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s/comment1.xml" ContentType="application/vnd.openxmlformats-officedocument.presentationml.comment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1" r:id="rId3"/>
    <p:sldId id="309" r:id="rId4"/>
    <p:sldId id="310" r:id="rId5"/>
    <p:sldId id="311" r:id="rId6"/>
    <p:sldId id="283" r:id="rId7"/>
    <p:sldId id="284" r:id="rId8"/>
    <p:sldId id="315" r:id="rId9"/>
    <p:sldId id="316" r:id="rId10"/>
    <p:sldId id="317" r:id="rId11"/>
    <p:sldId id="323" r:id="rId12"/>
    <p:sldId id="324" r:id="rId13"/>
    <p:sldId id="325" r:id="rId14"/>
    <p:sldId id="329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03" r:id="rId46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Lorena Rodriguez" initials="RLR" lastIdx="1" clrIdx="0">
    <p:extLst>
      <p:ext uri="{19B8F6BF-5375-455C-9EA6-DF929625EA0E}">
        <p15:presenceInfo xmlns:p15="http://schemas.microsoft.com/office/powerpoint/2012/main" userId="S-1-5-21-2853726571-806935198-2488993840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3554" autoAdjust="0"/>
  </p:normalViewPr>
  <p:slideViewPr>
    <p:cSldViewPr>
      <p:cViewPr varScale="1">
        <p:scale>
          <a:sx n="91" d="100"/>
          <a:sy n="91" d="100"/>
        </p:scale>
        <p:origin x="228" y="78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2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Año de</a:t>
            </a:r>
            <a:r>
              <a:rPr lang="es-HN" sz="2800" b="1" baseline="0" dirty="0"/>
              <a:t> Fundación de las Instituciones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5"/>
          <c:dPt>
            <c:idx val="0"/>
            <c:bubble3D val="0"/>
            <c:explosion val="1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A3-4D4C-A175-B24FA7FE85CE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A3-4D4C-A175-B24FA7FE85CE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A3-4D4C-A175-B24FA7FE85CE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A3-4D4C-A175-B24FA7FE85CE}"/>
              </c:ext>
            </c:extLst>
          </c:dPt>
          <c:dLbls>
            <c:dLbl>
              <c:idx val="0"/>
              <c:layout>
                <c:manualLayout>
                  <c:x val="-0.15809639107611548"/>
                  <c:y val="0.1006057724134394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es-H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3-4D4C-A175-B24FA7FE85CE}"/>
                </c:ext>
              </c:extLst>
            </c:dLbl>
            <c:dLbl>
              <c:idx val="1"/>
              <c:layout>
                <c:manualLayout>
                  <c:x val="-0.22275524934383203"/>
                  <c:y val="-0.19792711523848153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es-H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3-4D4C-A175-B24FA7FE85CE}"/>
                </c:ext>
              </c:extLst>
            </c:dLbl>
            <c:dLbl>
              <c:idx val="2"/>
              <c:layout>
                <c:manualLayout>
                  <c:x val="0.19256246719160106"/>
                  <c:y val="-0.13645328969758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es-H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3-4D4C-A175-B24FA7FE85CE}"/>
                </c:ext>
              </c:extLst>
            </c:dLbl>
            <c:dLbl>
              <c:idx val="3"/>
              <c:layout>
                <c:manualLayout>
                  <c:x val="0.13761601049868766"/>
                  <c:y val="0.12358764213087929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es-H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A3-4D4C-A175-B24FA7FE85C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'[Cuadro 2. Año de fundación de instituciones ISLAS DE LA BAHÍA.xls]Año de fundación'!$A$4:$A$7</c:f>
              <c:strCache>
                <c:ptCount val="4"/>
                <c:pt idx="0">
                  <c:v>Antes de los 80</c:v>
                </c:pt>
                <c:pt idx="1">
                  <c:v>Década de los 90</c:v>
                </c:pt>
                <c:pt idx="2">
                  <c:v>Nuevo siglo</c:v>
                </c:pt>
                <c:pt idx="3">
                  <c:v>No sabe/no contesta</c:v>
                </c:pt>
              </c:strCache>
            </c:strRef>
          </c:cat>
          <c:val>
            <c:numRef>
              <c:f>'[Cuadro 2. Año de fundación de instituciones ISLAS DE LA BAHÍA.xls]Año de fundación'!$C$4:$C$7</c:f>
              <c:numCache>
                <c:formatCode>####.0</c:formatCode>
                <c:ptCount val="4"/>
                <c:pt idx="0">
                  <c:v>20</c:v>
                </c:pt>
                <c:pt idx="1">
                  <c:v>33.333333333333336</c:v>
                </c:pt>
                <c:pt idx="2">
                  <c:v>33.333333333333336</c:v>
                </c:pt>
                <c:pt idx="3">
                  <c:v>13.333333333333334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3-4D4C-A175-B24FA7FE8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33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Balance</a:t>
            </a:r>
            <a:r>
              <a:rPr lang="es-HN" sz="2800" b="1" baseline="0" dirty="0"/>
              <a:t> de </a:t>
            </a:r>
            <a:r>
              <a:rPr lang="es-HN" sz="2800" b="1" dirty="0"/>
              <a:t>Atención por Origen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90404879405249E-2"/>
          <c:y val="0.1870949046898569"/>
          <c:w val="0.88764883942311035"/>
          <c:h val="0.742832125181967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w="165100" prst="coolSlant"/>
              <a:contourClr>
                <a:srgbClr val="000000"/>
              </a:contourClr>
            </a:sp3d>
          </c:spPr>
          <c:explosion val="101"/>
          <c:dPt>
            <c:idx val="0"/>
            <c:bubble3D val="0"/>
            <c:explosion val="1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40-4B18-BC45-02069AC0971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40-4B18-BC45-02069AC09719}"/>
              </c:ext>
            </c:extLst>
          </c:dPt>
          <c:dLbls>
            <c:dLbl>
              <c:idx val="0"/>
              <c:layout>
                <c:manualLayout>
                  <c:x val="-8.4960555986839673E-2"/>
                  <c:y val="-0.25563583097203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0-4B18-BC45-02069AC09719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origen'!$G$7:$G$8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'Atención por origen'!$H$7:$H$8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40-4B18-BC45-02069AC09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34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Porcentaje de educadores</a:t>
            </a:r>
            <a:r>
              <a:rPr lang="es-HN" sz="2800" b="1" baseline="0" dirty="0"/>
              <a:t> permanentes, temporales y voluntarios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39695947762072E-2"/>
          <c:y val="0.2495448875245746"/>
          <c:w val="0.93758274170253486"/>
          <c:h val="0.7128217637653788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prst="relaxedInset"/>
              <a:contourClr>
                <a:srgbClr val="000000"/>
              </a:contourClr>
            </a:sp3d>
          </c:spPr>
          <c:explosion val="7"/>
          <c:dPt>
            <c:idx val="0"/>
            <c:bubble3D val="0"/>
            <c:explosion val="16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FC-4FE3-8B6E-4891ACE5D40D}"/>
              </c:ext>
            </c:extLst>
          </c:dPt>
          <c:dPt>
            <c:idx val="1"/>
            <c:bubble3D val="0"/>
            <c:explosion val="19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FC-4FE3-8B6E-4891ACE5D40D}"/>
              </c:ext>
            </c:extLst>
          </c:dPt>
          <c:dPt>
            <c:idx val="2"/>
            <c:bubble3D val="0"/>
            <c:explosion val="25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prst="relaxedInse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FC-4FE3-8B6E-4891ACE5D40D}"/>
              </c:ext>
            </c:extLst>
          </c:dPt>
          <c:dLbls>
            <c:dLbl>
              <c:idx val="0"/>
              <c:layout>
                <c:manualLayout>
                  <c:x val="-9.5945208596894246E-2"/>
                  <c:y val="8.99623773686981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FC-4FE3-8B6E-4891ACE5D40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Educadores!$I$5:$I$7</c:f>
              <c:strCache>
                <c:ptCount val="3"/>
                <c:pt idx="0">
                  <c:v>Permanentes</c:v>
                </c:pt>
                <c:pt idx="1">
                  <c:v>Temporales</c:v>
                </c:pt>
                <c:pt idx="2">
                  <c:v>Voluntarios</c:v>
                </c:pt>
              </c:strCache>
            </c:strRef>
          </c:cat>
          <c:val>
            <c:numRef>
              <c:f>Educadores!$J$5:$J$7</c:f>
              <c:numCache>
                <c:formatCode>0%</c:formatCode>
                <c:ptCount val="3"/>
                <c:pt idx="0">
                  <c:v>0.08</c:v>
                </c:pt>
                <c:pt idx="1">
                  <c:v>0.31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FC-4FE3-8B6E-4891ACE5D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i="0" dirty="0"/>
              <a:t>Gráfico</a:t>
            </a:r>
            <a:r>
              <a:rPr lang="es-HN" sz="2800" b="1" i="0" baseline="0" dirty="0"/>
              <a:t> 35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i="0" baseline="0" dirty="0"/>
              <a:t>Porcentaje de instituciones con educadores técnicos por opción educativa</a:t>
            </a:r>
            <a:endParaRPr lang="es-HN" sz="2800" b="1" i="0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3810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'Educadores tecnicos por opción'!$A$7:$A$9</c:f>
              <c:strCache>
                <c:ptCount val="3"/>
                <c:pt idx="0">
                  <c:v>Estimulación Infantil Temprana</c:v>
                </c:pt>
                <c:pt idx="1">
                  <c:v>Satisfacción de Necesidades Básicas</c:v>
                </c:pt>
                <c:pt idx="2">
                  <c:v>Inserción al Mundo del Trabajo</c:v>
                </c:pt>
              </c:strCache>
            </c:strRef>
          </c:cat>
          <c:val>
            <c:numRef>
              <c:f>'Educadores tecnicos por opción'!$C$7:$C$9</c:f>
              <c:numCache>
                <c:formatCode>####.0</c:formatCode>
                <c:ptCount val="3"/>
                <c:pt idx="0">
                  <c:v>6.666666666666667</c:v>
                </c:pt>
                <c:pt idx="1">
                  <c:v>86.666666666666671</c:v>
                </c:pt>
                <c:pt idx="2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0-4553-BF17-57DE8DEB2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5119199"/>
        <c:axId val="1"/>
      </c:barChart>
      <c:catAx>
        <c:axId val="825119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251191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53088">
            <a:srgbClr val="DDD7DB"/>
          </a:gs>
          <a:gs pos="40700">
            <a:schemeClr val="accent2">
              <a:lumMod val="20000"/>
              <a:lumOff val="80000"/>
            </a:schemeClr>
          </a:gs>
          <a:gs pos="0">
            <a:schemeClr val="accent1">
              <a:lumMod val="5000"/>
              <a:lumOff val="95000"/>
            </a:schemeClr>
          </a:gs>
          <a:gs pos="53000">
            <a:schemeClr val="accent2">
              <a:lumMod val="20000"/>
              <a:lumOff val="80000"/>
            </a:schemeClr>
          </a:gs>
          <a:gs pos="72000">
            <a:schemeClr val="accent2">
              <a:lumMod val="40000"/>
              <a:lumOff val="60000"/>
            </a:schemeClr>
          </a:gs>
          <a:gs pos="93000">
            <a:schemeClr val="accent2">
              <a:lumMod val="20000"/>
              <a:lumOff val="8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36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Porcentaje de instituciones con educadores voluntarios por opción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DA-4351-92E1-94C4B3B2AD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DA-4351-92E1-94C4B3B2ADE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'Educadores voluntarios x opción'!$A$6:$A$7</c:f>
              <c:strCache>
                <c:ptCount val="2"/>
                <c:pt idx="0">
                  <c:v>Satisfacción de Necesidades Básicas</c:v>
                </c:pt>
                <c:pt idx="1">
                  <c:v>Inserción al Mundo del Trabajo</c:v>
                </c:pt>
              </c:strCache>
            </c:strRef>
          </c:cat>
          <c:val>
            <c:numRef>
              <c:f>'Educadores voluntarios x opción'!$C$6:$C$7</c:f>
              <c:numCache>
                <c:formatCode>####.0</c:formatCode>
                <c:ptCount val="2"/>
                <c:pt idx="0">
                  <c:v>60</c:v>
                </c:pt>
                <c:pt idx="1">
                  <c:v>6.666666666666667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79DA-4351-92E1-94C4B3B2A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0877599"/>
        <c:axId val="1"/>
        <c:axId val="2"/>
      </c:bar3DChart>
      <c:catAx>
        <c:axId val="8008775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00877599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37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Porcentaje de instituciones que tienen plan de formación para educadores</a:t>
            </a:r>
            <a:r>
              <a:rPr lang="es-HN" sz="2800" b="1" baseline="0" dirty="0"/>
              <a:t> técnicos y voluntarios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chemeClr val="accent1"/>
              </a:solidFill>
              <a:ln w="53975">
                <a:solidFill>
                  <a:schemeClr val="accent1">
                    <a:alpha val="86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9-4BDE-AD7C-6C34BC0090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9-4BDE-AD7C-6C34BC009018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'Planes de formación educadores'!$A$6:$A$7</c:f>
              <c:strCache>
                <c:ptCount val="2"/>
                <c:pt idx="0">
                  <c:v>Técnicos</c:v>
                </c:pt>
                <c:pt idx="1">
                  <c:v>Voluntarios</c:v>
                </c:pt>
              </c:strCache>
            </c:strRef>
          </c:cat>
          <c:val>
            <c:numRef>
              <c:f>'Planes de formación educadores'!$C$6:$C$7</c:f>
              <c:numCache>
                <c:formatCode>0%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79-4BDE-AD7C-6C34BC009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/>
              <a:t>Gráfico</a:t>
            </a:r>
            <a:r>
              <a:rPr lang="es-HN" sz="2800" b="1" baseline="0"/>
              <a:t> 38
Instituciones con mayor porcenaje que capacitan a personal técnico</a:t>
            </a:r>
            <a:endParaRPr lang="es-HN" sz="28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'Capacitan tecnicos'!$B$6:$B$8</c:f>
              <c:strCache>
                <c:ptCount val="3"/>
                <c:pt idx="0">
                  <c:v>Organismos Internacionales</c:v>
                </c:pt>
                <c:pt idx="1">
                  <c:v>Empresas Privadas (Nacionales e Internacionales)</c:v>
                </c:pt>
                <c:pt idx="2">
                  <c:v>Universidades Privadas</c:v>
                </c:pt>
              </c:strCache>
            </c:strRef>
          </c:cat>
          <c:val>
            <c:numRef>
              <c:f>'Capacitan tecnicos'!$D$6:$D$8</c:f>
              <c:numCache>
                <c:formatCode>####.0</c:formatCode>
                <c:ptCount val="3"/>
                <c:pt idx="0" formatCode="0.0">
                  <c:v>40</c:v>
                </c:pt>
                <c:pt idx="1">
                  <c:v>13.333333333333334</c:v>
                </c:pt>
                <c:pt idx="2">
                  <c:v>13.333333333333334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B265-4CAF-91DE-CE4B0880E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915738144"/>
        <c:axId val="1"/>
        <c:axId val="2"/>
      </c:bar3DChart>
      <c:catAx>
        <c:axId val="9157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1573814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400" b="1" dirty="0"/>
              <a:t>Gráfico 39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400" b="1" dirty="0"/>
              <a:t>Instituciones que capacitan personal voluntario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'Capacitan voluntarios'!$A$6:$A$10</c:f>
              <c:strCache>
                <c:ptCount val="5"/>
                <c:pt idx="0">
                  <c:v>Organismos Internacionales</c:v>
                </c:pt>
                <c:pt idx="1">
                  <c:v>Universidades Públicas</c:v>
                </c:pt>
                <c:pt idx="2">
                  <c:v>Universidades Privadas</c:v>
                </c:pt>
                <c:pt idx="3">
                  <c:v>Ellos mismos</c:v>
                </c:pt>
                <c:pt idx="4">
                  <c:v>INFOP</c:v>
                </c:pt>
              </c:strCache>
            </c:strRef>
          </c:cat>
          <c:val>
            <c:numRef>
              <c:f>'Capacitan voluntarios'!$C$6:$C$10</c:f>
              <c:numCache>
                <c:formatCode>####.0</c:formatCode>
                <c:ptCount val="5"/>
                <c:pt idx="0" formatCode="0.0">
                  <c:v>20</c:v>
                </c:pt>
                <c:pt idx="1">
                  <c:v>13.333333333333334</c:v>
                </c:pt>
                <c:pt idx="2">
                  <c:v>6.666666666666667</c:v>
                </c:pt>
                <c:pt idx="3">
                  <c:v>6.666666666666667</c:v>
                </c:pt>
                <c:pt idx="4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A-4419-99B2-BBA2DD67C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198223"/>
        <c:axId val="1"/>
      </c:barChart>
      <c:catAx>
        <c:axId val="83819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81982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42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Pasos para el Diseño</a:t>
            </a:r>
            <a:r>
              <a:rPr lang="es-HN" sz="1800" b="1" baseline="0"/>
              <a:t> Curricular</a:t>
            </a:r>
            <a:endParaRPr lang="es-HN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868-42CA-ACDD-7E3F1B2794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868-42CA-ACDD-7E3F1B2794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868-42CA-ACDD-7E3F1B2794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868-42CA-ACDD-7E3F1B2794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868-42CA-ACDD-7E3F1B2794E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868-42CA-ACDD-7E3F1B2794E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868-42CA-ACDD-7E3F1B2794E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'Pasos para el Diseño Curricular'!$A$4:$A$10</c:f>
              <c:strCache>
                <c:ptCount val="7"/>
                <c:pt idx="0">
                  <c:v>Formulación de objetivos curriculares/Elaboración del plan de formación-capacitación/Diseño del sistema de evaluación/Elaboración de los programas de formación (4 pasos)</c:v>
                </c:pt>
                <c:pt idx="1">
                  <c:v>No sabe/no contesta</c:v>
                </c:pt>
                <c:pt idx="2">
                  <c:v>Formulación de objetivos curriculares/Diseño del sistema de evaluación/Elaboración de los programas de formación (3 pasos)</c:v>
                </c:pt>
                <c:pt idx="3">
                  <c:v>Formulación de objetivos curriculares/Elaboración del plan de formación-capacitación/Diseño del sistema de evaluación (3 pasos)</c:v>
                </c:pt>
                <c:pt idx="4">
                  <c:v>Formulación de objetivos curriculares/Elaboración del plan de formación-capacitación/Elaboración de los programas de formación (3 pasos)</c:v>
                </c:pt>
                <c:pt idx="5">
                  <c:v>Formulación de objetivos curriculares/Elaboración del plan de formación-capacitación (2 pasos)</c:v>
                </c:pt>
                <c:pt idx="6">
                  <c:v>Formulación de objetivos curriculares/Diseño del sistema de evaluación (2 pasos)</c:v>
                </c:pt>
              </c:strCache>
            </c:strRef>
          </c:cat>
          <c:val>
            <c:numRef>
              <c:f>'Pasos para el Diseño Curricular'!$C$4:$C$10</c:f>
              <c:numCache>
                <c:formatCode>0%</c:formatCode>
                <c:ptCount val="7"/>
                <c:pt idx="0">
                  <c:v>0.33333333333333331</c:v>
                </c:pt>
                <c:pt idx="1">
                  <c:v>0.2</c:v>
                </c:pt>
                <c:pt idx="2">
                  <c:v>0.13333333333333333</c:v>
                </c:pt>
                <c:pt idx="3">
                  <c:v>0.13333333333333333</c:v>
                </c:pt>
                <c:pt idx="4">
                  <c:v>6.6666666666666666E-2</c:v>
                </c:pt>
                <c:pt idx="5">
                  <c:v>6.6666666666666666E-2</c:v>
                </c:pt>
                <c:pt idx="6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68-42CA-ACDD-7E3F1B27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680640"/>
        <c:axId val="1"/>
      </c:barChart>
      <c:catAx>
        <c:axId val="35668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668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Gráfica 43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Acreditan sus procesos de formación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0-4F42-9E09-B432B3E6AA7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0-4F42-9E09-B432B3E6AA7A}"/>
              </c:ext>
            </c:extLst>
          </c:dPt>
          <c:dLbls>
            <c:dLbl>
              <c:idx val="0"/>
              <c:layout>
                <c:manualLayout>
                  <c:x val="-0.18399889119073914"/>
                  <c:y val="4.25647215273885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0-4F42-9E09-B432B3E6AA7A}"/>
                </c:ext>
              </c:extLst>
            </c:dLbl>
            <c:dLbl>
              <c:idx val="1"/>
              <c:layout>
                <c:manualLayout>
                  <c:x val="0.18760828499084706"/>
                  <c:y val="-0.215831210425827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0-4F42-9E09-B432B3E6AA7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'Acreditan sus procesos'!$A$6:$A$7</c:f>
              <c:strCache>
                <c:ptCount val="2"/>
                <c:pt idx="0">
                  <c:v>Algunos</c:v>
                </c:pt>
                <c:pt idx="1">
                  <c:v>Ninguno</c:v>
                </c:pt>
              </c:strCache>
            </c:strRef>
          </c:cat>
          <c:val>
            <c:numRef>
              <c:f>'Acreditan sus procesos'!$C$6:$C$7</c:f>
              <c:numCache>
                <c:formatCode>####.0</c:formatCode>
                <c:ptCount val="2"/>
                <c:pt idx="0">
                  <c:v>33.333333333333336</c:v>
                </c:pt>
                <c:pt idx="1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0-4F42-9E09-B432B3E6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48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Nivel educativo del personal institucional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educativo del personal'!$A$6:$A$9</c:f>
              <c:strCache>
                <c:ptCount val="4"/>
                <c:pt idx="0">
                  <c:v>Básico</c:v>
                </c:pt>
                <c:pt idx="1">
                  <c:v>Medio</c:v>
                </c:pt>
                <c:pt idx="2">
                  <c:v>Universitario</c:v>
                </c:pt>
                <c:pt idx="3">
                  <c:v>Post-grado</c:v>
                </c:pt>
              </c:strCache>
            </c:strRef>
          </c:cat>
          <c:val>
            <c:numRef>
              <c:f>'Nivel educativo del personal'!$C$6:$C$9</c:f>
              <c:numCache>
                <c:formatCode>####.0</c:formatCode>
                <c:ptCount val="4"/>
                <c:pt idx="0">
                  <c:v>6.666666666666667</c:v>
                </c:pt>
                <c:pt idx="1">
                  <c:v>66.666666666666671</c:v>
                </c:pt>
                <c:pt idx="2">
                  <c:v>86.666666666666671</c:v>
                </c:pt>
                <c:pt idx="3">
                  <c:v>33.333333333333336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B3A4-4036-8A06-1C699CE14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910244495"/>
        <c:axId val="1"/>
        <c:axId val="0"/>
      </c:bar3DChart>
      <c:catAx>
        <c:axId val="91024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102444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Gráfico 3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Tipo de</a:t>
            </a:r>
            <a:r>
              <a:rPr lang="es-HN" sz="2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Institución</a:t>
            </a:r>
            <a:endParaRPr lang="es-H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13995838496685E-2"/>
          <c:y val="0.20130759044803462"/>
          <c:w val="0.90193468972071356"/>
          <c:h val="0.72399314614106813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A6-41E0-A9EE-146D2094517B}"/>
              </c:ext>
            </c:extLst>
          </c:dPt>
          <c:dPt>
            <c:idx val="1"/>
            <c:bubble3D val="0"/>
            <c:explosion val="24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A6-41E0-A9EE-146D2094517B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A6-41E0-A9EE-146D2094517B}"/>
              </c:ext>
            </c:extLst>
          </c:dPt>
          <c:dLbls>
            <c:dLbl>
              <c:idx val="0"/>
              <c:layout>
                <c:manualLayout>
                  <c:x val="-0.13300787699493735"/>
                  <c:y val="8.85236364019280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A6-41E0-A9EE-146D2094517B}"/>
                </c:ext>
              </c:extLst>
            </c:dLbl>
            <c:dLbl>
              <c:idx val="1"/>
              <c:layout>
                <c:manualLayout>
                  <c:x val="-0.14129960130414412"/>
                  <c:y val="-0.216424383784509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A6-41E0-A9EE-146D2094517B}"/>
                </c:ext>
              </c:extLst>
            </c:dLbl>
            <c:dLbl>
              <c:idx val="2"/>
              <c:layout>
                <c:manualLayout>
                  <c:x val="0.21373959915785867"/>
                  <c:y val="4.9171205631563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A6-41E0-A9EE-146D2094517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'[Cuadro 3. Tipo de institución ISLAS DE LA BAHÍA.xls]Tipo de institución'!$A$5:$A$7</c:f>
              <c:strCache>
                <c:ptCount val="3"/>
                <c:pt idx="0">
                  <c:v>OG</c:v>
                </c:pt>
                <c:pt idx="1">
                  <c:v>ONG</c:v>
                </c:pt>
                <c:pt idx="2">
                  <c:v>Empresa Privada</c:v>
                </c:pt>
              </c:strCache>
            </c:strRef>
          </c:cat>
          <c:val>
            <c:numRef>
              <c:f>'[Cuadro 3. Tipo de institución ISLAS DE LA BAHÍA.xls]Tipo de institución'!$C$5:$C$7</c:f>
              <c:numCache>
                <c:formatCode>####.0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A6-41E0-A9EE-146D2094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49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Fuente Financiera Institucional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520958083832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10-4C87-8EAD-2E298464E2FA}"/>
                </c:ext>
              </c:extLst>
            </c:dLbl>
            <c:dLbl>
              <c:idx val="1"/>
              <c:layout>
                <c:manualLayout>
                  <c:x val="2.0758483033932136E-2"/>
                  <c:y val="7.3260073260072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10-4C87-8EAD-2E298464E2FA}"/>
                </c:ext>
              </c:extLst>
            </c:dLbl>
            <c:dLbl>
              <c:idx val="2"/>
              <c:layout>
                <c:manualLayout>
                  <c:x val="1.5968063872255488E-2"/>
                  <c:y val="7.32600732600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10-4C87-8EAD-2E298464E2FA}"/>
                </c:ext>
              </c:extLst>
            </c:dLbl>
            <c:dLbl>
              <c:idx val="3"/>
              <c:layout>
                <c:manualLayout>
                  <c:x val="9.58083832335329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10-4C87-8EAD-2E298464E2F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'Fuente Financiera'!$A$6:$A$9</c:f>
              <c:strCache>
                <c:ptCount val="4"/>
                <c:pt idx="0">
                  <c:v>Autofinanciamiento</c:v>
                </c:pt>
                <c:pt idx="1">
                  <c:v>Transferencias del Estado</c:v>
                </c:pt>
                <c:pt idx="2">
                  <c:v>Donante Privado Nacional</c:v>
                </c:pt>
                <c:pt idx="3">
                  <c:v>Donaciones de Cooperación Internacional</c:v>
                </c:pt>
              </c:strCache>
            </c:strRef>
          </c:cat>
          <c:val>
            <c:numRef>
              <c:f>'Fuente Financiera'!$C$6:$C$9</c:f>
              <c:numCache>
                <c:formatCode>####.0</c:formatCode>
                <c:ptCount val="4"/>
                <c:pt idx="0">
                  <c:v>66.666666666666671</c:v>
                </c:pt>
                <c:pt idx="1">
                  <c:v>26.666666666666668</c:v>
                </c:pt>
                <c:pt idx="2">
                  <c:v>26.666666666666668</c:v>
                </c:pt>
                <c:pt idx="3">
                  <c:v>26.666666666666668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10-4C87-8EAD-2E298464E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gapDepth val="139"/>
        <c:shape val="cylinder"/>
        <c:axId val="1288688528"/>
        <c:axId val="1"/>
        <c:axId val="0"/>
      </c:bar3DChart>
      <c:catAx>
        <c:axId val="128868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288688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50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Mecanismos con mayor porcentaje que generan conocimiento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innerShdw blurRad="215900" dir="20400000">
                <a:prstClr val="black">
                  <a:alpha val="4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'Mecanismos generan conocimiento'!$B$6:$B$13</c:f>
              <c:strCache>
                <c:ptCount val="8"/>
                <c:pt idx="0">
                  <c:v>Talleres</c:v>
                </c:pt>
                <c:pt idx="1">
                  <c:v>Radio</c:v>
                </c:pt>
                <c:pt idx="2">
                  <c:v>Materiales educativos</c:v>
                </c:pt>
                <c:pt idx="3">
                  <c:v>Informes</c:v>
                </c:pt>
                <c:pt idx="4">
                  <c:v>Boletines informativos</c:v>
                </c:pt>
                <c:pt idx="5">
                  <c:v>Eventos culturales y artísticos</c:v>
                </c:pt>
                <c:pt idx="6">
                  <c:v>Página Web</c:v>
                </c:pt>
                <c:pt idx="7">
                  <c:v>TV</c:v>
                </c:pt>
              </c:strCache>
            </c:strRef>
          </c:cat>
          <c:val>
            <c:numRef>
              <c:f>'Mecanismos generan conocimiento'!$D$6:$D$13</c:f>
              <c:numCache>
                <c:formatCode>####.0</c:formatCode>
                <c:ptCount val="8"/>
                <c:pt idx="0">
                  <c:v>60</c:v>
                </c:pt>
                <c:pt idx="1">
                  <c:v>60</c:v>
                </c:pt>
                <c:pt idx="2">
                  <c:v>53.333333333333336</c:v>
                </c:pt>
                <c:pt idx="3">
                  <c:v>46.666666666666664</c:v>
                </c:pt>
                <c:pt idx="4">
                  <c:v>46.666666666666664</c:v>
                </c:pt>
                <c:pt idx="5">
                  <c:v>46.666666666666664</c:v>
                </c:pt>
                <c:pt idx="6">
                  <c:v>46.666666666666664</c:v>
                </c:pt>
                <c:pt idx="7">
                  <c:v>46.666666666666664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3-4402-8209-63CE3492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2237151"/>
        <c:axId val="1"/>
      </c:barChart>
      <c:catAx>
        <c:axId val="2082237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22371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softEdge rad="31750"/>
    </a:effectLst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</a:t>
            </a:r>
            <a:r>
              <a:rPr lang="es-HN" sz="2800" b="1" baseline="0" dirty="0"/>
              <a:t> 51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baseline="0" dirty="0"/>
              <a:t>Porcentaje de Instituciones con Sistemas de Monitoreo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4414411687704437E-2"/>
                  <c:y val="-0.341269841269841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29-4BA3-89BE-C84BD1C76FCE}"/>
                </c:ext>
              </c:extLst>
            </c:dLbl>
            <c:dLbl>
              <c:idx val="1"/>
              <c:layout>
                <c:manualLayout>
                  <c:x val="1.4414411687704394E-2"/>
                  <c:y val="-0.178571428571428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9-4BA3-89BE-C84BD1C76FC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'Sistemas de Monitoreo'!$A$5:$A$6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'Sistemas de Monitoreo'!$C$5:$C$6</c:f>
              <c:numCache>
                <c:formatCode>####.0</c:formatCode>
                <c:ptCount val="2"/>
                <c:pt idx="0">
                  <c:v>53.333333333333336</c:v>
                </c:pt>
                <c:pt idx="1">
                  <c:v>46.666666666666664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29-4BA3-89BE-C84BD1C7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one"/>
        <c:axId val="1970377200"/>
        <c:axId val="1"/>
        <c:axId val="0"/>
      </c:bar3DChart>
      <c:catAx>
        <c:axId val="197037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70377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</a:t>
            </a:r>
            <a:r>
              <a:rPr lang="es-HN" sz="2800" b="1" baseline="0" dirty="0"/>
              <a:t> 53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baseline="0" dirty="0"/>
              <a:t>Porcentaje de instituciones que manejan información estadística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'Manejan Información Estadística'!$A$6:$A$7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'Manejan Información Estadística'!$C$6:$C$7</c:f>
              <c:numCache>
                <c:formatCode>####.0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A808-45E3-96F4-EB555725B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178887376"/>
        <c:axId val="1"/>
        <c:axId val="2"/>
      </c:bar3DChart>
      <c:catAx>
        <c:axId val="117888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17888737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54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Formas de manejar información</a:t>
            </a:r>
            <a:r>
              <a:rPr lang="es-HN" sz="2800" b="1" baseline="0" dirty="0"/>
              <a:t> estadística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'Manejan Información Estadística'!$J$6:$J$8</c:f>
              <c:strCache>
                <c:ptCount val="3"/>
                <c:pt idx="0">
                  <c:v>Digital</c:v>
                </c:pt>
                <c:pt idx="1">
                  <c:v>Manual</c:v>
                </c:pt>
                <c:pt idx="2">
                  <c:v>Automatizado</c:v>
                </c:pt>
              </c:strCache>
            </c:strRef>
          </c:cat>
          <c:val>
            <c:numRef>
              <c:f>'Manejan Información Estadística'!$L$6:$L$8</c:f>
              <c:numCache>
                <c:formatCode>####.0</c:formatCode>
                <c:ptCount val="3"/>
                <c:pt idx="0">
                  <c:v>40</c:v>
                </c:pt>
                <c:pt idx="1">
                  <c:v>13.333333333333334</c:v>
                </c:pt>
                <c:pt idx="2">
                  <c:v>13.333333333333334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B3DE-4460-B0A1-6DC709E82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shape val="box"/>
        <c:axId val="1178891776"/>
        <c:axId val="1"/>
        <c:axId val="0"/>
      </c:bar3DChart>
      <c:catAx>
        <c:axId val="11788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178891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55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Instituciones</a:t>
            </a:r>
            <a:r>
              <a:rPr lang="es-HN" sz="2800" b="1" baseline="0" dirty="0"/>
              <a:t> </a:t>
            </a:r>
            <a:r>
              <a:rPr lang="es-HN" sz="2800" b="1" dirty="0"/>
              <a:t>con Necesidades</a:t>
            </a:r>
            <a:r>
              <a:rPr lang="es-HN" sz="2800" b="1" baseline="0" dirty="0"/>
              <a:t> de Apoyo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44450"/>
              <a:bevelB w="5715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'Necesidades de apoyo'!$B$6:$B$17</c:f>
              <c:strCache>
                <c:ptCount val="12"/>
                <c:pt idx="0">
                  <c:v>Formación de educadores técnicos</c:v>
                </c:pt>
                <c:pt idx="1">
                  <c:v>Acreditar programas</c:v>
                </c:pt>
                <c:pt idx="2">
                  <c:v>Certificar personas</c:v>
                </c:pt>
                <c:pt idx="3">
                  <c:v>Diseño y gestión de proyectos en Educación para la Satisfacción de Necesidades Básicas</c:v>
                </c:pt>
                <c:pt idx="4">
                  <c:v>Diseño y gestión de proyectos en Inserción al Mundo del Trabajo</c:v>
                </c:pt>
                <c:pt idx="5">
                  <c:v>Formación de educadores voluntarios</c:v>
                </c:pt>
                <c:pt idx="6">
                  <c:v>Instalar Sistema de información estadística</c:v>
                </c:pt>
                <c:pt idx="7">
                  <c:v>Investigación/sistematizaciones/divulgación</c:v>
                </c:pt>
                <c:pt idx="8">
                  <c:v>Diseño Curricular de sus programas de Educación no formal</c:v>
                </c:pt>
                <c:pt idx="9">
                  <c:v>Capacitar en Sistema de información estadística</c:v>
                </c:pt>
                <c:pt idx="10">
                  <c:v>Diseño y gestión de proyectos en alfabetización y educación básica no formal</c:v>
                </c:pt>
                <c:pt idx="11">
                  <c:v>Financiero</c:v>
                </c:pt>
              </c:strCache>
            </c:strRef>
          </c:cat>
          <c:val>
            <c:numRef>
              <c:f>'Necesidades de apoyo'!$D$6:$D$17</c:f>
              <c:numCache>
                <c:formatCode>####.0</c:formatCode>
                <c:ptCount val="12"/>
                <c:pt idx="0">
                  <c:v>66.666666666666671</c:v>
                </c:pt>
                <c:pt idx="1">
                  <c:v>53.333333333333336</c:v>
                </c:pt>
                <c:pt idx="2">
                  <c:v>53.333333333333336</c:v>
                </c:pt>
                <c:pt idx="3">
                  <c:v>33.333333333333336</c:v>
                </c:pt>
                <c:pt idx="4">
                  <c:v>26.666666666666668</c:v>
                </c:pt>
                <c:pt idx="5">
                  <c:v>26.666666666666668</c:v>
                </c:pt>
                <c:pt idx="6">
                  <c:v>26.666666666666668</c:v>
                </c:pt>
                <c:pt idx="7">
                  <c:v>26.666666666666668</c:v>
                </c:pt>
                <c:pt idx="8">
                  <c:v>20</c:v>
                </c:pt>
                <c:pt idx="9">
                  <c:v>13.333333333333334</c:v>
                </c:pt>
                <c:pt idx="10">
                  <c:v>6.666666666666667</c:v>
                </c:pt>
                <c:pt idx="11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7-4759-88C3-0DDA0BCBA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8208559"/>
        <c:axId val="1"/>
      </c:barChart>
      <c:catAx>
        <c:axId val="978208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7820855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Gráfico 4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Cobertura por Opción Educativa No Formal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5102481121898598E-2"/>
                  <c:y val="-1.288244766505647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8-4946-94BB-FEA791039ECE}"/>
                </c:ext>
              </c:extLst>
            </c:dLbl>
            <c:dLbl>
              <c:idx val="1"/>
              <c:layout>
                <c:manualLayout>
                  <c:x val="2.6945311144567094E-2"/>
                  <c:y val="1.902022038676261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85507174116757E-2"/>
                      <c:h val="7.8501636869002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8B8-4946-94BB-FEA791039ECE}"/>
                </c:ext>
              </c:extLst>
            </c:dLbl>
            <c:dLbl>
              <c:idx val="2"/>
              <c:layout>
                <c:manualLayout>
                  <c:x val="1.510248112189844E-2"/>
                  <c:y val="-1.93236714975845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B8-4946-94BB-FEA791039EC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'[Cuadro 4. Opciones de educación no formal ISLAS DE LA BAHÍA.xls]Dato por opcion educativa'!$A$6:$A$8</c:f>
              <c:strCache>
                <c:ptCount val="3"/>
                <c:pt idx="0">
                  <c:v>Educación Infantil Temprana</c:v>
                </c:pt>
                <c:pt idx="1">
                  <c:v>Educación Satisfacción de Necesidades Básicas</c:v>
                </c:pt>
                <c:pt idx="2">
                  <c:v>Educación Inserción al Mundo del Trabajo</c:v>
                </c:pt>
              </c:strCache>
            </c:strRef>
          </c:cat>
          <c:val>
            <c:numRef>
              <c:f>'[Cuadro 4. Opciones de educación no formal ISLAS DE LA BAHÍA.xls]Dato por opcion educativa'!$C$6:$C$8</c:f>
              <c:numCache>
                <c:formatCode>0%</c:formatCode>
                <c:ptCount val="3"/>
                <c:pt idx="0">
                  <c:v>0.13300000000000001</c:v>
                </c:pt>
                <c:pt idx="1">
                  <c:v>1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8-4946-94BB-FEA791039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8874976"/>
        <c:axId val="1"/>
        <c:axId val="0"/>
      </c:bar3DChart>
      <c:catAx>
        <c:axId val="88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874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dirty="0"/>
              <a:t>Gráfico</a:t>
            </a:r>
            <a:r>
              <a:rPr lang="es-HN" sz="2800" baseline="0" dirty="0"/>
              <a:t> 5</a:t>
            </a: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aseline="0" dirty="0"/>
              <a:t>Sectores Económicos en Inserción al Mundo del Trabajo</a:t>
            </a:r>
            <a:endParaRPr lang="es-HN" sz="2800" dirty="0"/>
          </a:p>
        </c:rich>
      </c:tx>
      <c:layout>
        <c:manualLayout>
          <c:xMode val="edge"/>
          <c:yMode val="edge"/>
          <c:x val="0.17239401655886652"/>
          <c:y val="2.048871859170714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179582695373803E-2"/>
          <c:y val="0.14322832693386373"/>
          <c:w val="0.95135143188652327"/>
          <c:h val="0.76294215608696536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822384428223843E-2"/>
                  <c:y val="-3.66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35-4676-8311-5F6993014324}"/>
                </c:ext>
              </c:extLst>
            </c:dLbl>
            <c:dLbl>
              <c:idx val="1"/>
              <c:layout>
                <c:manualLayout>
                  <c:x val="4.0875912408758978E-2"/>
                  <c:y val="-4.000000000000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35-4676-8311-5F6993014324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'[Cuadro 5. Sectores económicos INSERCIÓN - ISLAS DE LA BAHÍA.xls]Sector Económico Inserción'!$A$5:$A$6</c:f>
              <c:strCache>
                <c:ptCount val="2"/>
                <c:pt idx="0">
                  <c:v>Industrial</c:v>
                </c:pt>
                <c:pt idx="1">
                  <c:v>Comercio y Servicio</c:v>
                </c:pt>
              </c:strCache>
            </c:strRef>
          </c:cat>
          <c:val>
            <c:numRef>
              <c:f>'[Cuadro 5. Sectores económicos INSERCIÓN - ISLAS DE LA BAHÍA.xls]Sector Económico Inserción'!$C$5:$C$6</c:f>
              <c:numCache>
                <c:formatCode>0%</c:formatCode>
                <c:ptCount val="2"/>
                <c:pt idx="0">
                  <c:v>0.4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5-4676-8311-5F6993014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03239712"/>
        <c:axId val="1"/>
        <c:axId val="2"/>
      </c:bar3DChart>
      <c:catAx>
        <c:axId val="4032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0323971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bevel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11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Áreas</a:t>
            </a:r>
            <a:r>
              <a:rPr lang="es-HN" sz="2800" b="1" baseline="0" dirty="0"/>
              <a:t> de Educación para la Satisfacción de Necesidades Básicas</a:t>
            </a:r>
            <a:endParaRPr lang="es-HN" sz="2800" b="1" dirty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 dirty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88274357271606E-2"/>
          <c:y val="0.24207254862372971"/>
          <c:w val="0.91541172564272844"/>
          <c:h val="0.67435062924826705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E7-426D-BFA9-B45869F5FCEF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E7-426D-BFA9-B45869F5FCE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'EducSocial y DesComunitario'!$A$4:$A$5</c:f>
              <c:strCache>
                <c:ptCount val="2"/>
                <c:pt idx="0">
                  <c:v>Educación Social</c:v>
                </c:pt>
                <c:pt idx="1">
                  <c:v>Desarrollo Comunitario</c:v>
                </c:pt>
              </c:strCache>
            </c:strRef>
          </c:cat>
          <c:val>
            <c:numRef>
              <c:f>'EducSocial y DesComunitario'!$C$4:$C$5</c:f>
              <c:numCache>
                <c:formatCode>0%</c:formatCode>
                <c:ptCount val="2"/>
                <c:pt idx="0">
                  <c:v>0.6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7-426D-BFA9-B45869F5F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 17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Temas en el Área de Educación Social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Satisfacción de Necesidades Básicas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Edad sin especificar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 sin edad espec'!$B$6:$B$16</c:f>
              <c:strCache>
                <c:ptCount val="11"/>
                <c:pt idx="0">
                  <c:v>Autoestima</c:v>
                </c:pt>
                <c:pt idx="1">
                  <c:v>Convivencia ciudadana</c:v>
                </c:pt>
                <c:pt idx="2">
                  <c:v>Cultura y valores</c:v>
                </c:pt>
                <c:pt idx="3">
                  <c:v>Participación comunitaria</c:v>
                </c:pt>
                <c:pt idx="4">
                  <c:v>Uso del tiempo libre</c:v>
                </c:pt>
                <c:pt idx="5">
                  <c:v>Desarrollo del pensamiento y conciencia crítica</c:v>
                </c:pt>
                <c:pt idx="6">
                  <c:v>Identidad nacional</c:v>
                </c:pt>
                <c:pt idx="7">
                  <c:v>Autorrealización</c:v>
                </c:pt>
                <c:pt idx="8">
                  <c:v>Prevención de desastres naturales</c:v>
                </c:pt>
                <c:pt idx="9">
                  <c:v>Charla de como hablar en público</c:v>
                </c:pt>
                <c:pt idx="10">
                  <c:v>Charla de acoso escolar</c:v>
                </c:pt>
              </c:strCache>
            </c:strRef>
          </c:cat>
          <c:val>
            <c:numRef>
              <c:f>'Educacion Social sin edad espec'!$D$6:$D$16</c:f>
              <c:numCache>
                <c:formatCode>####.0</c:formatCode>
                <c:ptCount val="11"/>
                <c:pt idx="0">
                  <c:v>44.444444444444443</c:v>
                </c:pt>
                <c:pt idx="1">
                  <c:v>44.444444444444443</c:v>
                </c:pt>
                <c:pt idx="2">
                  <c:v>44.444444444444443</c:v>
                </c:pt>
                <c:pt idx="3">
                  <c:v>33.333333333333336</c:v>
                </c:pt>
                <c:pt idx="4">
                  <c:v>33.333333333333336</c:v>
                </c:pt>
                <c:pt idx="5">
                  <c:v>33.333333333333336</c:v>
                </c:pt>
                <c:pt idx="6">
                  <c:v>33.333333333333336</c:v>
                </c:pt>
                <c:pt idx="7">
                  <c:v>22.222222222222221</c:v>
                </c:pt>
                <c:pt idx="8">
                  <c:v>11.111111111111111</c:v>
                </c:pt>
                <c:pt idx="9">
                  <c:v>11.111111111111111</c:v>
                </c:pt>
                <c:pt idx="10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8-4955-9AC7-5E2DEFFC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2577648"/>
        <c:axId val="1"/>
      </c:barChart>
      <c:catAx>
        <c:axId val="122257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22257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Gráfico 18</a:t>
            </a:r>
          </a:p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H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Temas Área</a:t>
            </a:r>
            <a:r>
              <a:rPr lang="es-HN" sz="2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de Desarrollo Comunitario con mayor porcentaje</a:t>
            </a:r>
          </a:p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HN" sz="2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Satisfacción de Necesidades Básicas</a:t>
            </a:r>
          </a:p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HN" sz="28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Edad sin especificar</a:t>
            </a:r>
            <a:endParaRPr lang="es-H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 sin edad'!$B$4:$B$9</c:f>
              <c:strCache>
                <c:ptCount val="6"/>
                <c:pt idx="0">
                  <c:v>Conocimiento de leyes y sus ámbitos de aplicación</c:v>
                </c:pt>
                <c:pt idx="1">
                  <c:v>Liderazgo</c:v>
                </c:pt>
                <c:pt idx="2">
                  <c:v>Participación política y ciudadana</c:v>
                </c:pt>
                <c:pt idx="3">
                  <c:v>Cria de especies menores</c:v>
                </c:pt>
                <c:pt idx="4">
                  <c:v>Dibujo y pintura</c:v>
                </c:pt>
                <c:pt idx="5">
                  <c:v>Marco legal de los DDHH</c:v>
                </c:pt>
              </c:strCache>
            </c:strRef>
          </c:cat>
          <c:val>
            <c:numRef>
              <c:f>'Desarrollo Comunitario sin edad'!$D$4:$D$9</c:f>
              <c:numCache>
                <c:formatCode>####.0</c:formatCode>
                <c:ptCount val="6"/>
                <c:pt idx="0">
                  <c:v>77.777777777777771</c:v>
                </c:pt>
                <c:pt idx="1">
                  <c:v>55.555555555555557</c:v>
                </c:pt>
                <c:pt idx="2">
                  <c:v>44.444444444444443</c:v>
                </c:pt>
                <c:pt idx="3">
                  <c:v>33.333333333333336</c:v>
                </c:pt>
                <c:pt idx="4">
                  <c:v>33.333333333333336</c:v>
                </c:pt>
                <c:pt idx="5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7-4A3D-AA3C-F82072338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543327"/>
        <c:axId val="1"/>
      </c:barChart>
      <c:catAx>
        <c:axId val="149354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935433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</a:t>
            </a:r>
            <a:r>
              <a:rPr lang="es-HN" sz="2800" b="1" baseline="0" dirty="0"/>
              <a:t> 27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baseline="0" dirty="0"/>
              <a:t>Porcentaje de instituciones que trabajan con rangos de edad</a:t>
            </a:r>
            <a:endParaRPr lang="es-HN" sz="2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85287368618851E-2"/>
                  <c:y val="-9.5852977533118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1B-46C0-8109-36C8CBF98F0F}"/>
                </c:ext>
              </c:extLst>
            </c:dLbl>
            <c:dLbl>
              <c:idx val="1"/>
              <c:layout>
                <c:manualLayout>
                  <c:x val="7.6208953463332207E-3"/>
                  <c:y val="-1.917059550662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1B-46C0-8109-36C8CBF98F0F}"/>
                </c:ext>
              </c:extLst>
            </c:dLbl>
            <c:dLbl>
              <c:idx val="2"/>
              <c:layout>
                <c:manualLayout>
                  <c:x val="6.5321960111427947E-3"/>
                  <c:y val="-1.725353595596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1B-46C0-8109-36C8CBF98F0F}"/>
                </c:ext>
              </c:extLst>
            </c:dLbl>
            <c:dLbl>
              <c:idx val="3"/>
              <c:layout>
                <c:manualLayout>
                  <c:x val="1.1975692687095123E-2"/>
                  <c:y val="-1.917059550662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B-46C0-8109-36C8CBF98F0F}"/>
                </c:ext>
              </c:extLst>
            </c:dLbl>
            <c:dLbl>
              <c:idx val="4"/>
              <c:layout>
                <c:manualLayout>
                  <c:x val="2.1773986703809315E-2"/>
                  <c:y val="-1.91705955066237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94263188863787E-2"/>
                      <c:h val="5.2556263056194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1B-46C0-8109-36C8CBF98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'Grupos de edad'!$A$5:$A$9</c:f>
              <c:strCache>
                <c:ptCount val="5"/>
                <c:pt idx="0">
                  <c:v>0-3 años</c:v>
                </c:pt>
                <c:pt idx="1">
                  <c:v>4-14 años</c:v>
                </c:pt>
                <c:pt idx="2">
                  <c:v>15-30 años</c:v>
                </c:pt>
                <c:pt idx="3">
                  <c:v>31-59 años</c:v>
                </c:pt>
                <c:pt idx="4">
                  <c:v>Edad sin especificar</c:v>
                </c:pt>
              </c:strCache>
            </c:strRef>
          </c:cat>
          <c:val>
            <c:numRef>
              <c:f>'Grupos de edad'!$C$5:$C$9</c:f>
              <c:numCache>
                <c:formatCode>0%</c:formatCode>
                <c:ptCount val="5"/>
                <c:pt idx="0">
                  <c:v>0.13</c:v>
                </c:pt>
                <c:pt idx="1">
                  <c:v>0.33</c:v>
                </c:pt>
                <c:pt idx="2">
                  <c:v>0.33</c:v>
                </c:pt>
                <c:pt idx="3">
                  <c:v>0.26600000000000001</c:v>
                </c:pt>
                <c:pt idx="4">
                  <c:v>0.6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21B-46C0-8109-36C8CBF9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gapDepth val="153"/>
        <c:shape val="box"/>
        <c:axId val="1989251184"/>
        <c:axId val="1"/>
        <c:axId val="0"/>
      </c:bar3DChart>
      <c:catAx>
        <c:axId val="198925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8925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/>
              <a:t>Gráfico</a:t>
            </a:r>
            <a:r>
              <a:rPr lang="es-HN" sz="2800" b="1" baseline="0" dirty="0"/>
              <a:t> 32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baseline="0" dirty="0"/>
              <a:t>Balance de Atención por Sexo</a:t>
            </a:r>
            <a:endParaRPr lang="es-HN" sz="2800" b="1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ED-47A6-BFC7-C0DB72651E79}"/>
              </c:ext>
            </c:extLst>
          </c:dPt>
          <c:dPt>
            <c:idx val="1"/>
            <c:bubble3D val="0"/>
            <c:explosion val="12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ED-47A6-BFC7-C0DB72651E7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sexo'!$H$7:$H$8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'Atención por sexo'!$I$7:$I$8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D-47A6-BFC7-C0DB7265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1T15:28:19.028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22/11/2018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78CB195-A2AA-40E7-88DF-8680CE707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189522"/>
              </p:ext>
            </p:extLst>
          </p:nvPr>
        </p:nvGraphicFramePr>
        <p:xfrm>
          <a:off x="1133550" y="1403673"/>
          <a:ext cx="1087320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745951B-99E8-446B-A78D-471AECE912CB}"/>
              </a:ext>
            </a:extLst>
          </p:cNvPr>
          <p:cNvSpPr txBox="1"/>
          <p:nvPr/>
        </p:nvSpPr>
        <p:spPr>
          <a:xfrm>
            <a:off x="1709614" y="755601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SATISFACCIÓN DE NECESIDADES BÁSICAS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40828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9940BD2-8D8D-45EE-A57D-62C7970D3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93187"/>
              </p:ext>
            </p:extLst>
          </p:nvPr>
        </p:nvGraphicFramePr>
        <p:xfrm>
          <a:off x="809514" y="611586"/>
          <a:ext cx="1144927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24FA9B7-0413-47D5-A5AB-32953036346D}"/>
              </a:ext>
            </a:extLst>
          </p:cNvPr>
          <p:cNvSpPr txBox="1"/>
          <p:nvPr/>
        </p:nvSpPr>
        <p:spPr>
          <a:xfrm>
            <a:off x="701502" y="7380337"/>
            <a:ext cx="114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*Porcentaje en relación a 9 instituciones que hacen Satisfacción de Necesidades Básicas sin edad especifica. </a:t>
            </a:r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449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F1C02DD-40C8-4CC5-A042-45779C162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809271"/>
              </p:ext>
            </p:extLst>
          </p:nvPr>
        </p:nvGraphicFramePr>
        <p:xfrm>
          <a:off x="773510" y="971625"/>
          <a:ext cx="11881319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BE2C789-600E-4077-8D02-9EC6FCD22622}"/>
              </a:ext>
            </a:extLst>
          </p:cNvPr>
          <p:cNvSpPr txBox="1"/>
          <p:nvPr/>
        </p:nvSpPr>
        <p:spPr>
          <a:xfrm>
            <a:off x="557485" y="7154313"/>
            <a:ext cx="121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9 instituciones que atienden población sin alguna edad especifica de la opción de satisfacción de necesidades básicas, identificándose 50 temas.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147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5F1F86-7005-4E13-82CC-158C5643B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19325"/>
              </p:ext>
            </p:extLst>
          </p:nvPr>
        </p:nvGraphicFramePr>
        <p:xfrm>
          <a:off x="845518" y="1547689"/>
          <a:ext cx="11449272" cy="4779952"/>
        </p:xfrm>
        <a:graphic>
          <a:graphicData uri="http://schemas.openxmlformats.org/drawingml/2006/table">
            <a:tbl>
              <a:tblPr/>
              <a:tblGrid>
                <a:gridCol w="6424512">
                  <a:extLst>
                    <a:ext uri="{9D8B030D-6E8A-4147-A177-3AD203B41FA5}">
                      <a16:colId xmlns:a16="http://schemas.microsoft.com/office/drawing/2014/main" val="667243156"/>
                    </a:ext>
                  </a:extLst>
                </a:gridCol>
                <a:gridCol w="2679872">
                  <a:extLst>
                    <a:ext uri="{9D8B030D-6E8A-4147-A177-3AD203B41FA5}">
                      <a16:colId xmlns:a16="http://schemas.microsoft.com/office/drawing/2014/main" val="2404670209"/>
                    </a:ext>
                  </a:extLst>
                </a:gridCol>
                <a:gridCol w="2344888">
                  <a:extLst>
                    <a:ext uri="{9D8B030D-6E8A-4147-A177-3AD203B41FA5}">
                      <a16:colId xmlns:a16="http://schemas.microsoft.com/office/drawing/2014/main" val="4074570989"/>
                    </a:ext>
                  </a:extLst>
                </a:gridCol>
              </a:tblGrid>
              <a:tr h="10718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Cuadro No. 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96080"/>
                  </a:ext>
                </a:extLst>
              </a:tr>
              <a:tr h="180842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Cobertura Municipal</a:t>
                      </a:r>
                      <a:b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Educación Infantil Temprana</a:t>
                      </a:r>
                      <a:b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Edad 0-3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436000"/>
                  </a:ext>
                </a:extLst>
              </a:tr>
              <a:tr h="94981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Roatán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75408"/>
                  </a:ext>
                </a:extLst>
              </a:tr>
              <a:tr h="94981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José Santos Guardiola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88293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48765A7-9630-475C-9822-1A9531D747A5}"/>
              </a:ext>
            </a:extLst>
          </p:cNvPr>
          <p:cNvSpPr txBox="1"/>
          <p:nvPr/>
        </p:nvSpPr>
        <p:spPr>
          <a:xfrm>
            <a:off x="629494" y="683593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COBERTURA MUNICIPAL EN EDUCACIÓN INFANTIL TEMPRANA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41648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AC2BAB-C89B-408B-B698-BA03FFB1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8664F9-95A7-40FA-BC0D-C112846FC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67317"/>
              </p:ext>
            </p:extLst>
          </p:nvPr>
        </p:nvGraphicFramePr>
        <p:xfrm>
          <a:off x="485478" y="1547688"/>
          <a:ext cx="11881319" cy="5220578"/>
        </p:xfrm>
        <a:graphic>
          <a:graphicData uri="http://schemas.openxmlformats.org/drawingml/2006/table">
            <a:tbl>
              <a:tblPr/>
              <a:tblGrid>
                <a:gridCol w="7080787">
                  <a:extLst>
                    <a:ext uri="{9D8B030D-6E8A-4147-A177-3AD203B41FA5}">
                      <a16:colId xmlns:a16="http://schemas.microsoft.com/office/drawing/2014/main" val="3417974148"/>
                    </a:ext>
                  </a:extLst>
                </a:gridCol>
                <a:gridCol w="2560284">
                  <a:extLst>
                    <a:ext uri="{9D8B030D-6E8A-4147-A177-3AD203B41FA5}">
                      <a16:colId xmlns:a16="http://schemas.microsoft.com/office/drawing/2014/main" val="4055100462"/>
                    </a:ext>
                  </a:extLst>
                </a:gridCol>
                <a:gridCol w="2240248">
                  <a:extLst>
                    <a:ext uri="{9D8B030D-6E8A-4147-A177-3AD203B41FA5}">
                      <a16:colId xmlns:a16="http://schemas.microsoft.com/office/drawing/2014/main" val="1057409762"/>
                    </a:ext>
                  </a:extLst>
                </a:gridCol>
              </a:tblGrid>
              <a:tr h="7324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47809"/>
                  </a:ext>
                </a:extLst>
              </a:tr>
              <a:tr h="189210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Cobertura Municipal</a:t>
                      </a:r>
                      <a:b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Satisfacción de Necesidades Básicas</a:t>
                      </a:r>
                      <a:b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Edad sin especificar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91373"/>
                  </a:ext>
                </a:extLst>
              </a:tr>
              <a:tr h="649012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Roatán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06999"/>
                  </a:ext>
                </a:extLst>
              </a:tr>
              <a:tr h="649012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José Santos Guardiola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570421"/>
                  </a:ext>
                </a:extLst>
              </a:tr>
              <a:tr h="649012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Guanaja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492284"/>
                  </a:ext>
                </a:extLst>
              </a:tr>
              <a:tr h="649012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Utila</a:t>
                      </a:r>
                      <a:endParaRPr lang="es-HN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69538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025D07A-3916-47EF-8B43-2B78E6ADFEB6}"/>
              </a:ext>
            </a:extLst>
          </p:cNvPr>
          <p:cNvSpPr txBox="1"/>
          <p:nvPr/>
        </p:nvSpPr>
        <p:spPr>
          <a:xfrm>
            <a:off x="341462" y="683593"/>
            <a:ext cx="12529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u="sng" dirty="0"/>
              <a:t>COBERTURA MUNICIPAL EN SATISFACCIÓN DE NECESIDADES BÁSICAS</a:t>
            </a:r>
            <a:endParaRPr lang="es-HN" sz="2600" b="1" u="sng" dirty="0"/>
          </a:p>
        </p:txBody>
      </p:sp>
    </p:spTree>
    <p:extLst>
      <p:ext uri="{BB962C8B-B14F-4D97-AF65-F5344CB8AC3E}">
        <p14:creationId xmlns:p14="http://schemas.microsoft.com/office/powerpoint/2010/main" val="437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A96FA05-E3D7-4980-AB68-62F8DEEC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C7AA64-92A1-405D-A16A-6ECD9B30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925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C6BC69-9AD7-4364-A97A-ABD4C3300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45446"/>
              </p:ext>
            </p:extLst>
          </p:nvPr>
        </p:nvGraphicFramePr>
        <p:xfrm>
          <a:off x="1133550" y="1979737"/>
          <a:ext cx="10801200" cy="3600400"/>
        </p:xfrm>
        <a:graphic>
          <a:graphicData uri="http://schemas.openxmlformats.org/drawingml/2006/table">
            <a:tbl>
              <a:tblPr/>
              <a:tblGrid>
                <a:gridCol w="6346230">
                  <a:extLst>
                    <a:ext uri="{9D8B030D-6E8A-4147-A177-3AD203B41FA5}">
                      <a16:colId xmlns:a16="http://schemas.microsoft.com/office/drawing/2014/main" val="1798595401"/>
                    </a:ext>
                  </a:extLst>
                </a:gridCol>
                <a:gridCol w="2269513">
                  <a:extLst>
                    <a:ext uri="{9D8B030D-6E8A-4147-A177-3AD203B41FA5}">
                      <a16:colId xmlns:a16="http://schemas.microsoft.com/office/drawing/2014/main" val="893251650"/>
                    </a:ext>
                  </a:extLst>
                </a:gridCol>
                <a:gridCol w="2185457">
                  <a:extLst>
                    <a:ext uri="{9D8B030D-6E8A-4147-A177-3AD203B41FA5}">
                      <a16:colId xmlns:a16="http://schemas.microsoft.com/office/drawing/2014/main" val="2329049637"/>
                    </a:ext>
                  </a:extLst>
                </a:gridCol>
              </a:tblGrid>
              <a:tr h="8966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60262"/>
                  </a:ext>
                </a:extLst>
              </a:tr>
              <a:tr h="190928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>
                          <a:effectLst/>
                          <a:latin typeface="Arial" panose="020B0604020202020204" pitchFamily="34" charset="0"/>
                        </a:rPr>
                        <a:t>Cobertura Municipal</a:t>
                      </a:r>
                      <a:br>
                        <a:rPr lang="es-HN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3200" b="0" i="0" u="none" strike="noStrike">
                          <a:effectLst/>
                          <a:latin typeface="Arial" panose="020B0604020202020204" pitchFamily="34" charset="0"/>
                        </a:rPr>
                        <a:t>Inserción al Mundo del Trabajo</a:t>
                      </a:r>
                      <a:br>
                        <a:rPr lang="es-HN" sz="32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3200" b="0" i="0" u="none" strike="noStrike">
                          <a:effectLst/>
                          <a:latin typeface="Arial" panose="020B0604020202020204" pitchFamily="34" charset="0"/>
                        </a:rPr>
                        <a:t>Edad sin especificar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380681"/>
                  </a:ext>
                </a:extLst>
              </a:tr>
              <a:tr h="79450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Roatán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1928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46EF14A-BD82-419F-8ABD-17684F8A7E96}"/>
              </a:ext>
            </a:extLst>
          </p:cNvPr>
          <p:cNvSpPr txBox="1"/>
          <p:nvPr/>
        </p:nvSpPr>
        <p:spPr>
          <a:xfrm>
            <a:off x="557486" y="827609"/>
            <a:ext cx="11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COBERTURA MUNICIPAL EN INSERCIÓN AL MUNDO DEL TRABAJO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8647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9F8753-63DD-4425-BD10-F934FBCF4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F774C5E-BCC5-4AE2-B3D1-FA6FB752B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40420"/>
              </p:ext>
            </p:extLst>
          </p:nvPr>
        </p:nvGraphicFramePr>
        <p:xfrm>
          <a:off x="629494" y="1259656"/>
          <a:ext cx="11665296" cy="626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B48DABC-F988-49F7-B4D4-011E524E7A4A}"/>
              </a:ext>
            </a:extLst>
          </p:cNvPr>
          <p:cNvSpPr txBox="1"/>
          <p:nvPr/>
        </p:nvSpPr>
        <p:spPr>
          <a:xfrm>
            <a:off x="1637606" y="68359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RANGOS DE EDAD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36052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7AAD47-FE00-41D8-81A4-A4CAC482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79D019-23C7-484C-AD82-55A4C7DC2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2275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4F68C1-4313-435E-94AA-D67C42A21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04272"/>
              </p:ext>
            </p:extLst>
          </p:nvPr>
        </p:nvGraphicFramePr>
        <p:xfrm>
          <a:off x="521482" y="2087749"/>
          <a:ext cx="12025336" cy="3389003"/>
        </p:xfrm>
        <a:graphic>
          <a:graphicData uri="http://schemas.openxmlformats.org/drawingml/2006/table">
            <a:tbl>
              <a:tblPr/>
              <a:tblGrid>
                <a:gridCol w="6653072">
                  <a:extLst>
                    <a:ext uri="{9D8B030D-6E8A-4147-A177-3AD203B41FA5}">
                      <a16:colId xmlns:a16="http://schemas.microsoft.com/office/drawing/2014/main" val="2885426211"/>
                    </a:ext>
                  </a:extLst>
                </a:gridCol>
                <a:gridCol w="2952968">
                  <a:extLst>
                    <a:ext uri="{9D8B030D-6E8A-4147-A177-3AD203B41FA5}">
                      <a16:colId xmlns:a16="http://schemas.microsoft.com/office/drawing/2014/main" val="4196833476"/>
                    </a:ext>
                  </a:extLst>
                </a:gridCol>
                <a:gridCol w="2419296">
                  <a:extLst>
                    <a:ext uri="{9D8B030D-6E8A-4147-A177-3AD203B41FA5}">
                      <a16:colId xmlns:a16="http://schemas.microsoft.com/office/drawing/2014/main" val="901095104"/>
                    </a:ext>
                  </a:extLst>
                </a:gridCol>
              </a:tblGrid>
              <a:tr h="6840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03290"/>
                  </a:ext>
                </a:extLst>
              </a:tr>
              <a:tr h="1683261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Atención por grupo poblacional</a:t>
                      </a:r>
                      <a:b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Edad 0-3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898273"/>
                  </a:ext>
                </a:extLst>
              </a:tr>
              <a:tr h="102166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84101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9E652B7-C881-424B-A846-5C4BCBF5C2D4}"/>
              </a:ext>
            </a:extLst>
          </p:cNvPr>
          <p:cNvSpPr txBox="1"/>
          <p:nvPr/>
        </p:nvSpPr>
        <p:spPr>
          <a:xfrm>
            <a:off x="1133550" y="874527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ATENCIÓN POR GRUPO POBLACIONAL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11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6695CE7-746C-40DB-8048-597C3E1A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884085-C422-4A23-8773-0771ED45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20696"/>
              </p:ext>
            </p:extLst>
          </p:nvPr>
        </p:nvGraphicFramePr>
        <p:xfrm>
          <a:off x="485477" y="1187649"/>
          <a:ext cx="12097345" cy="6192677"/>
        </p:xfrm>
        <a:graphic>
          <a:graphicData uri="http://schemas.openxmlformats.org/drawingml/2006/table">
            <a:tbl>
              <a:tblPr/>
              <a:tblGrid>
                <a:gridCol w="6614630">
                  <a:extLst>
                    <a:ext uri="{9D8B030D-6E8A-4147-A177-3AD203B41FA5}">
                      <a16:colId xmlns:a16="http://schemas.microsoft.com/office/drawing/2014/main" val="2085967001"/>
                    </a:ext>
                  </a:extLst>
                </a:gridCol>
                <a:gridCol w="3112767">
                  <a:extLst>
                    <a:ext uri="{9D8B030D-6E8A-4147-A177-3AD203B41FA5}">
                      <a16:colId xmlns:a16="http://schemas.microsoft.com/office/drawing/2014/main" val="1889230214"/>
                    </a:ext>
                  </a:extLst>
                </a:gridCol>
                <a:gridCol w="2369948">
                  <a:extLst>
                    <a:ext uri="{9D8B030D-6E8A-4147-A177-3AD203B41FA5}">
                      <a16:colId xmlns:a16="http://schemas.microsoft.com/office/drawing/2014/main" val="1466103441"/>
                    </a:ext>
                  </a:extLst>
                </a:gridCol>
              </a:tblGrid>
              <a:tr h="8406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Cuadro No. 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63922"/>
                  </a:ext>
                </a:extLst>
              </a:tr>
              <a:tr h="140105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Atención por grupo poblacional</a:t>
                      </a:r>
                      <a:b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Edad 4-14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90676"/>
                  </a:ext>
                </a:extLst>
              </a:tr>
              <a:tr h="74489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734996"/>
                  </a:ext>
                </a:extLst>
              </a:tr>
              <a:tr h="74489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Etnias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36971"/>
                  </a:ext>
                </a:extLst>
              </a:tr>
              <a:tr h="74489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123204"/>
                  </a:ext>
                </a:extLst>
              </a:tr>
              <a:tr h="595449"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229605"/>
                  </a:ext>
                </a:extLst>
              </a:tr>
              <a:tr h="112084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*Porcentaje en relación a 5 instituciones que atienden población en edad de 4-14 años.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0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3C7C349-8380-4EA3-B239-E6902FD0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E631F7-1BB4-4516-825C-EF230203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84260"/>
              </p:ext>
            </p:extLst>
          </p:nvPr>
        </p:nvGraphicFramePr>
        <p:xfrm>
          <a:off x="917526" y="1259664"/>
          <a:ext cx="11521280" cy="6120642"/>
        </p:xfrm>
        <a:graphic>
          <a:graphicData uri="http://schemas.openxmlformats.org/drawingml/2006/table">
            <a:tbl>
              <a:tblPr/>
              <a:tblGrid>
                <a:gridCol w="6312426">
                  <a:extLst>
                    <a:ext uri="{9D8B030D-6E8A-4147-A177-3AD203B41FA5}">
                      <a16:colId xmlns:a16="http://schemas.microsoft.com/office/drawing/2014/main" val="322077713"/>
                    </a:ext>
                  </a:extLst>
                </a:gridCol>
                <a:gridCol w="2825141">
                  <a:extLst>
                    <a:ext uri="{9D8B030D-6E8A-4147-A177-3AD203B41FA5}">
                      <a16:colId xmlns:a16="http://schemas.microsoft.com/office/drawing/2014/main" val="1118831782"/>
                    </a:ext>
                  </a:extLst>
                </a:gridCol>
                <a:gridCol w="2383713">
                  <a:extLst>
                    <a:ext uri="{9D8B030D-6E8A-4147-A177-3AD203B41FA5}">
                      <a16:colId xmlns:a16="http://schemas.microsoft.com/office/drawing/2014/main" val="3894122017"/>
                    </a:ext>
                  </a:extLst>
                </a:gridCol>
              </a:tblGrid>
              <a:tr h="7492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Cuadro No.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04501"/>
                  </a:ext>
                </a:extLst>
              </a:tr>
              <a:tr h="1092601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Atención por grupo poblacional</a:t>
                      </a:r>
                      <a:b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Edad 15-30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78913"/>
                  </a:ext>
                </a:extLst>
              </a:tr>
              <a:tr h="663884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07032"/>
                  </a:ext>
                </a:extLst>
              </a:tr>
              <a:tr h="663884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Etnias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60009"/>
                  </a:ext>
                </a:extLst>
              </a:tr>
              <a:tr h="663884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Riesgo Social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678166"/>
                  </a:ext>
                </a:extLst>
              </a:tr>
              <a:tr h="663884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083903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HN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401672"/>
                  </a:ext>
                </a:extLst>
              </a:tr>
              <a:tr h="109260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*Porcentaje en relación a 5 instituciones que atienden población de 15-30 años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9534" y="1259657"/>
            <a:ext cx="11449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RESULTADOS DEL MAPEO NACIONAL INSTITUCIONAL 2017</a:t>
            </a:r>
            <a:endParaRPr lang="es-HN" sz="2800" dirty="0"/>
          </a:p>
          <a:p>
            <a:pPr algn="ctr"/>
            <a:r>
              <a:rPr lang="es-ES_tradnl" sz="2800" b="1" dirty="0"/>
              <a:t>TRABAJO REALIZADO EN BASE A 15 INSTITUCIONES QUE TIENEN COBERTURA</a:t>
            </a:r>
            <a:endParaRPr lang="es-HN" sz="2800" dirty="0"/>
          </a:p>
          <a:p>
            <a:pPr algn="ctr"/>
            <a:r>
              <a:rPr lang="es-ES_tradnl" sz="2800" b="1" dirty="0"/>
              <a:t>EN EL DEPARTAMENTO DE ISLAS DE LA BAHÍA</a:t>
            </a:r>
            <a:endParaRPr lang="es-HN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716CE3-6F9E-4A67-98EE-AF9C0B33B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6"/>
          <a:stretch/>
        </p:blipFill>
        <p:spPr>
          <a:xfrm>
            <a:off x="1853630" y="2984917"/>
            <a:ext cx="9145016" cy="4150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DE3F17-17E2-4BE6-B52A-29ED8D47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4F271D-28F8-4880-8735-84775E876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91978"/>
              </p:ext>
            </p:extLst>
          </p:nvPr>
        </p:nvGraphicFramePr>
        <p:xfrm>
          <a:off x="881522" y="1079658"/>
          <a:ext cx="11305256" cy="5364576"/>
        </p:xfrm>
        <a:graphic>
          <a:graphicData uri="http://schemas.openxmlformats.org/drawingml/2006/table">
            <a:tbl>
              <a:tblPr/>
              <a:tblGrid>
                <a:gridCol w="6275921">
                  <a:extLst>
                    <a:ext uri="{9D8B030D-6E8A-4147-A177-3AD203B41FA5}">
                      <a16:colId xmlns:a16="http://schemas.microsoft.com/office/drawing/2014/main" val="79363424"/>
                    </a:ext>
                  </a:extLst>
                </a:gridCol>
                <a:gridCol w="2751089">
                  <a:extLst>
                    <a:ext uri="{9D8B030D-6E8A-4147-A177-3AD203B41FA5}">
                      <a16:colId xmlns:a16="http://schemas.microsoft.com/office/drawing/2014/main" val="2484099522"/>
                    </a:ext>
                  </a:extLst>
                </a:gridCol>
                <a:gridCol w="2278246">
                  <a:extLst>
                    <a:ext uri="{9D8B030D-6E8A-4147-A177-3AD203B41FA5}">
                      <a16:colId xmlns:a16="http://schemas.microsoft.com/office/drawing/2014/main" val="4185840360"/>
                    </a:ext>
                  </a:extLst>
                </a:gridCol>
              </a:tblGrid>
              <a:tr h="10885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Cuadro No. 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025316"/>
                  </a:ext>
                </a:extLst>
              </a:tr>
              <a:tr h="1768891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Atención por grupo poblacional</a:t>
                      </a:r>
                      <a:b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Edad 31-59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35565"/>
                  </a:ext>
                </a:extLst>
              </a:tr>
              <a:tr h="711060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52900"/>
                  </a:ext>
                </a:extLst>
              </a:tr>
              <a:tr h="831500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Etnias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12915"/>
                  </a:ext>
                </a:extLst>
              </a:tr>
              <a:tr h="964576"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979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93A7408-7053-4613-99CF-3086D201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B09804-01BD-4213-BF2A-CEE3FBEA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61B8E9A-A267-43F1-8705-0F73C640A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64004"/>
              </p:ext>
            </p:extLst>
          </p:nvPr>
        </p:nvGraphicFramePr>
        <p:xfrm>
          <a:off x="1565598" y="1259662"/>
          <a:ext cx="10801200" cy="626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4BB4A5A-A0D2-46DF-B1B6-08DC01AD1DE5}"/>
              </a:ext>
            </a:extLst>
          </p:cNvPr>
          <p:cNvSpPr txBox="1"/>
          <p:nvPr/>
        </p:nvSpPr>
        <p:spPr>
          <a:xfrm>
            <a:off x="1709614" y="75560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ATENCIÓN POR SEXO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533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8A54CD1-DC13-4675-B943-29F38591F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0901"/>
              </p:ext>
            </p:extLst>
          </p:nvPr>
        </p:nvGraphicFramePr>
        <p:xfrm>
          <a:off x="341462" y="1331665"/>
          <a:ext cx="1216935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AB5677D-0D0F-4389-835B-8F67F26CB611}"/>
              </a:ext>
            </a:extLst>
          </p:cNvPr>
          <p:cNvSpPr txBox="1"/>
          <p:nvPr/>
        </p:nvSpPr>
        <p:spPr>
          <a:xfrm>
            <a:off x="1565598" y="68359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ATENCIÓN POR ORIGEN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2098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C194873-EFDA-4CE1-A899-1EAC10C36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849799"/>
              </p:ext>
            </p:extLst>
          </p:nvPr>
        </p:nvGraphicFramePr>
        <p:xfrm>
          <a:off x="917526" y="1259657"/>
          <a:ext cx="1116124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DD68495-E55E-4D97-B724-A91DB66ECB0F}"/>
              </a:ext>
            </a:extLst>
          </p:cNvPr>
          <p:cNvSpPr txBox="1"/>
          <p:nvPr/>
        </p:nvSpPr>
        <p:spPr>
          <a:xfrm>
            <a:off x="1133550" y="683593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FORMACIÓN DE FORMADORES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199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CFE8D0-15C1-4752-A250-675E55E87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804224"/>
              </p:ext>
            </p:extLst>
          </p:nvPr>
        </p:nvGraphicFramePr>
        <p:xfrm>
          <a:off x="1421582" y="755601"/>
          <a:ext cx="10729192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4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9C1AAD8-1D6E-4469-A991-7C98E5202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475294"/>
              </p:ext>
            </p:extLst>
          </p:nvPr>
        </p:nvGraphicFramePr>
        <p:xfrm>
          <a:off x="1133550" y="611585"/>
          <a:ext cx="10801200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9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09E8875-5EAB-49B2-B355-DF69A1295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34296"/>
              </p:ext>
            </p:extLst>
          </p:nvPr>
        </p:nvGraphicFramePr>
        <p:xfrm>
          <a:off x="1205558" y="755601"/>
          <a:ext cx="11377264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9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6D6E068-6517-4BDC-85E5-0A8659E16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593759"/>
              </p:ext>
            </p:extLst>
          </p:nvPr>
        </p:nvGraphicFramePr>
        <p:xfrm>
          <a:off x="629494" y="827609"/>
          <a:ext cx="11593287" cy="684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2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443541-BB41-4BDA-984A-3E80542DE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717183"/>
              </p:ext>
            </p:extLst>
          </p:nvPr>
        </p:nvGraphicFramePr>
        <p:xfrm>
          <a:off x="1421582" y="611585"/>
          <a:ext cx="10297144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9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0BB494-BECE-43FB-AEFF-106794284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02143"/>
              </p:ext>
            </p:extLst>
          </p:nvPr>
        </p:nvGraphicFramePr>
        <p:xfrm>
          <a:off x="3149774" y="485965"/>
          <a:ext cx="7416825" cy="7164007"/>
        </p:xfrm>
        <a:graphic>
          <a:graphicData uri="http://schemas.openxmlformats.org/drawingml/2006/table">
            <a:tbl>
              <a:tblPr/>
              <a:tblGrid>
                <a:gridCol w="649649">
                  <a:extLst>
                    <a:ext uri="{9D8B030D-6E8A-4147-A177-3AD203B41FA5}">
                      <a16:colId xmlns:a16="http://schemas.microsoft.com/office/drawing/2014/main" val="784062718"/>
                    </a:ext>
                  </a:extLst>
                </a:gridCol>
                <a:gridCol w="4306931">
                  <a:extLst>
                    <a:ext uri="{9D8B030D-6E8A-4147-A177-3AD203B41FA5}">
                      <a16:colId xmlns:a16="http://schemas.microsoft.com/office/drawing/2014/main" val="1623261752"/>
                    </a:ext>
                  </a:extLst>
                </a:gridCol>
                <a:gridCol w="1281253">
                  <a:extLst>
                    <a:ext uri="{9D8B030D-6E8A-4147-A177-3AD203B41FA5}">
                      <a16:colId xmlns:a16="http://schemas.microsoft.com/office/drawing/2014/main" val="2943176313"/>
                    </a:ext>
                  </a:extLst>
                </a:gridCol>
                <a:gridCol w="1178992">
                  <a:extLst>
                    <a:ext uri="{9D8B030D-6E8A-4147-A177-3AD203B41FA5}">
                      <a16:colId xmlns:a16="http://schemas.microsoft.com/office/drawing/2014/main" val="3123287797"/>
                    </a:ext>
                  </a:extLst>
                </a:gridCol>
              </a:tblGrid>
              <a:tr h="3940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24876"/>
                  </a:ext>
                </a:extLst>
              </a:tr>
              <a:tr h="591056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Temas de formación para técnicos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00462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de Formadores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99088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¿Qué es el Tribunal?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80433"/>
                  </a:ext>
                </a:extLst>
              </a:tr>
              <a:tr h="32836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hábitos de gente altamente efectiva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53313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Autoestima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70460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Cartografía Electoral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99309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Censo Nacional Electoral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986328"/>
                  </a:ext>
                </a:extLst>
              </a:tr>
              <a:tr h="36120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Cooperativismo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6395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Derechos Humanos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301403"/>
                  </a:ext>
                </a:extLst>
              </a:tr>
              <a:tr h="279110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Escuela para espalda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27476"/>
                  </a:ext>
                </a:extLst>
              </a:tr>
              <a:tr h="32836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Fisiatra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76068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Larva de peces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989806"/>
                  </a:ext>
                </a:extLst>
              </a:tr>
              <a:tr h="32836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Manejo del paciente encamado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309900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Metodología vivencial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096854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Ofimática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04382"/>
                  </a:ext>
                </a:extLst>
              </a:tr>
              <a:tr h="32836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al cliente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63569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Talento Humano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72717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 y Uso de información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43070"/>
                  </a:ext>
                </a:extLst>
              </a:tr>
              <a:tr h="349161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Terapia física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99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3AB6B8-1CD0-4B66-B417-86E628C90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88948"/>
              </p:ext>
            </p:extLst>
          </p:nvPr>
        </p:nvGraphicFramePr>
        <p:xfrm>
          <a:off x="1853630" y="395561"/>
          <a:ext cx="9793088" cy="7560838"/>
        </p:xfrm>
        <a:graphic>
          <a:graphicData uri="http://schemas.openxmlformats.org/drawingml/2006/table">
            <a:tbl>
              <a:tblPr/>
              <a:tblGrid>
                <a:gridCol w="810588">
                  <a:extLst>
                    <a:ext uri="{9D8B030D-6E8A-4147-A177-3AD203B41FA5}">
                      <a16:colId xmlns:a16="http://schemas.microsoft.com/office/drawing/2014/main" val="1775677615"/>
                    </a:ext>
                  </a:extLst>
                </a:gridCol>
                <a:gridCol w="8982500">
                  <a:extLst>
                    <a:ext uri="{9D8B030D-6E8A-4147-A177-3AD203B41FA5}">
                      <a16:colId xmlns:a16="http://schemas.microsoft.com/office/drawing/2014/main" val="402713979"/>
                    </a:ext>
                  </a:extLst>
                </a:gridCol>
              </a:tblGrid>
              <a:tr h="446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H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Cuadro No.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55828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Instituciones entrevistadas que tienen cobertura en Islas de la Bahía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193091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Bay Island Conservation Asociation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06811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Cámara de Comercio e Industrias de Islas de la Bahía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645031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Crecimiento de Recursos Humanos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75854"/>
                  </a:ext>
                </a:extLst>
              </a:tr>
              <a:tr h="41533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Promoción en Salud y Asistencia Familiar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062327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Rehabilitación Basado en la Comunidad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473577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Comisionado Nacional de los Derechos Humanos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585232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Confederación Hondureña de Cooperativas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34862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Cooperativa Sagrada Familia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370373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Cruz Roja Hondureña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265488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Empresa de servicios multiples Arte de Barrio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31926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Merino's Educational Center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82016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Roatán Culture House S de R.L Honduras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15380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Roatán Marine Park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483740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Supremo Electoral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66395"/>
                  </a:ext>
                </a:extLst>
              </a:tr>
              <a:tr h="446594">
                <a:tc>
                  <a:txBody>
                    <a:bodyPr/>
                    <a:lstStyle/>
                    <a:p>
                      <a:pPr algn="r" fontAlgn="b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Zona Libre Turística de Islas de la Bahía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5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5ED172-F7EF-4E99-B753-49E5A68CC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6317"/>
              </p:ext>
            </p:extLst>
          </p:nvPr>
        </p:nvGraphicFramePr>
        <p:xfrm>
          <a:off x="485478" y="2195761"/>
          <a:ext cx="12025336" cy="4320478"/>
        </p:xfrm>
        <a:graphic>
          <a:graphicData uri="http://schemas.openxmlformats.org/drawingml/2006/table">
            <a:tbl>
              <a:tblPr/>
              <a:tblGrid>
                <a:gridCol w="1113457">
                  <a:extLst>
                    <a:ext uri="{9D8B030D-6E8A-4147-A177-3AD203B41FA5}">
                      <a16:colId xmlns:a16="http://schemas.microsoft.com/office/drawing/2014/main" val="1573644817"/>
                    </a:ext>
                  </a:extLst>
                </a:gridCol>
                <a:gridCol w="7051895">
                  <a:extLst>
                    <a:ext uri="{9D8B030D-6E8A-4147-A177-3AD203B41FA5}">
                      <a16:colId xmlns:a16="http://schemas.microsoft.com/office/drawing/2014/main" val="1198451571"/>
                    </a:ext>
                  </a:extLst>
                </a:gridCol>
                <a:gridCol w="1967107">
                  <a:extLst>
                    <a:ext uri="{9D8B030D-6E8A-4147-A177-3AD203B41FA5}">
                      <a16:colId xmlns:a16="http://schemas.microsoft.com/office/drawing/2014/main" val="598838097"/>
                    </a:ext>
                  </a:extLst>
                </a:gridCol>
                <a:gridCol w="1892877">
                  <a:extLst>
                    <a:ext uri="{9D8B030D-6E8A-4147-A177-3AD203B41FA5}">
                      <a16:colId xmlns:a16="http://schemas.microsoft.com/office/drawing/2014/main" val="2429803239"/>
                    </a:ext>
                  </a:extLst>
                </a:gridCol>
              </a:tblGrid>
              <a:tr h="7053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Cuadro No. 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11916"/>
                  </a:ext>
                </a:extLst>
              </a:tr>
              <a:tr h="105807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Temas de formación para educadores voluntarios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16953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 empresas y cooperativas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619775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 y saneamiento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450514"/>
                  </a:ext>
                </a:extLst>
              </a:tr>
              <a:tr h="499647"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riesgo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186741"/>
                  </a:ext>
                </a:extLst>
              </a:tr>
              <a:tr h="499647"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Migración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340537"/>
                  </a:ext>
                </a:extLst>
              </a:tr>
              <a:tr h="499647">
                <a:tc>
                  <a:txBody>
                    <a:bodyPr/>
                    <a:lstStyle/>
                    <a:p>
                      <a:pPr algn="r" fontAlgn="b"/>
                      <a:r>
                        <a:rPr lang="es-HN" sz="2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Voluntariado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1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E72CEBD-CC69-49BF-8A10-FBC8D7601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65460"/>
              </p:ext>
            </p:extLst>
          </p:nvPr>
        </p:nvGraphicFramePr>
        <p:xfrm>
          <a:off x="134980" y="1259657"/>
          <a:ext cx="12792076" cy="6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6C00828-9516-440F-87BE-A84600A2F55B}"/>
              </a:ext>
            </a:extLst>
          </p:cNvPr>
          <p:cNvSpPr txBox="1"/>
          <p:nvPr/>
        </p:nvSpPr>
        <p:spPr>
          <a:xfrm>
            <a:off x="197446" y="53957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DISEÑO CURRICULAR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2954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1893ACA-EE5A-44E2-BFFC-21D04DA1D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300811"/>
              </p:ext>
            </p:extLst>
          </p:nvPr>
        </p:nvGraphicFramePr>
        <p:xfrm>
          <a:off x="1133550" y="1187649"/>
          <a:ext cx="11017224" cy="61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9E44A89-028D-4A71-923C-9A2AC7F77414}"/>
              </a:ext>
            </a:extLst>
          </p:cNvPr>
          <p:cNvSpPr txBox="1"/>
          <p:nvPr/>
        </p:nvSpPr>
        <p:spPr>
          <a:xfrm>
            <a:off x="1133550" y="61158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ACREDITACIÓN 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22915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CD95B3C-38E2-4BA8-A7F0-7B57F0E6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2DC716-5B3B-4561-ACAD-998B6A74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C588F3-6B33-4AE3-8229-FD6100E70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29181"/>
              </p:ext>
            </p:extLst>
          </p:nvPr>
        </p:nvGraphicFramePr>
        <p:xfrm>
          <a:off x="701502" y="611585"/>
          <a:ext cx="11809312" cy="6137031"/>
        </p:xfrm>
        <a:graphic>
          <a:graphicData uri="http://schemas.openxmlformats.org/drawingml/2006/table">
            <a:tbl>
              <a:tblPr/>
              <a:tblGrid>
                <a:gridCol w="784299">
                  <a:extLst>
                    <a:ext uri="{9D8B030D-6E8A-4147-A177-3AD203B41FA5}">
                      <a16:colId xmlns:a16="http://schemas.microsoft.com/office/drawing/2014/main" val="2786894080"/>
                    </a:ext>
                  </a:extLst>
                </a:gridCol>
                <a:gridCol w="7496621">
                  <a:extLst>
                    <a:ext uri="{9D8B030D-6E8A-4147-A177-3AD203B41FA5}">
                      <a16:colId xmlns:a16="http://schemas.microsoft.com/office/drawing/2014/main" val="4019702993"/>
                    </a:ext>
                  </a:extLst>
                </a:gridCol>
                <a:gridCol w="1851762">
                  <a:extLst>
                    <a:ext uri="{9D8B030D-6E8A-4147-A177-3AD203B41FA5}">
                      <a16:colId xmlns:a16="http://schemas.microsoft.com/office/drawing/2014/main" val="3076927599"/>
                    </a:ext>
                  </a:extLst>
                </a:gridCol>
                <a:gridCol w="1676630">
                  <a:extLst>
                    <a:ext uri="{9D8B030D-6E8A-4147-A177-3AD203B41FA5}">
                      <a16:colId xmlns:a16="http://schemas.microsoft.com/office/drawing/2014/main" val="4208285626"/>
                    </a:ext>
                  </a:extLst>
                </a:gridCol>
              </a:tblGrid>
              <a:tr h="7742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92801"/>
                  </a:ext>
                </a:extLst>
              </a:tr>
              <a:tr h="1161352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Procesos de Formación Acreditados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33069"/>
                  </a:ext>
                </a:extLst>
              </a:tr>
              <a:tr h="1064573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Cooperativismo básico/Administración de Asambleas/Legislación cooperativista y sus reformas.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200749"/>
                  </a:ext>
                </a:extLst>
              </a:tr>
              <a:tr h="68605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Estimulación temprana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077095"/>
                  </a:ext>
                </a:extLst>
              </a:tr>
              <a:tr h="58067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PYMES (Mercadeo, RRHH, Finanzas, Habilidades Gerenciales)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52996"/>
                  </a:ext>
                </a:extLst>
              </a:tr>
              <a:tr h="61293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Funciones de los cuerpos directivos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77886"/>
                  </a:ext>
                </a:extLst>
              </a:tr>
              <a:tr h="54841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Incidencia Política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643016"/>
                  </a:ext>
                </a:extLst>
              </a:tr>
              <a:tr h="54841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Gobernabilidad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8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55386B-E469-44DB-A1E2-361A0703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6CC8DB-2E3B-42CB-96ED-8C5B25D72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690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D988C3-CD2B-4C80-B7EC-9654E87A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05503"/>
              </p:ext>
            </p:extLst>
          </p:nvPr>
        </p:nvGraphicFramePr>
        <p:xfrm>
          <a:off x="701502" y="1115650"/>
          <a:ext cx="11737304" cy="6480707"/>
        </p:xfrm>
        <a:graphic>
          <a:graphicData uri="http://schemas.openxmlformats.org/drawingml/2006/table">
            <a:tbl>
              <a:tblPr/>
              <a:tblGrid>
                <a:gridCol w="7440892">
                  <a:extLst>
                    <a:ext uri="{9D8B030D-6E8A-4147-A177-3AD203B41FA5}">
                      <a16:colId xmlns:a16="http://schemas.microsoft.com/office/drawing/2014/main" val="2351088712"/>
                    </a:ext>
                  </a:extLst>
                </a:gridCol>
                <a:gridCol w="2210473">
                  <a:extLst>
                    <a:ext uri="{9D8B030D-6E8A-4147-A177-3AD203B41FA5}">
                      <a16:colId xmlns:a16="http://schemas.microsoft.com/office/drawing/2014/main" val="4119645524"/>
                    </a:ext>
                  </a:extLst>
                </a:gridCol>
                <a:gridCol w="2085939">
                  <a:extLst>
                    <a:ext uri="{9D8B030D-6E8A-4147-A177-3AD203B41FA5}">
                      <a16:colId xmlns:a16="http://schemas.microsoft.com/office/drawing/2014/main" val="4132007073"/>
                    </a:ext>
                  </a:extLst>
                </a:gridCol>
              </a:tblGrid>
              <a:tr h="642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Cuadro No. 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50894"/>
                  </a:ext>
                </a:extLst>
              </a:tr>
              <a:tr h="964072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Instituciones que acreditan programas de 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88424"/>
                  </a:ext>
                </a:extLst>
              </a:tr>
              <a:tr h="50881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Desarrollo Empresarial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223394"/>
                  </a:ext>
                </a:extLst>
              </a:tr>
              <a:tr h="56237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COHEP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801639"/>
                  </a:ext>
                </a:extLst>
              </a:tr>
              <a:tr h="48203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897516"/>
                  </a:ext>
                </a:extLst>
              </a:tr>
              <a:tr h="53559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Embajada del Perú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261771"/>
                  </a:ext>
                </a:extLst>
              </a:tr>
              <a:tr h="45525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FEDECAMARAS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439717"/>
                  </a:ext>
                </a:extLst>
              </a:tr>
              <a:tr h="45525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IFC (International Finance Corporation)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4835"/>
                  </a:ext>
                </a:extLst>
              </a:tr>
              <a:tr h="45525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7376"/>
                  </a:ext>
                </a:extLst>
              </a:tr>
              <a:tr h="50881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Formación Cooperativista (IFC)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895169"/>
                  </a:ext>
                </a:extLst>
              </a:tr>
              <a:tr h="45525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UNICEF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90854"/>
                  </a:ext>
                </a:extLst>
              </a:tr>
              <a:tr h="45525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ZOLITUR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8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CF6489-EAF5-4895-88B7-BF6A5AC3A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068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3B07A8-3C70-495C-98C6-927DCCA25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59634"/>
              </p:ext>
            </p:extLst>
          </p:nvPr>
        </p:nvGraphicFramePr>
        <p:xfrm>
          <a:off x="485478" y="1115641"/>
          <a:ext cx="11881320" cy="6408708"/>
        </p:xfrm>
        <a:graphic>
          <a:graphicData uri="http://schemas.openxmlformats.org/drawingml/2006/table">
            <a:tbl>
              <a:tblPr/>
              <a:tblGrid>
                <a:gridCol w="1214534">
                  <a:extLst>
                    <a:ext uri="{9D8B030D-6E8A-4147-A177-3AD203B41FA5}">
                      <a16:colId xmlns:a16="http://schemas.microsoft.com/office/drawing/2014/main" val="548389070"/>
                    </a:ext>
                  </a:extLst>
                </a:gridCol>
                <a:gridCol w="6618334">
                  <a:extLst>
                    <a:ext uri="{9D8B030D-6E8A-4147-A177-3AD203B41FA5}">
                      <a16:colId xmlns:a16="http://schemas.microsoft.com/office/drawing/2014/main" val="3991096006"/>
                    </a:ext>
                  </a:extLst>
                </a:gridCol>
                <a:gridCol w="2288255">
                  <a:extLst>
                    <a:ext uri="{9D8B030D-6E8A-4147-A177-3AD203B41FA5}">
                      <a16:colId xmlns:a16="http://schemas.microsoft.com/office/drawing/2014/main" val="3797248964"/>
                    </a:ext>
                  </a:extLst>
                </a:gridCol>
                <a:gridCol w="1760197">
                  <a:extLst>
                    <a:ext uri="{9D8B030D-6E8A-4147-A177-3AD203B41FA5}">
                      <a16:colId xmlns:a16="http://schemas.microsoft.com/office/drawing/2014/main" val="4175206604"/>
                    </a:ext>
                  </a:extLst>
                </a:gridCol>
              </a:tblGrid>
              <a:tr h="66931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34897"/>
                  </a:ext>
                </a:extLst>
              </a:tr>
              <a:tr h="100397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Instituciones que certifica a los beneficiarios de procesos de 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24771"/>
                  </a:ext>
                </a:extLst>
              </a:tr>
              <a:tr h="593089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Confederación Hondureña de Cooperativas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760470"/>
                  </a:ext>
                </a:extLst>
              </a:tr>
              <a:tr h="529875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COHEP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04750"/>
                  </a:ext>
                </a:extLst>
              </a:tr>
              <a:tr h="593089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CONEANFO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82757"/>
                  </a:ext>
                </a:extLst>
              </a:tr>
              <a:tr h="593089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Formación Cooperativista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98068"/>
                  </a:ext>
                </a:extLst>
              </a:tr>
              <a:tr h="474100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FEDECAMARAS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76515"/>
                  </a:ext>
                </a:extLst>
              </a:tr>
              <a:tr h="529875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Desarrollo Empresarial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36977"/>
                  </a:ext>
                </a:extLst>
              </a:tr>
              <a:tr h="474100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ZOLITUR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4294"/>
                  </a:ext>
                </a:extLst>
              </a:tr>
              <a:tr h="474100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Embajada del Perú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573229"/>
                  </a:ext>
                </a:extLst>
              </a:tr>
              <a:tr h="474100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IFC (International </a:t>
                      </a:r>
                      <a:r>
                        <a:rPr lang="es-HN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Finance</a:t>
                      </a:r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HN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Corporation</a:t>
                      </a:r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7498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EB605EF-B7E2-42BE-9586-8F39322B043B}"/>
              </a:ext>
            </a:extLst>
          </p:cNvPr>
          <p:cNvSpPr txBox="1"/>
          <p:nvPr/>
        </p:nvSpPr>
        <p:spPr>
          <a:xfrm>
            <a:off x="701502" y="53957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CERTIFICACIÓN 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704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D62DDD4-434A-427B-845D-3F0E5F480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90935"/>
              </p:ext>
            </p:extLst>
          </p:nvPr>
        </p:nvGraphicFramePr>
        <p:xfrm>
          <a:off x="953530" y="347473"/>
          <a:ext cx="11161240" cy="7362512"/>
        </p:xfrm>
        <a:graphic>
          <a:graphicData uri="http://schemas.openxmlformats.org/drawingml/2006/table">
            <a:tbl>
              <a:tblPr/>
              <a:tblGrid>
                <a:gridCol w="725126">
                  <a:extLst>
                    <a:ext uri="{9D8B030D-6E8A-4147-A177-3AD203B41FA5}">
                      <a16:colId xmlns:a16="http://schemas.microsoft.com/office/drawing/2014/main" val="2372113054"/>
                    </a:ext>
                  </a:extLst>
                </a:gridCol>
                <a:gridCol w="6871718">
                  <a:extLst>
                    <a:ext uri="{9D8B030D-6E8A-4147-A177-3AD203B41FA5}">
                      <a16:colId xmlns:a16="http://schemas.microsoft.com/office/drawing/2014/main" val="102366073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101727845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1979568639"/>
                    </a:ext>
                  </a:extLst>
                </a:gridCol>
              </a:tblGrid>
              <a:tr h="4417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90449"/>
                  </a:ext>
                </a:extLst>
              </a:tr>
              <a:tr h="662565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Procesos educativos certificados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52292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Cooperativismo (legislación y reformas)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70962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787177"/>
                  </a:ext>
                </a:extLst>
              </a:tr>
              <a:tr h="386497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Atención al cliente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512631"/>
                  </a:ext>
                </a:extLst>
              </a:tr>
              <a:tr h="368092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Bisutería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11355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Cóctel Peruano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86800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 curricular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66990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Ambiental y Marino Costero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16169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Educadores no formales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867841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Funciones de los cuerpos directivos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200684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Gobernabilidad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82079"/>
                  </a:ext>
                </a:extLst>
              </a:tr>
              <a:tr h="42330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Incidencia Política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64887"/>
                  </a:ext>
                </a:extLst>
              </a:tr>
              <a:tr h="42330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Leyes y sus ámbitos de aplicación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32828"/>
                  </a:ext>
                </a:extLst>
              </a:tr>
              <a:tr h="42330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PYMES (Mercadeo, RRHH, Finanzas, Habilidades Gerenciales)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587054"/>
                  </a:ext>
                </a:extLst>
              </a:tr>
              <a:tr h="31287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Sistematización de experiencias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20741"/>
                  </a:ext>
                </a:extLst>
              </a:tr>
              <a:tr h="31287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4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Todas las capacitaciones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8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405D48-7D65-48B3-9D59-834B1ACB6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871596"/>
              </p:ext>
            </p:extLst>
          </p:nvPr>
        </p:nvGraphicFramePr>
        <p:xfrm>
          <a:off x="773510" y="1475681"/>
          <a:ext cx="117373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7F922F1-5870-4126-9CD9-F27A16EE2ED2}"/>
              </a:ext>
            </a:extLst>
          </p:cNvPr>
          <p:cNvSpPr txBox="1"/>
          <p:nvPr/>
        </p:nvSpPr>
        <p:spPr>
          <a:xfrm>
            <a:off x="1205558" y="683593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DESARROLLO DE CAPACIDADES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308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227992-A49B-485F-A007-A6D07AA5C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8609"/>
              </p:ext>
            </p:extLst>
          </p:nvPr>
        </p:nvGraphicFramePr>
        <p:xfrm>
          <a:off x="0" y="683593"/>
          <a:ext cx="12798846" cy="72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1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ED5AA4-FB61-4886-AE17-9D144A752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15868"/>
              </p:ext>
            </p:extLst>
          </p:nvPr>
        </p:nvGraphicFramePr>
        <p:xfrm>
          <a:off x="629494" y="1331665"/>
          <a:ext cx="1202533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A363592-B8A4-416E-AD52-B756957FB5A0}"/>
              </a:ext>
            </a:extLst>
          </p:cNvPr>
          <p:cNvSpPr txBox="1"/>
          <p:nvPr/>
        </p:nvSpPr>
        <p:spPr>
          <a:xfrm>
            <a:off x="773510" y="61158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GENERACIÓN DE CONOCIMIENTO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2279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9A8608A-8C13-4524-9E64-7D6BDEB87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195262"/>
              </p:ext>
            </p:extLst>
          </p:nvPr>
        </p:nvGraphicFramePr>
        <p:xfrm>
          <a:off x="1529594" y="1043633"/>
          <a:ext cx="10009112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C85BA9-8DB0-4FAF-AB06-EC4FFB1BFC0C}"/>
              </a:ext>
            </a:extLst>
          </p:cNvPr>
          <p:cNvSpPr txBox="1"/>
          <p:nvPr/>
        </p:nvSpPr>
        <p:spPr>
          <a:xfrm>
            <a:off x="1349574" y="64352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DATOS GENERALES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6BA4219-7900-49F3-9BE7-4BB3AA539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11589"/>
              </p:ext>
            </p:extLst>
          </p:nvPr>
        </p:nvGraphicFramePr>
        <p:xfrm>
          <a:off x="917526" y="683593"/>
          <a:ext cx="12025335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96D0CC-12DE-4BA1-9EC0-626BF3A49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09641"/>
              </p:ext>
            </p:extLst>
          </p:nvPr>
        </p:nvGraphicFramePr>
        <p:xfrm>
          <a:off x="485478" y="1043633"/>
          <a:ext cx="12313368" cy="6281743"/>
        </p:xfrm>
        <a:graphic>
          <a:graphicData uri="http://schemas.openxmlformats.org/drawingml/2006/table">
            <a:tbl>
              <a:tblPr/>
              <a:tblGrid>
                <a:gridCol w="718329">
                  <a:extLst>
                    <a:ext uri="{9D8B030D-6E8A-4147-A177-3AD203B41FA5}">
                      <a16:colId xmlns:a16="http://schemas.microsoft.com/office/drawing/2014/main" val="2151277244"/>
                    </a:ext>
                  </a:extLst>
                </a:gridCol>
                <a:gridCol w="8786727">
                  <a:extLst>
                    <a:ext uri="{9D8B030D-6E8A-4147-A177-3AD203B41FA5}">
                      <a16:colId xmlns:a16="http://schemas.microsoft.com/office/drawing/2014/main" val="20521190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010217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95484502"/>
                    </a:ext>
                  </a:extLst>
                </a:gridCol>
              </a:tblGrid>
              <a:tr h="555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HN" sz="2800" b="1" i="0" u="none" strike="noStrike" dirty="0">
                          <a:effectLst/>
                          <a:latin typeface="Arial" panose="020B0604020202020204" pitchFamily="34" charset="0"/>
                        </a:rPr>
                        <a:t>Cuadro No. 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966326"/>
                  </a:ext>
                </a:extLst>
              </a:tr>
              <a:tr h="833646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Sistemas de Monitoreo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92145"/>
                  </a:ext>
                </a:extLst>
              </a:tr>
              <a:tr h="49246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Acompañamiento constante con los referentes regionales de capacitación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100474"/>
                  </a:ext>
                </a:extLst>
              </a:tr>
              <a:tr h="49246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 fichas de supervisión.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38044"/>
                  </a:ext>
                </a:extLst>
              </a:tr>
              <a:tr h="625235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Consiste en la evaluación de nuestro plan operativo y estratégico de manera mensual.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78487"/>
                  </a:ext>
                </a:extLst>
              </a:tr>
              <a:tr h="625235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la mejora del paciente por informe clínico por un doctor dos veces al año.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54952"/>
                  </a:ext>
                </a:extLst>
              </a:tr>
              <a:tr h="833646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un sistema que tiene modelo para medir el cumplimiento de metas.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71816"/>
                  </a:ext>
                </a:extLst>
              </a:tr>
              <a:tr h="578921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Hay una unidad, se centraliza en informar, monitorear en </a:t>
                      </a:r>
                      <a:r>
                        <a:rPr lang="es-HN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</a:t>
                      </a:r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353795"/>
                  </a:ext>
                </a:extLst>
              </a:tr>
              <a:tr h="625235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Listado de participantes, Hojas Excel.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45126"/>
                  </a:ext>
                </a:extLst>
              </a:tr>
              <a:tr h="602078">
                <a:tc>
                  <a:txBody>
                    <a:bodyPr/>
                    <a:lstStyle/>
                    <a:p>
                      <a:pPr algn="ctr" fontAlgn="b"/>
                      <a:r>
                        <a:rPr lang="es-HN" sz="20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H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evalua trimestralmente para conocer avances de las actividades que realizan.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7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4A3FC1-2890-4A05-9F49-47F1DFF46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16892"/>
              </p:ext>
            </p:extLst>
          </p:nvPr>
        </p:nvGraphicFramePr>
        <p:xfrm>
          <a:off x="1421582" y="827609"/>
          <a:ext cx="1080120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8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3D72220-F68B-45D2-9DC9-F18155437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617030"/>
              </p:ext>
            </p:extLst>
          </p:nvPr>
        </p:nvGraphicFramePr>
        <p:xfrm>
          <a:off x="773510" y="395561"/>
          <a:ext cx="11377264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0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DF16955-CDD8-4739-936C-AE64030E3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05869"/>
              </p:ext>
            </p:extLst>
          </p:nvPr>
        </p:nvGraphicFramePr>
        <p:xfrm>
          <a:off x="0" y="1115641"/>
          <a:ext cx="13068300" cy="69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F61C47B-904D-49D6-B21E-C7ACA12F18AE}"/>
              </a:ext>
            </a:extLst>
          </p:cNvPr>
          <p:cNvSpPr txBox="1"/>
          <p:nvPr/>
        </p:nvSpPr>
        <p:spPr>
          <a:xfrm>
            <a:off x="701502" y="539577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NECESIDADES DE APOYO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20659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8CD502E-C6D5-4C64-BDFB-6A1EB513F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39030"/>
              </p:ext>
            </p:extLst>
          </p:nvPr>
        </p:nvGraphicFramePr>
        <p:xfrm>
          <a:off x="1133550" y="539578"/>
          <a:ext cx="11017224" cy="759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CB1ADDC-1623-44C1-80C1-ECB2548D0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32727"/>
              </p:ext>
            </p:extLst>
          </p:nvPr>
        </p:nvGraphicFramePr>
        <p:xfrm>
          <a:off x="989534" y="980917"/>
          <a:ext cx="10369151" cy="690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560B2A5-C4C0-4243-B08A-C177665496E7}"/>
              </a:ext>
            </a:extLst>
          </p:cNvPr>
          <p:cNvSpPr txBox="1"/>
          <p:nvPr/>
        </p:nvSpPr>
        <p:spPr>
          <a:xfrm>
            <a:off x="989534" y="46756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OPCIONES DE EDUCACIÓN NO FORMAL</a:t>
            </a:r>
            <a:endParaRPr lang="es-HN" sz="2800" b="1" u="sng" dirty="0"/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80A03FA-B936-41B4-A977-D6948F931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011944"/>
              </p:ext>
            </p:extLst>
          </p:nvPr>
        </p:nvGraphicFramePr>
        <p:xfrm>
          <a:off x="701503" y="1115641"/>
          <a:ext cx="108732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7570CAB-184F-4023-A972-925F3162C98E}"/>
              </a:ext>
            </a:extLst>
          </p:cNvPr>
          <p:cNvSpPr txBox="1"/>
          <p:nvPr/>
        </p:nvSpPr>
        <p:spPr>
          <a:xfrm>
            <a:off x="917526" y="4775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INSERCIÓN AL MUNDO DEL TRABAJO</a:t>
            </a:r>
            <a:endParaRPr lang="es-HN" sz="2800" b="1" u="sng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70E049-CC0F-451D-896D-E19C02C7D675}"/>
              </a:ext>
            </a:extLst>
          </p:cNvPr>
          <p:cNvSpPr/>
          <p:nvPr/>
        </p:nvSpPr>
        <p:spPr>
          <a:xfrm>
            <a:off x="1277566" y="6871848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*Porcentaje en relación a 5 instituciones que atienden la Inserción al Mundo del Trabajo.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701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DBC880-73FA-42A3-A9B0-6AB94FE97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44335"/>
              </p:ext>
            </p:extLst>
          </p:nvPr>
        </p:nvGraphicFramePr>
        <p:xfrm>
          <a:off x="1457586" y="1071116"/>
          <a:ext cx="10153128" cy="5993706"/>
        </p:xfrm>
        <a:graphic>
          <a:graphicData uri="http://schemas.openxmlformats.org/drawingml/2006/table">
            <a:tbl>
              <a:tblPr/>
              <a:tblGrid>
                <a:gridCol w="6597824">
                  <a:extLst>
                    <a:ext uri="{9D8B030D-6E8A-4147-A177-3AD203B41FA5}">
                      <a16:colId xmlns:a16="http://schemas.microsoft.com/office/drawing/2014/main" val="3821098043"/>
                    </a:ext>
                  </a:extLst>
                </a:gridCol>
                <a:gridCol w="1811838">
                  <a:extLst>
                    <a:ext uri="{9D8B030D-6E8A-4147-A177-3AD203B41FA5}">
                      <a16:colId xmlns:a16="http://schemas.microsoft.com/office/drawing/2014/main" val="1826969677"/>
                    </a:ext>
                  </a:extLst>
                </a:gridCol>
                <a:gridCol w="1743466">
                  <a:extLst>
                    <a:ext uri="{9D8B030D-6E8A-4147-A177-3AD203B41FA5}">
                      <a16:colId xmlns:a16="http://schemas.microsoft.com/office/drawing/2014/main" val="82572922"/>
                    </a:ext>
                  </a:extLst>
                </a:gridCol>
              </a:tblGrid>
              <a:tr h="740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36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5044"/>
                  </a:ext>
                </a:extLst>
              </a:tr>
              <a:tr h="94729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Temas sector comercio y servicio</a:t>
                      </a:r>
                      <a:b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edad sin especificar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069687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Belleza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65645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Cocina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164962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86436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Manualidades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90792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Montaje y mantenimiento de microempresas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646324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Envasados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3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B1F272-0015-435F-B98E-798D1DC0E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01005"/>
              </p:ext>
            </p:extLst>
          </p:nvPr>
        </p:nvGraphicFramePr>
        <p:xfrm>
          <a:off x="809513" y="1043633"/>
          <a:ext cx="11449273" cy="3666383"/>
        </p:xfrm>
        <a:graphic>
          <a:graphicData uri="http://schemas.openxmlformats.org/drawingml/2006/table">
            <a:tbl>
              <a:tblPr/>
              <a:tblGrid>
                <a:gridCol w="6724175">
                  <a:extLst>
                    <a:ext uri="{9D8B030D-6E8A-4147-A177-3AD203B41FA5}">
                      <a16:colId xmlns:a16="http://schemas.microsoft.com/office/drawing/2014/main" val="519601338"/>
                    </a:ext>
                  </a:extLst>
                </a:gridCol>
                <a:gridCol w="2407983">
                  <a:extLst>
                    <a:ext uri="{9D8B030D-6E8A-4147-A177-3AD203B41FA5}">
                      <a16:colId xmlns:a16="http://schemas.microsoft.com/office/drawing/2014/main" val="1899572003"/>
                    </a:ext>
                  </a:extLst>
                </a:gridCol>
                <a:gridCol w="2317115">
                  <a:extLst>
                    <a:ext uri="{9D8B030D-6E8A-4147-A177-3AD203B41FA5}">
                      <a16:colId xmlns:a16="http://schemas.microsoft.com/office/drawing/2014/main" val="1200197473"/>
                    </a:ext>
                  </a:extLst>
                </a:gridCol>
              </a:tblGrid>
              <a:tr h="10081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Cuadro No.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83527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Temas en el sector industrial</a:t>
                      </a:r>
                      <a:b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HN" sz="3200" b="0" i="0" u="none" strike="noStrike" dirty="0">
                          <a:effectLst/>
                          <a:latin typeface="Arial" panose="020B0604020202020204" pitchFamily="34" charset="0"/>
                        </a:rPr>
                        <a:t>edad sin especificar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957752"/>
                  </a:ext>
                </a:extLst>
              </a:tr>
              <a:tr h="1074095">
                <a:tc>
                  <a:txBody>
                    <a:bodyPr/>
                    <a:lstStyle/>
                    <a:p>
                      <a:pPr algn="l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Corte y confección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3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1341</Words>
  <Application>Microsoft Office PowerPoint</Application>
  <PresentationFormat>Personalizado</PresentationFormat>
  <Paragraphs>561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Ruth Lorena Rodriguez</cp:lastModifiedBy>
  <cp:revision>315</cp:revision>
  <dcterms:created xsi:type="dcterms:W3CDTF">2009-03-20T21:28:11Z</dcterms:created>
  <dcterms:modified xsi:type="dcterms:W3CDTF">2018-11-22T14:56:13Z</dcterms:modified>
</cp:coreProperties>
</file>