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61" r:id="rId3"/>
    <p:sldId id="309" r:id="rId4"/>
    <p:sldId id="310" r:id="rId5"/>
    <p:sldId id="311" r:id="rId6"/>
    <p:sldId id="283" r:id="rId7"/>
    <p:sldId id="313" r:id="rId8"/>
    <p:sldId id="315" r:id="rId9"/>
    <p:sldId id="318" r:id="rId10"/>
    <p:sldId id="319" r:id="rId11"/>
    <p:sldId id="329" r:id="rId12"/>
    <p:sldId id="330" r:id="rId13"/>
    <p:sldId id="331" r:id="rId14"/>
    <p:sldId id="336" r:id="rId15"/>
    <p:sldId id="339" r:id="rId16"/>
    <p:sldId id="340" r:id="rId17"/>
    <p:sldId id="341" r:id="rId18"/>
    <p:sldId id="345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77" r:id="rId36"/>
    <p:sldId id="378" r:id="rId37"/>
    <p:sldId id="356" r:id="rId38"/>
    <p:sldId id="379" r:id="rId39"/>
    <p:sldId id="380" r:id="rId40"/>
    <p:sldId id="381" r:id="rId41"/>
    <p:sldId id="382" r:id="rId42"/>
    <p:sldId id="383" r:id="rId43"/>
    <p:sldId id="303" r:id="rId44"/>
  </p:sldIdLst>
  <p:sldSz cx="13068300" cy="8135938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8120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6240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4436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9248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406015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887218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368421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849624" algn="l" defTabSz="962406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3" userDrawn="1">
          <p15:clr>
            <a:srgbClr val="A4A3A4"/>
          </p15:clr>
        </p15:guide>
        <p15:guide id="2" pos="41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47" autoAdjust="0"/>
    <p:restoredTop sz="94291" autoAdjust="0"/>
  </p:normalViewPr>
  <p:slideViewPr>
    <p:cSldViewPr>
      <p:cViewPr varScale="1">
        <p:scale>
          <a:sx n="61" d="100"/>
          <a:sy n="61" d="100"/>
        </p:scale>
        <p:origin x="810" y="84"/>
      </p:cViewPr>
      <p:guideLst>
        <p:guide orient="horz" pos="2563"/>
        <p:guide pos="411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Grafico 2</a:t>
            </a:r>
          </a:p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Tipo de institución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spPr>
            <a:ln>
              <a:solidFill>
                <a:schemeClr val="accent1">
                  <a:lumMod val="40000"/>
                  <a:lumOff val="60000"/>
                </a:schemeClr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5BF-416A-BDB9-5BDA121E21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5BF-416A-BDB9-5BDA121E21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5BF-416A-BDB9-5BDA121E21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  <a:sp3d contourW="25400">
                <a:contourClr>
                  <a:schemeClr val="accent1">
                    <a:lumMod val="40000"/>
                    <a:lumOff val="6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5BF-416A-BDB9-5BDA121E2152}"/>
              </c:ext>
            </c:extLst>
          </c:dPt>
          <c:dLbls>
            <c:dLbl>
              <c:idx val="3"/>
              <c:layout>
                <c:manualLayout>
                  <c:x val="5.2349527077029105E-2"/>
                  <c:y val="7.734397032808319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BF-416A-BDB9-5BDA121E2152}"/>
                </c:ext>
              </c:extLst>
            </c:dLbl>
            <c:spPr>
              <a:solidFill>
                <a:schemeClr val="bg1"/>
              </a:solidFill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'Datos generales'!$F$23:$F$26</c:f>
              <c:strCache>
                <c:ptCount val="4"/>
                <c:pt idx="0">
                  <c:v>OG</c:v>
                </c:pt>
                <c:pt idx="1">
                  <c:v>ONG</c:v>
                </c:pt>
                <c:pt idx="2">
                  <c:v>Empresa Privada</c:v>
                </c:pt>
                <c:pt idx="3">
                  <c:v>Otro</c:v>
                </c:pt>
              </c:strCache>
            </c:strRef>
          </c:cat>
          <c:val>
            <c:numRef>
              <c:f>'Datos generales'!$G$23:$G$26</c:f>
              <c:numCache>
                <c:formatCode>0%</c:formatCode>
                <c:ptCount val="4"/>
                <c:pt idx="0">
                  <c:v>0.24</c:v>
                </c:pt>
                <c:pt idx="1">
                  <c:v>0.54</c:v>
                </c:pt>
                <c:pt idx="2">
                  <c:v>0.17</c:v>
                </c:pt>
                <c:pt idx="3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5BF-416A-BDB9-5BDA121E2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H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HN" sz="1800" b="1"/>
              <a:t>Gráfico 13</a:t>
            </a:r>
          </a:p>
          <a:p>
            <a:pPr>
              <a:defRPr sz="1800" b="1"/>
            </a:pPr>
            <a:r>
              <a:rPr lang="es-HN" sz="1800" b="1"/>
              <a:t>Áreas de Educación para la Satisfacción de Necesidades Básicas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H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HN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'Social y Comunitario'!$F$4:$F$5</c:f>
              <c:strCache>
                <c:ptCount val="2"/>
                <c:pt idx="0">
                  <c:v>Educación Social</c:v>
                </c:pt>
                <c:pt idx="1">
                  <c:v>Desarrollo Comunitaria</c:v>
                </c:pt>
              </c:strCache>
            </c:strRef>
          </c:cat>
          <c:val>
            <c:numRef>
              <c:f>'Social y Comunitario'!$G$4:$G$5</c:f>
              <c:numCache>
                <c:formatCode>0%</c:formatCode>
                <c:ptCount val="2"/>
                <c:pt idx="0">
                  <c:v>0.76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E-4855-94CB-4BAC9709C5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3883480"/>
        <c:axId val="273883808"/>
      </c:barChart>
      <c:catAx>
        <c:axId val="27388348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3883808"/>
        <c:crosses val="autoZero"/>
        <c:auto val="1"/>
        <c:lblAlgn val="ctr"/>
        <c:lblOffset val="100"/>
        <c:noMultiLvlLbl val="0"/>
      </c:catAx>
      <c:valAx>
        <c:axId val="273883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HN"/>
          </a:p>
        </c:txPr>
        <c:crossAx val="273883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s-H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018095-ACBB-4478-85DB-F882B51EA0A8}" type="datetimeFigureOut">
              <a:rPr lang="es-ES"/>
              <a:pPr/>
              <a:t>27/05/2019</a:t>
            </a:fld>
            <a:endParaRPr lang="es-E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s-E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692F1EF-1BC3-4D22-9B9A-6BE5549F3B99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3061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5E271D-6431-4307-8930-40ADC377B359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685800"/>
            <a:ext cx="55086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FE075D-79DB-4A66-B238-8E7118292D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2072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1pPr>
    <a:lvl2pPr marL="481203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2pPr>
    <a:lvl3pPr marL="962406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3pPr>
    <a:lvl4pPr marL="1443609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4pPr>
    <a:lvl5pPr marL="1924812" algn="l" rtl="0" eaLnBrk="0" fontAlgn="base" hangingPunct="0">
      <a:spcBef>
        <a:spcPct val="30000"/>
      </a:spcBef>
      <a:spcAft>
        <a:spcPct val="0"/>
      </a:spcAft>
      <a:defRPr sz="1263" kern="1200">
        <a:solidFill>
          <a:schemeClr val="tx1"/>
        </a:solidFill>
        <a:latin typeface="+mn-lt"/>
        <a:ea typeface="+mn-ea"/>
        <a:cs typeface="+mn-cs"/>
      </a:defRPr>
    </a:lvl5pPr>
    <a:lvl6pPr marL="2406015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6pPr>
    <a:lvl7pPr marL="2887218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7pPr>
    <a:lvl8pPr marL="3368421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8pPr>
    <a:lvl9pPr marL="3849624" algn="l" defTabSz="962406" rtl="0" eaLnBrk="1" latinLnBrk="0" hangingPunct="1">
      <a:defRPr sz="126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552316E-C59D-4FE8-A39D-80EA3B5CAF5B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74688" y="685800"/>
            <a:ext cx="55086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HN"/>
          </a:p>
        </p:txBody>
      </p:sp>
      <p:sp>
        <p:nvSpPr>
          <p:cNvPr id="266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A6024E-AD45-4CDC-9B9C-403ECFC6F69D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0124" y="2527416"/>
            <a:ext cx="11108055" cy="174395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60245" y="4610365"/>
            <a:ext cx="9147810" cy="207918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2C10B-6944-4A37-8BDD-FE7684B6F4C8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63A88-1EBE-42A9-A921-CC52BB65562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2CEAC-3029-40D8-A38B-BF9FA74E8100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1E2F8-A41E-40D5-B246-981C93C6B2B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474517" y="325817"/>
            <a:ext cx="2940368" cy="694191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53415" y="325817"/>
            <a:ext cx="8603298" cy="694191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3CAF0-057F-47FC-B4C5-D0AF68BA8227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61E69-4954-4681-B76A-BD471FBA5A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20C4E-107D-4131-BFBE-78CC46689944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A47D-4EC1-4E73-9022-121A9D37F5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2306" y="5228096"/>
            <a:ext cx="11108055" cy="161588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32306" y="3448359"/>
            <a:ext cx="11108055" cy="17797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DFA3E-4396-4202-9152-58B5202F8C4F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D5AC1-4C08-4F3C-933F-33A60A3C017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53416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643053" y="1898387"/>
            <a:ext cx="5771833" cy="53693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FB439-AF17-480A-9DB3-C0BD618645AD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73122-DE3D-4F4B-BE4C-9314C6740A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3415" y="1821171"/>
            <a:ext cx="5774102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3415" y="2580147"/>
            <a:ext cx="5774102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638517" y="1821171"/>
            <a:ext cx="5776370" cy="7589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638517" y="2580147"/>
            <a:ext cx="5776370" cy="468758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FA22F-FC99-46E1-A97D-0F4CFBCC99BA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A279-F5C6-47B7-B897-602EF3EBE93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9ABF4-FC3A-43D1-8728-5AC39FEBCF1A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9DBE-51EA-4C40-AD3D-8B98313C3B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D3CB8-1A09-474A-95BD-47E6EB924C9A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FAE3F-B214-4171-83DF-9D5E6658CA9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3417" y="323931"/>
            <a:ext cx="4299381" cy="137859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09344" y="323933"/>
            <a:ext cx="7305543" cy="69437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53417" y="1702522"/>
            <a:ext cx="4299381" cy="55652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B7288-50E1-4D46-ADFF-A14E1B828F4E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8A96D-471A-472D-8CB2-12A74F6FFEF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61478" y="5695157"/>
            <a:ext cx="7840980" cy="6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61478" y="726961"/>
            <a:ext cx="7840980" cy="488156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61478" y="6367502"/>
            <a:ext cx="7840980" cy="9548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A3D4F-F5E8-4D34-B022-B67C15B1B44B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0679B-A2AF-42F9-9207-0F41A0E943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stretch>
            <a:fillRect r="-7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53415" y="325815"/>
            <a:ext cx="11761470" cy="135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53415" y="1898387"/>
            <a:ext cx="11761470" cy="5369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534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33A5562-C62B-4FCD-9C0C-2EFCA6FA310F}" type="datetimeFigureOut">
              <a:rPr lang="es-ES"/>
              <a:pPr>
                <a:defRPr/>
              </a:pPr>
              <a:t>27/05/2019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465004" y="7540811"/>
            <a:ext cx="4138295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365615" y="7540811"/>
            <a:ext cx="3049270" cy="4331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ECB993F-A2AA-424D-8C19-019B1171869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DC46549A-2BA1-4BE5-B4D3-0EDC6A61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4" y="638969"/>
            <a:ext cx="11329257" cy="63727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-0.06898 " pathEditMode="relative" rAng="0" ptsTypes="AA">
                                      <p:cBhvr>
                                        <p:cTn id="6" dur="2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16C7660-DE35-4EB4-8748-224E785150D6}"/>
              </a:ext>
            </a:extLst>
          </p:cNvPr>
          <p:cNvSpPr txBox="1"/>
          <p:nvPr/>
        </p:nvSpPr>
        <p:spPr>
          <a:xfrm>
            <a:off x="1781622" y="7025523"/>
            <a:ext cx="7716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*Porcentaje en relación a 41 instituciones con cobertura en Atlántida</a:t>
            </a:r>
            <a:endParaRPr lang="es-HN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7022514-92E9-4D3F-83C2-58961B1345E5}"/>
              </a:ext>
            </a:extLst>
          </p:cNvPr>
          <p:cNvSpPr txBox="1"/>
          <p:nvPr/>
        </p:nvSpPr>
        <p:spPr>
          <a:xfrm>
            <a:off x="710420" y="494281"/>
            <a:ext cx="9280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EDUCACIÓN PARA LA SATISFACCIÓN DE NECESIDADES BÁSICAS</a:t>
            </a:r>
            <a:endParaRPr lang="es-HN" sz="2000" b="1" u="sng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BF15FBEC-12F1-48AB-931C-2E728DFDCD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2207853"/>
              </p:ext>
            </p:extLst>
          </p:nvPr>
        </p:nvGraphicFramePr>
        <p:xfrm>
          <a:off x="845518" y="1331665"/>
          <a:ext cx="107291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314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117A36-6B3C-40F3-A860-1FA829F75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502" y="683593"/>
            <a:ext cx="11665296" cy="633670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9AE6036-D7BA-4694-BC42-D6C1DE7DD707}"/>
              </a:ext>
            </a:extLst>
          </p:cNvPr>
          <p:cNvSpPr txBox="1"/>
          <p:nvPr/>
        </p:nvSpPr>
        <p:spPr>
          <a:xfrm>
            <a:off x="701502" y="7129179"/>
            <a:ext cx="116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*Porcentaje en relación a 32 instituciones que atienden la opción educativa SNB con población  sin edad específica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37499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B0A7DCD-CFEB-420A-8148-750EEA0BD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1" y="1115641"/>
            <a:ext cx="12615297" cy="5832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54A3D7-DAA5-4CDF-9BF4-0C363D2DA70F}"/>
              </a:ext>
            </a:extLst>
          </p:cNvPr>
          <p:cNvSpPr txBox="1"/>
          <p:nvPr/>
        </p:nvSpPr>
        <p:spPr>
          <a:xfrm>
            <a:off x="485478" y="7092305"/>
            <a:ext cx="1235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*Porcentaje sobre 32 instituciones que atienden la opción educativa SNB con población sin edad específica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3269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6AAAF5F-8A76-456C-99F2-670F172FAB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35" y="1259657"/>
            <a:ext cx="10236429" cy="576064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DA3738-008F-4CB3-9AAC-A8D726F6A274}"/>
              </a:ext>
            </a:extLst>
          </p:cNvPr>
          <p:cNvSpPr txBox="1"/>
          <p:nvPr/>
        </p:nvSpPr>
        <p:spPr>
          <a:xfrm>
            <a:off x="1781622" y="7308329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*Una institución es la que atiende la opción Educación Infantil Temprana</a:t>
            </a:r>
            <a:r>
              <a:rPr lang="es-ES" dirty="0"/>
              <a:t> </a:t>
            </a:r>
            <a:endParaRPr lang="es-H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F0B186-118B-4C1B-A8C8-522025D40E90}"/>
              </a:ext>
            </a:extLst>
          </p:cNvPr>
          <p:cNvSpPr txBox="1"/>
          <p:nvPr/>
        </p:nvSpPr>
        <p:spPr>
          <a:xfrm>
            <a:off x="1450882" y="602293"/>
            <a:ext cx="8251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EN EDUCACIÓN INFANTIL TEMPRANA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3311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69F06A-2F89-4E9B-B9B4-617023D13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1115642"/>
            <a:ext cx="10873208" cy="604867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752AF9-4077-4FDA-A2BE-FB74F50CEF7A}"/>
              </a:ext>
            </a:extLst>
          </p:cNvPr>
          <p:cNvSpPr txBox="1"/>
          <p:nvPr/>
        </p:nvSpPr>
        <p:spPr>
          <a:xfrm>
            <a:off x="1061542" y="611585"/>
            <a:ext cx="1116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/>
              <a:t>COBERTURA MUNICIPAL EN EDUCACIÓN PARA LA SATISFACCIÓN DE NECESIDADES BÁSICAS</a:t>
            </a:r>
          </a:p>
          <a:p>
            <a:endParaRPr lang="es-H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087BFF7-6B9E-4ED0-817C-D720596B8642}"/>
              </a:ext>
            </a:extLst>
          </p:cNvPr>
          <p:cNvSpPr txBox="1"/>
          <p:nvPr/>
        </p:nvSpPr>
        <p:spPr>
          <a:xfrm>
            <a:off x="1349574" y="723632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32 instituciones que atienden la opción SNB.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63513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E047D9C-B148-4C7B-8FCE-91B796B0C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1115641"/>
            <a:ext cx="11665296" cy="597666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0C200E4-2439-4D14-A0E6-FA5F39A97B36}"/>
              </a:ext>
            </a:extLst>
          </p:cNvPr>
          <p:cNvSpPr txBox="1"/>
          <p:nvPr/>
        </p:nvSpPr>
        <p:spPr>
          <a:xfrm>
            <a:off x="773510" y="7236321"/>
            <a:ext cx="1058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*Porcentaje en relación a 8 instituciones que hacen Educación Inserción al Mundo del Trabajo con población en edad sin especificar.</a:t>
            </a:r>
            <a:r>
              <a:rPr lang="es-ES" dirty="0"/>
              <a:t> </a:t>
            </a:r>
            <a:endParaRPr lang="es-HN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65EED9-942B-4B22-99E0-D5FFD046F35A}"/>
              </a:ext>
            </a:extLst>
          </p:cNvPr>
          <p:cNvSpPr txBox="1"/>
          <p:nvPr/>
        </p:nvSpPr>
        <p:spPr>
          <a:xfrm>
            <a:off x="773510" y="539577"/>
            <a:ext cx="10729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EN EDUCACIÓN INSERCIÓN AL MUNDO DEL TRABAJO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0987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F4B6693-4333-40A0-9349-439FED30B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62" y="2684057"/>
            <a:ext cx="12065030" cy="27678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92D050"/>
            </a:solidFill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B479BC-CC54-456F-B8F7-85D5B0E9478D}"/>
              </a:ext>
            </a:extLst>
          </p:cNvPr>
          <p:cNvSpPr txBox="1"/>
          <p:nvPr/>
        </p:nvSpPr>
        <p:spPr>
          <a:xfrm>
            <a:off x="341462" y="1043633"/>
            <a:ext cx="9433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MUNICIPAL EN LA OPCIÓN DE ALFABETIZACIÓN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19942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94C9BE0-818B-41FA-B633-BBFCB4D2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142" y="1223653"/>
            <a:ext cx="12462016" cy="568863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DE23A6-4902-4787-9E51-46D22BF07697}"/>
              </a:ext>
            </a:extLst>
          </p:cNvPr>
          <p:cNvSpPr txBox="1"/>
          <p:nvPr/>
        </p:nvSpPr>
        <p:spPr>
          <a:xfrm>
            <a:off x="303142" y="611585"/>
            <a:ext cx="5582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EDADES</a:t>
            </a:r>
            <a:endParaRPr lang="es-HN" sz="2000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FEBF384-7E48-485D-8FFD-0770701081B8}"/>
              </a:ext>
            </a:extLst>
          </p:cNvPr>
          <p:cNvSpPr txBox="1"/>
          <p:nvPr/>
        </p:nvSpPr>
        <p:spPr>
          <a:xfrm>
            <a:off x="1205558" y="7164313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*41 instituciones tienen cobertura en Atlántida.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8434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245CEA2-C5EC-4C07-AE67-539B2885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8" y="1187649"/>
            <a:ext cx="11449272" cy="57606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B5EAD92-550F-465F-92BD-167FC8AC4F69}"/>
              </a:ext>
            </a:extLst>
          </p:cNvPr>
          <p:cNvSpPr txBox="1"/>
          <p:nvPr/>
        </p:nvSpPr>
        <p:spPr>
          <a:xfrm>
            <a:off x="877855" y="683593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GRUPO POBLACIONAL </a:t>
            </a:r>
            <a:endParaRPr lang="es-HN" sz="2000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5A62F6E-9B6B-4907-B965-8822D4A86AE2}"/>
              </a:ext>
            </a:extLst>
          </p:cNvPr>
          <p:cNvSpPr txBox="1"/>
          <p:nvPr/>
        </p:nvSpPr>
        <p:spPr>
          <a:xfrm>
            <a:off x="1133550" y="7236321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Porcentaje en relación a 4 instituciones atienden población de 31-59 años.</a:t>
            </a:r>
            <a:r>
              <a:rPr lang="es-ES" dirty="0"/>
              <a:t> 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6891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646E8D-6F3E-4A52-BFD0-40757A814B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10" y="1331665"/>
            <a:ext cx="11377264" cy="5400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E811C6-0DF5-4B06-93C3-83D3991D6A1B}"/>
              </a:ext>
            </a:extLst>
          </p:cNvPr>
          <p:cNvSpPr txBox="1"/>
          <p:nvPr/>
        </p:nvSpPr>
        <p:spPr>
          <a:xfrm>
            <a:off x="845518" y="611585"/>
            <a:ext cx="5472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SEXO</a:t>
            </a:r>
            <a:endParaRPr lang="es-HN" sz="2000" b="1" u="sng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6CB3BF-8D77-4FBB-82F3-0E67A7FCE637}"/>
              </a:ext>
            </a:extLst>
          </p:cNvPr>
          <p:cNvSpPr txBox="1"/>
          <p:nvPr/>
        </p:nvSpPr>
        <p:spPr>
          <a:xfrm>
            <a:off x="770272" y="6804273"/>
            <a:ext cx="100843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El total global de atendidos es de 467,775 personas  esto debido que no todas las instituciones no registran por sexo; por otra parte el dato que desglosa por sexo es de 410,882 siendo 218,599 femenino y 192,283 masculino.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3966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09514" y="3160028"/>
            <a:ext cx="114492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800" b="1" dirty="0"/>
              <a:t>RESULTADOS DEL MAPEO NACIONAL INSTITUCIONAL 2017</a:t>
            </a:r>
            <a:endParaRPr lang="es-HN" sz="2800" dirty="0"/>
          </a:p>
          <a:p>
            <a:pPr algn="ctr"/>
            <a:r>
              <a:rPr lang="es-ES_tradnl" sz="2800" b="1" dirty="0"/>
              <a:t>TRABAJO REALIZADO EN BASE A 41 INSTITUCIONES QUE TIENEN COBERTURA</a:t>
            </a:r>
            <a:endParaRPr lang="es-HN" sz="2800" dirty="0"/>
          </a:p>
          <a:p>
            <a:pPr algn="ctr"/>
            <a:r>
              <a:rPr lang="es-ES_tradnl" sz="2800" b="1" dirty="0"/>
              <a:t>EN EL DEPARTAMENTO DE ATLÁNTIDA</a:t>
            </a:r>
            <a:endParaRPr lang="es-HN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1CBB0DD-66B3-46C8-99F1-A3A858A36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692" y="1187649"/>
            <a:ext cx="11306916" cy="5616624"/>
          </a:xfrm>
          <a:prstGeom prst="rect">
            <a:avLst/>
          </a:prstGeom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62C89396-BE5F-4360-9952-0ADAB1A35D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407219"/>
              </p:ext>
            </p:extLst>
          </p:nvPr>
        </p:nvGraphicFramePr>
        <p:xfrm>
          <a:off x="1061542" y="7016035"/>
          <a:ext cx="9577064" cy="2838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77064">
                  <a:extLst>
                    <a:ext uri="{9D8B030D-6E8A-4147-A177-3AD203B41FA5}">
                      <a16:colId xmlns:a16="http://schemas.microsoft.com/office/drawing/2014/main" val="218860356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u="none" strike="noStrike" dirty="0">
                          <a:effectLst/>
                        </a:rPr>
                        <a:t>*Por origen el total global es de 28,874 desglosado 20,736 urbana y 8,138 rural.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3225114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E521AF23-6CA2-4275-AF12-D4E86CE2EC1F}"/>
              </a:ext>
            </a:extLst>
          </p:cNvPr>
          <p:cNvSpPr txBox="1"/>
          <p:nvPr/>
        </p:nvSpPr>
        <p:spPr>
          <a:xfrm>
            <a:off x="880692" y="606555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ATENCIÓN POR ORIGEN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9542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0611980-5DAC-48EB-9F1B-CF7973D17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1043634"/>
            <a:ext cx="11233248" cy="568863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930CAF-74A5-4A41-8EBC-8CDE62BA8087}"/>
              </a:ext>
            </a:extLst>
          </p:cNvPr>
          <p:cNvSpPr txBox="1"/>
          <p:nvPr/>
        </p:nvSpPr>
        <p:spPr>
          <a:xfrm>
            <a:off x="989534" y="579647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FORMACIÓN DE FORMADORES</a:t>
            </a:r>
            <a:endParaRPr lang="es-HN" sz="2000" b="1" u="sng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4C05006-774A-4479-A81C-A4B487A205B9}"/>
              </a:ext>
            </a:extLst>
          </p:cNvPr>
          <p:cNvSpPr txBox="1"/>
          <p:nvPr/>
        </p:nvSpPr>
        <p:spPr>
          <a:xfrm>
            <a:off x="989534" y="7020297"/>
            <a:ext cx="10873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registran 3,081 educadores desglosados así: 1,455 voluntarios, 832 permanentes y 794 temporales.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29158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B3D4AE-F499-4C7D-8E51-670E135F4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271" y="683593"/>
            <a:ext cx="11113758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808D1F3-B29A-4E1C-B487-B5728DACF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1582" y="519085"/>
            <a:ext cx="10225136" cy="709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8552658-60F4-40CC-9F4E-202B6F05E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263" y="1259657"/>
            <a:ext cx="11867774" cy="54006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FADF16F-BAE4-49FE-958A-6B9F7B2D0BED}"/>
              </a:ext>
            </a:extLst>
          </p:cNvPr>
          <p:cNvSpPr txBox="1"/>
          <p:nvPr/>
        </p:nvSpPr>
        <p:spPr>
          <a:xfrm>
            <a:off x="701502" y="611585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PLANES DE FORMACIÓN PARA EDUCADORES/AS</a:t>
            </a:r>
            <a:endParaRPr lang="es-HN" sz="2000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60CB462-C13E-4195-BE7D-B6B8916B8A3F}"/>
              </a:ext>
            </a:extLst>
          </p:cNvPr>
          <p:cNvSpPr txBox="1"/>
          <p:nvPr/>
        </p:nvSpPr>
        <p:spPr>
          <a:xfrm>
            <a:off x="1493590" y="7020297"/>
            <a:ext cx="6048672" cy="504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70401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E23F9F0-C8ED-4FBE-9A3A-59673ED9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80" y="1151645"/>
            <a:ext cx="12468340" cy="5832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C288BDE-00C5-49FE-A9CC-FD7E34E9C5F9}"/>
              </a:ext>
            </a:extLst>
          </p:cNvPr>
          <p:cNvSpPr txBox="1"/>
          <p:nvPr/>
        </p:nvSpPr>
        <p:spPr>
          <a:xfrm>
            <a:off x="1565598" y="7174179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identificaron 20 instituciones que forman o capacitan educadores técnicos.</a:t>
            </a:r>
            <a:endParaRPr lang="es-H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4DDE4F9-BBAB-4D40-8C9C-EADD45BCB1CE}"/>
              </a:ext>
            </a:extLst>
          </p:cNvPr>
          <p:cNvSpPr txBox="1"/>
          <p:nvPr/>
        </p:nvSpPr>
        <p:spPr>
          <a:xfrm>
            <a:off x="557486" y="611585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INSTITUCIONES QUE FORMAN EDUCADORES TÉCNICOS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08129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4C46860-4CE4-4E76-823C-13777A150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518" y="1403673"/>
            <a:ext cx="11305255" cy="554461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B07FABA-E71C-4D5C-A2A8-86C940A49C22}"/>
              </a:ext>
            </a:extLst>
          </p:cNvPr>
          <p:cNvSpPr txBox="1"/>
          <p:nvPr/>
        </p:nvSpPr>
        <p:spPr>
          <a:xfrm>
            <a:off x="845517" y="755601"/>
            <a:ext cx="79208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INSTITUCIONES QUE FORMAN EDUCADORES VOLUNTARIOS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30843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17D1ABC-91E3-4EB6-A240-F7F4177E1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31" y="1043633"/>
            <a:ext cx="11130837" cy="597666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27F787F-E84D-4986-BCD2-B70CA3636A68}"/>
              </a:ext>
            </a:extLst>
          </p:cNvPr>
          <p:cNvSpPr txBox="1"/>
          <p:nvPr/>
        </p:nvSpPr>
        <p:spPr>
          <a:xfrm>
            <a:off x="1277566" y="7308329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registraron 82 temas de formación.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9414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478A37-B8C0-47A0-9817-CA79772273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583" y="1439677"/>
            <a:ext cx="12273134" cy="525658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47C1FC3-8805-4328-BF69-0FB729DA991F}"/>
              </a:ext>
            </a:extLst>
          </p:cNvPr>
          <p:cNvSpPr txBox="1"/>
          <p:nvPr/>
        </p:nvSpPr>
        <p:spPr>
          <a:xfrm>
            <a:off x="1709614" y="7092305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 registraron 31 temas de formación a educadores voluntarios.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2793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67E96CC-8F05-48DF-B7F4-F2381BE344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158" y="1511685"/>
            <a:ext cx="12529983" cy="543660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CF3E6E-F067-4BF8-A613-D58395449E74}"/>
              </a:ext>
            </a:extLst>
          </p:cNvPr>
          <p:cNvSpPr txBox="1"/>
          <p:nvPr/>
        </p:nvSpPr>
        <p:spPr>
          <a:xfrm>
            <a:off x="413470" y="827609"/>
            <a:ext cx="4824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PASOS DEL DISEÑO CURRICULAR</a:t>
            </a:r>
            <a:endParaRPr lang="es-HN" sz="2000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93B6AD2-1D2C-4665-8EA1-37D91ACAB45D}"/>
              </a:ext>
            </a:extLst>
          </p:cNvPr>
          <p:cNvSpPr txBox="1"/>
          <p:nvPr/>
        </p:nvSpPr>
        <p:spPr>
          <a:xfrm>
            <a:off x="269158" y="7123663"/>
            <a:ext cx="12169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*23 instituciones realizan los cuatro pasos curriculares; por otra parte 3 instituciones no realizan diseño curricular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8634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74F04E3-CCF0-498B-83E4-068A105CEA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750" y="560645"/>
            <a:ext cx="2776963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  </a:t>
            </a:r>
            <a:r>
              <a:rPr lang="es-ES" sz="2000" b="1" u="sng" dirty="0"/>
              <a:t>DATOS GENERALES</a:t>
            </a:r>
            <a:endParaRPr lang="es-HN" sz="2000" b="1" u="sng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A689210-F588-4DEB-9BC4-96F5CADD2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01" y="1044467"/>
            <a:ext cx="11996697" cy="604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89AAD24-8E31-4036-AC0D-88FC53E599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478" y="1115641"/>
            <a:ext cx="11895944" cy="648072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5D0009D-42AE-454E-AF11-60D7DE224ED6}"/>
              </a:ext>
            </a:extLst>
          </p:cNvPr>
          <p:cNvSpPr txBox="1"/>
          <p:nvPr/>
        </p:nvSpPr>
        <p:spPr>
          <a:xfrm>
            <a:off x="557486" y="539577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ACREDITACIÓN 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03739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9F69D0-7DA9-4BE6-882A-9C3D97E4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91" y="683593"/>
            <a:ext cx="11285517" cy="640871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865C62A-EBC4-4975-AAFF-8870D3031974}"/>
              </a:ext>
            </a:extLst>
          </p:cNvPr>
          <p:cNvSpPr txBox="1"/>
          <p:nvPr/>
        </p:nvSpPr>
        <p:spPr>
          <a:xfrm>
            <a:off x="1709614" y="7267679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identificaron 25 procesos de formación acreditados.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358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5D5DA0-3B67-406D-A822-86F81C67E2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534" y="738949"/>
            <a:ext cx="11305256" cy="620934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E7F198D-1CFC-495E-8337-65D63392A72A}"/>
              </a:ext>
            </a:extLst>
          </p:cNvPr>
          <p:cNvSpPr txBox="1"/>
          <p:nvPr/>
        </p:nvSpPr>
        <p:spPr>
          <a:xfrm>
            <a:off x="1853630" y="7089781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identificaron 25 instituciones que acreditan procesos de formación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720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60D56FA-1179-48AA-ABDC-B55D68EB3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93" y="1043633"/>
            <a:ext cx="11053313" cy="5832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9CE8E48-AB5C-43E4-AE7D-93B26953B75F}"/>
              </a:ext>
            </a:extLst>
          </p:cNvPr>
          <p:cNvSpPr txBox="1"/>
          <p:nvPr/>
        </p:nvSpPr>
        <p:spPr>
          <a:xfrm>
            <a:off x="1007493" y="539577"/>
            <a:ext cx="5670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CERTIFICACIÓN</a:t>
            </a:r>
            <a:endParaRPr lang="es-HN" sz="2000" b="1" u="sng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E722F42-A21F-4605-8619-281F42C05D6A}"/>
              </a:ext>
            </a:extLst>
          </p:cNvPr>
          <p:cNvSpPr txBox="1"/>
          <p:nvPr/>
        </p:nvSpPr>
        <p:spPr>
          <a:xfrm>
            <a:off x="1007493" y="7092305"/>
            <a:ext cx="9577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identificaron 23 instituciones que certifican participantes de procesos de formación 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06599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3BCAD5-EACD-40C0-9FC6-B55BE1FB1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899617"/>
            <a:ext cx="10657184" cy="619268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8D4D7536-3209-4567-A3C5-54A476BC9196}"/>
              </a:ext>
            </a:extLst>
          </p:cNvPr>
          <p:cNvSpPr txBox="1"/>
          <p:nvPr/>
        </p:nvSpPr>
        <p:spPr>
          <a:xfrm>
            <a:off x="1781622" y="7380337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*32 procesos de formación certificados registrados.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3694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EF0E8D-1F68-4FC2-AFA6-54FFA5BE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562" y="1259657"/>
            <a:ext cx="10585176" cy="583264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F741319-C331-4A0D-89FB-C4616AB0BDB6}"/>
              </a:ext>
            </a:extLst>
          </p:cNvPr>
          <p:cNvSpPr txBox="1"/>
          <p:nvPr/>
        </p:nvSpPr>
        <p:spPr>
          <a:xfrm>
            <a:off x="1230531" y="680007"/>
            <a:ext cx="48605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DESARROLLO DE CAPACIDADES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391899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72FF4BD-DD1C-42B5-B4C5-F2C745779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586" y="591332"/>
            <a:ext cx="10153128" cy="695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3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3D43F27-4CC7-4248-B614-9A2271F7B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558" y="1187648"/>
            <a:ext cx="10585176" cy="634858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D8C5B5D-57DE-493E-A4A2-4D7747FBA322}"/>
              </a:ext>
            </a:extLst>
          </p:cNvPr>
          <p:cNvSpPr txBox="1"/>
          <p:nvPr/>
        </p:nvSpPr>
        <p:spPr>
          <a:xfrm>
            <a:off x="1205558" y="611585"/>
            <a:ext cx="525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GENERACION DE CONOCIMIENTOS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1535496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619C31-D09F-400F-AB44-C8109168CC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58" y="935621"/>
            <a:ext cx="11956983" cy="572463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534242-5349-427D-92EE-1A1ADCAE2B24}"/>
              </a:ext>
            </a:extLst>
          </p:cNvPr>
          <p:cNvSpPr txBox="1"/>
          <p:nvPr/>
        </p:nvSpPr>
        <p:spPr>
          <a:xfrm>
            <a:off x="629494" y="7020297"/>
            <a:ext cx="1152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*En las 41 instituciones con cobertura en Atlántida, de las cuales 36 tienen sistema de monitoreo y 5 no tienen.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9791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3221C4-FCB7-4B94-B030-53E34ACCA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526" y="827609"/>
            <a:ext cx="11305256" cy="5976664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FAB16E00-78F6-413B-A2ED-CBA7F11D8FF6}"/>
              </a:ext>
            </a:extLst>
          </p:cNvPr>
          <p:cNvSpPr txBox="1"/>
          <p:nvPr/>
        </p:nvSpPr>
        <p:spPr>
          <a:xfrm>
            <a:off x="1277566" y="7092305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*Se identificaron 33 diferentes sistemas de monitoreo.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23896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98C1CC8C-07C3-4A31-BBBC-B31B9E9262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2686346"/>
              </p:ext>
            </p:extLst>
          </p:nvPr>
        </p:nvGraphicFramePr>
        <p:xfrm>
          <a:off x="1493590" y="1187649"/>
          <a:ext cx="10153128" cy="6264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305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FF55D11-5081-4C41-8A0F-FF8A263C77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589" y="1259657"/>
            <a:ext cx="11871121" cy="525658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A3DBDAD-31B3-459F-A675-EAE78091D385}"/>
              </a:ext>
            </a:extLst>
          </p:cNvPr>
          <p:cNvSpPr txBox="1"/>
          <p:nvPr/>
        </p:nvSpPr>
        <p:spPr>
          <a:xfrm>
            <a:off x="598589" y="6804273"/>
            <a:ext cx="10616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*En las 41 instituciones se identificaron que 37 manejan información estadística y 4 no lo hacen.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12208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265972D-20BB-4C5B-9D8B-50EF575393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77" y="971625"/>
            <a:ext cx="1249214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1EF7E0-17CE-42D6-ACA8-BF788C8E00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971626"/>
            <a:ext cx="10657184" cy="648071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FFF1EF8-1210-47B2-8FE9-8BAEB9C359C1}"/>
              </a:ext>
            </a:extLst>
          </p:cNvPr>
          <p:cNvSpPr txBox="1"/>
          <p:nvPr/>
        </p:nvSpPr>
        <p:spPr>
          <a:xfrm>
            <a:off x="1097061" y="467569"/>
            <a:ext cx="61926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NECESIDADES DE APOYO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418525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989091-303E-436A-A1C4-A6BA0E6DDABD}"/>
              </a:ext>
            </a:extLst>
          </p:cNvPr>
          <p:cNvSpPr/>
          <p:nvPr/>
        </p:nvSpPr>
        <p:spPr>
          <a:xfrm>
            <a:off x="3221785" y="3131868"/>
            <a:ext cx="71096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Muchas Gracias </a:t>
            </a:r>
          </a:p>
        </p:txBody>
      </p:sp>
    </p:spTree>
    <p:extLst>
      <p:ext uri="{BB962C8B-B14F-4D97-AF65-F5344CB8AC3E}">
        <p14:creationId xmlns:p14="http://schemas.microsoft.com/office/powerpoint/2010/main" val="94694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E663E69B-255A-4253-B0D8-9CA706819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570" y="977844"/>
            <a:ext cx="10441160" cy="633048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CED99E1-3C08-4D8F-BD16-C369774B27E8}"/>
              </a:ext>
            </a:extLst>
          </p:cNvPr>
          <p:cNvSpPr txBox="1"/>
          <p:nvPr/>
        </p:nvSpPr>
        <p:spPr>
          <a:xfrm>
            <a:off x="1335503" y="519288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COBERTURA POR OPCIÓN EDUCATIVA NO FORMAL</a:t>
            </a:r>
            <a:endParaRPr lang="es-HN" sz="2000" b="1" u="sng" dirty="0"/>
          </a:p>
        </p:txBody>
      </p:sp>
    </p:spTree>
    <p:extLst>
      <p:ext uri="{BB962C8B-B14F-4D97-AF65-F5344CB8AC3E}">
        <p14:creationId xmlns:p14="http://schemas.microsoft.com/office/powerpoint/2010/main" val="242767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F3A2472-8C38-4624-BFA5-25AD38DB1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542" y="1259657"/>
            <a:ext cx="10945216" cy="590465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6A46B26F-CBA3-4F4F-9658-F461CA99EDB7}"/>
              </a:ext>
            </a:extLst>
          </p:cNvPr>
          <p:cNvSpPr txBox="1"/>
          <p:nvPr/>
        </p:nvSpPr>
        <p:spPr>
          <a:xfrm>
            <a:off x="1061542" y="622892"/>
            <a:ext cx="77048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/>
              <a:t>EDUCACIÓN INSERCIÓN PARA EL MUNDO DEL TRABAJO</a:t>
            </a:r>
            <a:endParaRPr lang="es-HN" sz="2000" b="1" u="sng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2A623B-8977-4A31-BF3D-0BC6BC849F2F}"/>
              </a:ext>
            </a:extLst>
          </p:cNvPr>
          <p:cNvSpPr txBox="1"/>
          <p:nvPr/>
        </p:nvSpPr>
        <p:spPr>
          <a:xfrm>
            <a:off x="1709614" y="7328380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*Porcentaje en relación a 11 instituciones que trabajan con esta opción.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3784646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DDDE3C2-4785-4DA6-89D2-2E5B9BB7B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06" y="971624"/>
            <a:ext cx="11593288" cy="619268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3322E83-9DE6-4E31-94B9-12FC4365224E}"/>
              </a:ext>
            </a:extLst>
          </p:cNvPr>
          <p:cNvSpPr txBox="1"/>
          <p:nvPr/>
        </p:nvSpPr>
        <p:spPr>
          <a:xfrm>
            <a:off x="737506" y="7177107"/>
            <a:ext cx="11085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Porcentaje en relación a 8 instituciones que atienden población sin edad especifica en esta opción.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41858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24FDF0-DBE9-4A37-AA50-FD8DEF331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71" y="539577"/>
            <a:ext cx="12514158" cy="64807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7E570ED-7475-4997-A630-F4409BA5C7EA}"/>
              </a:ext>
            </a:extLst>
          </p:cNvPr>
          <p:cNvSpPr txBox="1"/>
          <p:nvPr/>
        </p:nvSpPr>
        <p:spPr>
          <a:xfrm>
            <a:off x="485478" y="7236321"/>
            <a:ext cx="11161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*Porcentaje en relación a 8 instituciones que atienden población sin edad especifica en esta opción.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60024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C9992AD-1219-46B3-82DF-C8DCE0210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703" y="827609"/>
            <a:ext cx="10978893" cy="640871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65CC8B-1621-4191-B134-FC5F58610F1C}"/>
              </a:ext>
            </a:extLst>
          </p:cNvPr>
          <p:cNvSpPr txBox="1"/>
          <p:nvPr/>
        </p:nvSpPr>
        <p:spPr>
          <a:xfrm>
            <a:off x="773510" y="7452345"/>
            <a:ext cx="11250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*Porcentaje en relación a 8 instituciones que atienden población sin edad especifica en esta opción.</a:t>
            </a:r>
            <a:endParaRPr lang="es-HN" dirty="0"/>
          </a:p>
        </p:txBody>
      </p:sp>
    </p:spTree>
    <p:extLst>
      <p:ext uri="{BB962C8B-B14F-4D97-AF65-F5344CB8AC3E}">
        <p14:creationId xmlns:p14="http://schemas.microsoft.com/office/powerpoint/2010/main" val="24254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Tema de Offic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lásico de Office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2739</TotalTime>
  <Words>529</Words>
  <Application>Microsoft Office PowerPoint</Application>
  <PresentationFormat>Personalizado</PresentationFormat>
  <Paragraphs>58</Paragraphs>
  <Slides>43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7" baseType="lpstr">
      <vt:lpstr>Arial</vt:lpstr>
      <vt:lpstr>Calibri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Comunicación e Información</dc:creator>
  <cp:lastModifiedBy>Ruben I. Fu Flores</cp:lastModifiedBy>
  <cp:revision>302</cp:revision>
  <dcterms:created xsi:type="dcterms:W3CDTF">2009-03-20T21:28:11Z</dcterms:created>
  <dcterms:modified xsi:type="dcterms:W3CDTF">2019-05-27T17:17:41Z</dcterms:modified>
</cp:coreProperties>
</file>