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theme/themeOverride2.xml" ContentType="application/vnd.openxmlformats-officedocument.themeOverride+xml"/>
  <Override PartName="/ppt/notesSlides/notesSlide3.xml" ContentType="application/vnd.openxmlformats-officedocument.presentationml.notesSlide+xml"/>
  <Override PartName="/ppt/charts/chart3.xml" ContentType="application/vnd.openxmlformats-officedocument.drawingml.chart+xml"/>
  <Override PartName="/ppt/theme/themeOverride3.xml" ContentType="application/vnd.openxmlformats-officedocument.themeOverride+xml"/>
  <Override PartName="/ppt/charts/chart4.xml" ContentType="application/vnd.openxmlformats-officedocument.drawingml.chart+xml"/>
  <Override PartName="/ppt/theme/themeOverride4.xml" ContentType="application/vnd.openxmlformats-officedocument.themeOverride+xml"/>
  <Override PartName="/ppt/charts/chart5.xml" ContentType="application/vnd.openxmlformats-officedocument.drawingml.chart+xml"/>
  <Override PartName="/ppt/theme/themeOverride5.xml" ContentType="application/vnd.openxmlformats-officedocument.themeOverride+xml"/>
  <Override PartName="/ppt/charts/chart6.xml" ContentType="application/vnd.openxmlformats-officedocument.drawingml.chart+xml"/>
  <Override PartName="/ppt/theme/themeOverride6.xml" ContentType="application/vnd.openxmlformats-officedocument.themeOverride+xml"/>
  <Override PartName="/ppt/charts/chart7.xml" ContentType="application/vnd.openxmlformats-officedocument.drawingml.chart+xml"/>
  <Override PartName="/ppt/theme/themeOverride7.xml" ContentType="application/vnd.openxmlformats-officedocument.themeOverride+xml"/>
  <Override PartName="/ppt/charts/chart8.xml" ContentType="application/vnd.openxmlformats-officedocument.drawingml.chart+xml"/>
  <Override PartName="/ppt/theme/themeOverride8.xml" ContentType="application/vnd.openxmlformats-officedocument.themeOverride+xml"/>
  <Override PartName="/ppt/charts/chart9.xml" ContentType="application/vnd.openxmlformats-officedocument.drawingml.chart+xml"/>
  <Override PartName="/ppt/theme/themeOverride9.xml" ContentType="application/vnd.openxmlformats-officedocument.themeOverride+xml"/>
  <Override PartName="/ppt/charts/chart10.xml" ContentType="application/vnd.openxmlformats-officedocument.drawingml.chart+xml"/>
  <Override PartName="/ppt/theme/themeOverride10.xml" ContentType="application/vnd.openxmlformats-officedocument.themeOverride+xml"/>
  <Override PartName="/ppt/charts/chart11.xml" ContentType="application/vnd.openxmlformats-officedocument.drawingml.chart+xml"/>
  <Override PartName="/ppt/theme/themeOverride11.xml" ContentType="application/vnd.openxmlformats-officedocument.themeOverride+xml"/>
  <Override PartName="/ppt/charts/chart12.xml" ContentType="application/vnd.openxmlformats-officedocument.drawingml.chart+xml"/>
  <Override PartName="/ppt/theme/themeOverride12.xml" ContentType="application/vnd.openxmlformats-officedocument.themeOverride+xml"/>
  <Override PartName="/ppt/charts/chart13.xml" ContentType="application/vnd.openxmlformats-officedocument.drawingml.chart+xml"/>
  <Override PartName="/ppt/theme/themeOverride13.xml" ContentType="application/vnd.openxmlformats-officedocument.themeOverride+xml"/>
  <Override PartName="/ppt/charts/chart14.xml" ContentType="application/vnd.openxmlformats-officedocument.drawingml.chart+xml"/>
  <Override PartName="/ppt/charts/chart15.xml" ContentType="application/vnd.openxmlformats-officedocument.drawingml.chart+xml"/>
  <Override PartName="/ppt/theme/themeOverride14.xml" ContentType="application/vnd.openxmlformats-officedocument.themeOverride+xml"/>
  <Override PartName="/ppt/charts/chart16.xml" ContentType="application/vnd.openxmlformats-officedocument.drawingml.chart+xml"/>
  <Override PartName="/ppt/theme/themeOverride15.xml" ContentType="application/vnd.openxmlformats-officedocument.themeOverride+xml"/>
  <Override PartName="/ppt/charts/chart17.xml" ContentType="application/vnd.openxmlformats-officedocument.drawingml.chart+xml"/>
  <Override PartName="/ppt/theme/themeOverride16.xml" ContentType="application/vnd.openxmlformats-officedocument.themeOverride+xml"/>
  <Override PartName="/ppt/charts/chart18.xml" ContentType="application/vnd.openxmlformats-officedocument.drawingml.chart+xml"/>
  <Override PartName="/ppt/theme/themeOverride17.xml" ContentType="application/vnd.openxmlformats-officedocument.themeOverride+xml"/>
  <Override PartName="/ppt/charts/chart19.xml" ContentType="application/vnd.openxmlformats-officedocument.drawingml.chart+xml"/>
  <Override PartName="/ppt/charts/chart20.xml" ContentType="application/vnd.openxmlformats-officedocument.drawingml.chart+xml"/>
  <Override PartName="/ppt/theme/themeOverride18.xml" ContentType="application/vnd.openxmlformats-officedocument.themeOverride+xml"/>
  <Override PartName="/ppt/charts/chart21.xml" ContentType="application/vnd.openxmlformats-officedocument.drawingml.chart+xml"/>
  <Override PartName="/ppt/theme/themeOverride19.xml" ContentType="application/vnd.openxmlformats-officedocument.themeOverride+xml"/>
  <Override PartName="/ppt/charts/chart22.xml" ContentType="application/vnd.openxmlformats-officedocument.drawingml.chart+xml"/>
  <Override PartName="/ppt/theme/themeOverride20.xml" ContentType="application/vnd.openxmlformats-officedocument.themeOverride+xml"/>
  <Override PartName="/ppt/charts/chart23.xml" ContentType="application/vnd.openxmlformats-officedocument.drawingml.chart+xml"/>
  <Override PartName="/ppt/charts/chart24.xml" ContentType="application/vnd.openxmlformats-officedocument.drawingml.chart+xml"/>
  <Override PartName="/ppt/theme/themeOverride21.xml" ContentType="application/vnd.openxmlformats-officedocument.themeOverride+xml"/>
  <Override PartName="/ppt/charts/chart25.xml" ContentType="application/vnd.openxmlformats-officedocument.drawingml.chart+xml"/>
  <Override PartName="/ppt/charts/chart26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7.xml" ContentType="application/vnd.openxmlformats-officedocument.drawingml.chart+xml"/>
  <Override PartName="/ppt/theme/themeOverride22.xml" ContentType="application/vnd.openxmlformats-officedocument.themeOverride+xml"/>
  <Override PartName="/ppt/charts/chart28.xml" ContentType="application/vnd.openxmlformats-officedocument.drawingml.chart+xml"/>
  <Override PartName="/ppt/charts/chart29.xml" ContentType="application/vnd.openxmlformats-officedocument.drawingml.chart+xml"/>
  <Override PartName="/ppt/theme/themeOverride23.xml" ContentType="application/vnd.openxmlformats-officedocument.themeOverride+xml"/>
  <Override PartName="/ppt/charts/chart30.xml" ContentType="application/vnd.openxmlformats-officedocument.drawingml.chart+xml"/>
  <Override PartName="/ppt/charts/chart31.xml" ContentType="application/vnd.openxmlformats-officedocument.drawingml.chart+xml"/>
  <Override PartName="/ppt/charts/chart32.xml" ContentType="application/vnd.openxmlformats-officedocument.drawingml.chart+xml"/>
  <Override PartName="/ppt/theme/themeOverride24.xml" ContentType="application/vnd.openxmlformats-officedocument.themeOverride+xml"/>
  <Override PartName="/ppt/charts/chart33.xml" ContentType="application/vnd.openxmlformats-officedocument.drawingml.chart+xml"/>
  <Override PartName="/ppt/charts/chart34.xml" ContentType="application/vnd.openxmlformats-officedocument.drawingml.chart+xml"/>
  <Override PartName="/ppt/theme/themeOverride25.xml" ContentType="application/vnd.openxmlformats-officedocument.themeOverride+xml"/>
  <Override PartName="/ppt/charts/chart35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6.xml" ContentType="application/vnd.openxmlformats-officedocument.drawingml.chart+xml"/>
  <Override PartName="/ppt/theme/themeOverride26.xml" ContentType="application/vnd.openxmlformats-officedocument.themeOverride+xml"/>
  <Override PartName="/ppt/charts/chart37.xml" ContentType="application/vnd.openxmlformats-officedocument.drawingml.chart+xml"/>
  <Override PartName="/ppt/theme/themeOverride27.xml" ContentType="application/vnd.openxmlformats-officedocument.themeOverride+xml"/>
  <Override PartName="/ppt/charts/chart38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39.xml" ContentType="application/vnd.openxmlformats-officedocument.drawingml.chart+xml"/>
  <Override PartName="/ppt/theme/themeOverride28.xml" ContentType="application/vnd.openxmlformats-officedocument.themeOverride+xml"/>
  <Override PartName="/ppt/charts/chart40.xml" ContentType="application/vnd.openxmlformats-officedocument.drawingml.chart+xml"/>
  <Override PartName="/ppt/theme/themeOverride29.xml" ContentType="application/vnd.openxmlformats-officedocument.themeOverride+xml"/>
  <Override PartName="/ppt/notesSlides/notesSlide4.xml" ContentType="application/vnd.openxmlformats-officedocument.presentationml.notesSlide+xml"/>
  <Override PartName="/ppt/charts/chart41.xml" ContentType="application/vnd.openxmlformats-officedocument.drawingml.chart+xml"/>
  <Override PartName="/ppt/theme/themeOverride30.xml" ContentType="application/vnd.openxmlformats-officedocument.themeOverride+xml"/>
  <Override PartName="/ppt/charts/chart42.xml" ContentType="application/vnd.openxmlformats-officedocument.drawingml.chart+xml"/>
  <Override PartName="/ppt/theme/themeOverride31.xml" ContentType="application/vnd.openxmlformats-officedocument.themeOverride+xml"/>
  <Override PartName="/ppt/charts/chart43.xml" ContentType="application/vnd.openxmlformats-officedocument.drawingml.chart+xml"/>
  <Override PartName="/ppt/theme/themeOverride32.xml" ContentType="application/vnd.openxmlformats-officedocument.themeOverride+xml"/>
  <Override PartName="/ppt/charts/chart44.xml" ContentType="application/vnd.openxmlformats-officedocument.drawingml.chart+xml"/>
  <Override PartName="/ppt/charts/chart45.xml" ContentType="application/vnd.openxmlformats-officedocument.drawingml.chart+xml"/>
  <Override PartName="/ppt/theme/themeOverride33.xml" ContentType="application/vnd.openxmlformats-officedocument.themeOverride+xml"/>
  <Override PartName="/ppt/charts/chart46.xml" ContentType="application/vnd.openxmlformats-officedocument.drawingml.chart+xml"/>
  <Override PartName="/ppt/theme/themeOverride34.xml" ContentType="application/vnd.openxmlformats-officedocument.themeOverride+xml"/>
  <Override PartName="/ppt/charts/chart47.xml" ContentType="application/vnd.openxmlformats-officedocument.drawingml.chart+xml"/>
  <Override PartName="/ppt/theme/themeOverride35.xml" ContentType="application/vnd.openxmlformats-officedocument.themeOverride+xml"/>
  <Override PartName="/ppt/charts/chart48.xml" ContentType="application/vnd.openxmlformats-officedocument.drawingml.chart+xml"/>
  <Override PartName="/ppt/charts/chart49.xml" ContentType="application/vnd.openxmlformats-officedocument.drawingml.chart+xml"/>
  <Override PartName="/ppt/theme/themeOverride36.xml" ContentType="application/vnd.openxmlformats-officedocument.themeOverride+xml"/>
  <Override PartName="/ppt/charts/chart50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1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52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9"/>
  </p:notesMasterIdLst>
  <p:handoutMasterIdLst>
    <p:handoutMasterId r:id="rId70"/>
  </p:handoutMasterIdLst>
  <p:sldIdLst>
    <p:sldId id="256" r:id="rId2"/>
    <p:sldId id="261" r:id="rId3"/>
    <p:sldId id="309" r:id="rId4"/>
    <p:sldId id="310" r:id="rId5"/>
    <p:sldId id="311" r:id="rId6"/>
    <p:sldId id="283" r:id="rId7"/>
    <p:sldId id="312" r:id="rId8"/>
    <p:sldId id="313" r:id="rId9"/>
    <p:sldId id="314" r:id="rId10"/>
    <p:sldId id="315" r:id="rId11"/>
    <p:sldId id="316" r:id="rId12"/>
    <p:sldId id="317" r:id="rId13"/>
    <p:sldId id="318" r:id="rId14"/>
    <p:sldId id="319" r:id="rId15"/>
    <p:sldId id="320" r:id="rId16"/>
    <p:sldId id="321" r:id="rId17"/>
    <p:sldId id="322" r:id="rId18"/>
    <p:sldId id="323" r:id="rId19"/>
    <p:sldId id="324" r:id="rId20"/>
    <p:sldId id="325" r:id="rId21"/>
    <p:sldId id="326" r:id="rId22"/>
    <p:sldId id="327" r:id="rId23"/>
    <p:sldId id="328" r:id="rId24"/>
    <p:sldId id="329" r:id="rId25"/>
    <p:sldId id="331" r:id="rId26"/>
    <p:sldId id="332" r:id="rId27"/>
    <p:sldId id="333" r:id="rId28"/>
    <p:sldId id="334" r:id="rId29"/>
    <p:sldId id="335" r:id="rId30"/>
    <p:sldId id="336" r:id="rId31"/>
    <p:sldId id="337" r:id="rId32"/>
    <p:sldId id="330" r:id="rId33"/>
    <p:sldId id="338" r:id="rId34"/>
    <p:sldId id="339" r:id="rId35"/>
    <p:sldId id="340" r:id="rId36"/>
    <p:sldId id="341" r:id="rId37"/>
    <p:sldId id="342" r:id="rId38"/>
    <p:sldId id="343" r:id="rId39"/>
    <p:sldId id="344" r:id="rId40"/>
    <p:sldId id="345" r:id="rId41"/>
    <p:sldId id="346" r:id="rId42"/>
    <p:sldId id="349" r:id="rId43"/>
    <p:sldId id="350" r:id="rId44"/>
    <p:sldId id="351" r:id="rId45"/>
    <p:sldId id="352" r:id="rId46"/>
    <p:sldId id="347" r:id="rId47"/>
    <p:sldId id="348" r:id="rId48"/>
    <p:sldId id="353" r:id="rId49"/>
    <p:sldId id="354" r:id="rId50"/>
    <p:sldId id="355" r:id="rId51"/>
    <p:sldId id="356" r:id="rId52"/>
    <p:sldId id="357" r:id="rId53"/>
    <p:sldId id="358" r:id="rId54"/>
    <p:sldId id="359" r:id="rId55"/>
    <p:sldId id="360" r:id="rId56"/>
    <p:sldId id="361" r:id="rId57"/>
    <p:sldId id="362" r:id="rId58"/>
    <p:sldId id="363" r:id="rId59"/>
    <p:sldId id="364" r:id="rId60"/>
    <p:sldId id="365" r:id="rId61"/>
    <p:sldId id="366" r:id="rId62"/>
    <p:sldId id="367" r:id="rId63"/>
    <p:sldId id="368" r:id="rId64"/>
    <p:sldId id="369" r:id="rId65"/>
    <p:sldId id="370" r:id="rId66"/>
    <p:sldId id="371" r:id="rId67"/>
    <p:sldId id="303" r:id="rId68"/>
  </p:sldIdLst>
  <p:sldSz cx="13068300" cy="8135938"/>
  <p:notesSz cx="6858000" cy="9144000"/>
  <p:defaultTextStyle>
    <a:defPPr>
      <a:defRPr lang="es-E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81203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62406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443609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924812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406015" algn="l" defTabSz="962406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887218" algn="l" defTabSz="962406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368421" algn="l" defTabSz="962406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849624" algn="l" defTabSz="962406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563" userDrawn="1">
          <p15:clr>
            <a:srgbClr val="A4A3A4"/>
          </p15:clr>
        </p15:guide>
        <p15:guide id="2" pos="4116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3300"/>
    <a:srgbClr val="800000"/>
    <a:srgbClr val="993366"/>
    <a:srgbClr val="FF9933"/>
    <a:srgbClr val="3366FF"/>
    <a:srgbClr val="FF9900"/>
    <a:srgbClr val="6699FF"/>
    <a:srgbClr val="99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5758FB7-9AC5-4552-8A53-C91805E547FA}" styleName="Estilo temático 1 - Énfasis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69C7853C-536D-4A76-A0AE-DD22124D55A5}" styleName="Estilo temático 1 - Énfasis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3C2FFA5D-87B4-456A-9821-1D502468CF0F}" styleName="Estilo temático 1 - Énfasis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08FB837D-C827-4EFA-A057-4D05807E0F7C}" styleName="Estilo temático 1 - Énfasis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775DCB02-9BB8-47FD-8907-85C794F793BA}" styleName="Estilo temático 1 - Énfasis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284E427A-3D55-4303-BF80-6455036E1DE7}" styleName="Estilo temático 1 - Énfasis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047" autoAdjust="0"/>
    <p:restoredTop sz="94660"/>
  </p:normalViewPr>
  <p:slideViewPr>
    <p:cSldViewPr>
      <p:cViewPr varScale="1">
        <p:scale>
          <a:sx n="58" d="100"/>
          <a:sy n="58" d="100"/>
        </p:scale>
        <p:origin x="936" y="72"/>
      </p:cViewPr>
      <p:guideLst>
        <p:guide orient="horz" pos="2563"/>
        <p:guide pos="4116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" Type="http://schemas.openxmlformats.org/officeDocument/2006/relationships/slide" Target="slides/slide6.xml"/><Relationship Id="rId71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viewProps" Target="view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.xlsx"/><Relationship Id="rId1" Type="http://schemas.openxmlformats.org/officeDocument/2006/relationships/themeOverride" Target="../theme/themeOverride1.xml"/></Relationships>
</file>

<file path=ppt/charts/_rels/chart10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9.xlsx"/><Relationship Id="rId1" Type="http://schemas.openxmlformats.org/officeDocument/2006/relationships/themeOverride" Target="../theme/themeOverride10.xml"/></Relationships>
</file>

<file path=ppt/charts/_rels/chart1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0.xlsx"/><Relationship Id="rId1" Type="http://schemas.openxmlformats.org/officeDocument/2006/relationships/themeOverride" Target="../theme/themeOverride11.xml"/></Relationships>
</file>

<file path=ppt/charts/_rels/chart12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1.xlsx"/><Relationship Id="rId1" Type="http://schemas.openxmlformats.org/officeDocument/2006/relationships/themeOverride" Target="../theme/themeOverride12.xml"/></Relationships>
</file>

<file path=ppt/charts/_rels/chart13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2.xlsx"/><Relationship Id="rId1" Type="http://schemas.openxmlformats.org/officeDocument/2006/relationships/themeOverride" Target="../theme/themeOverride13.xml"/></Relationships>
</file>

<file path=ppt/charts/_rels/chart14.xml.rels><?xml version="1.0" encoding="UTF-8" standalone="yes"?>
<Relationships xmlns="http://schemas.openxmlformats.org/package/2006/relationships"><Relationship Id="rId1" Type="http://schemas.openxmlformats.org/officeDocument/2006/relationships/oleObject" Target="file:///E:\CORTES%20MNI%202017%20grabar\CUADRO%2014-23%20SATISFACCION%20NECESIDADES%20B&#193;SICAS%20CORT&#201;S\Cuadro%2017.%20Temas%20educaci&#243;n%20social%2015-30%20a&#241;os%20CORT&#201;S.xls" TargetMode="External"/></Relationships>
</file>

<file path=ppt/charts/_rels/chart15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3.xlsx"/><Relationship Id="rId1" Type="http://schemas.openxmlformats.org/officeDocument/2006/relationships/themeOverride" Target="../theme/themeOverride14.xml"/></Relationships>
</file>

<file path=ppt/charts/_rels/chart16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4.xlsx"/><Relationship Id="rId1" Type="http://schemas.openxmlformats.org/officeDocument/2006/relationships/themeOverride" Target="../theme/themeOverride15.xml"/></Relationships>
</file>

<file path=ppt/charts/_rels/chart17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5.xlsx"/><Relationship Id="rId1" Type="http://schemas.openxmlformats.org/officeDocument/2006/relationships/themeOverride" Target="../theme/themeOverride16.xml"/></Relationships>
</file>

<file path=ppt/charts/_rels/chart18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6.xlsx"/><Relationship Id="rId1" Type="http://schemas.openxmlformats.org/officeDocument/2006/relationships/themeOverride" Target="../theme/themeOverride17.xml"/></Relationships>
</file>

<file path=ppt/charts/_rels/chart1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7.xlsx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.xlsx"/><Relationship Id="rId1" Type="http://schemas.openxmlformats.org/officeDocument/2006/relationships/themeOverride" Target="../theme/themeOverride2.xml"/></Relationships>
</file>

<file path=ppt/charts/_rels/chart20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8.xlsx"/><Relationship Id="rId1" Type="http://schemas.openxmlformats.org/officeDocument/2006/relationships/themeOverride" Target="../theme/themeOverride18.xml"/></Relationships>
</file>

<file path=ppt/charts/_rels/chart2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9.xlsx"/><Relationship Id="rId1" Type="http://schemas.openxmlformats.org/officeDocument/2006/relationships/themeOverride" Target="../theme/themeOverride19.xml"/></Relationships>
</file>

<file path=ppt/charts/_rels/chart22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20.xlsx"/><Relationship Id="rId1" Type="http://schemas.openxmlformats.org/officeDocument/2006/relationships/themeOverride" Target="../theme/themeOverride20.xml"/></Relationships>
</file>

<file path=ppt/charts/_rels/chart2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1.xlsx"/></Relationships>
</file>

<file path=ppt/charts/_rels/chart24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22.xlsx"/><Relationship Id="rId1" Type="http://schemas.openxmlformats.org/officeDocument/2006/relationships/themeOverride" Target="../theme/themeOverride21.xml"/></Relationships>
</file>

<file path=ppt/charts/_rels/chart25.xml.rels><?xml version="1.0" encoding="UTF-8" standalone="yes"?>
<Relationships xmlns="http://schemas.openxmlformats.org/package/2006/relationships"><Relationship Id="rId1" Type="http://schemas.openxmlformats.org/officeDocument/2006/relationships/oleObject" Target="file:///E:\CORTES%20MNI%202017%20grabar\CUADRO%2035-40%20ATENCION%20POR%20EDADES%20Y%20GRUPOS%20CORT&#201;S\Cuadro%2035.%20Instituciones%20por%20grupos%20de%20edades%20CORT&#201;S.xls" TargetMode="External"/></Relationships>
</file>

<file path=ppt/charts/_rels/chart26.xml.rels><?xml version="1.0" encoding="UTF-8" standalone="yes"?>
<Relationships xmlns="http://schemas.openxmlformats.org/package/2006/relationships"><Relationship Id="rId3" Type="http://schemas.openxmlformats.org/officeDocument/2006/relationships/oleObject" Target="file:///E:\CORTES%20MNI%202017%20grabar\CUADRO%2035-40%20ATENCION%20POR%20EDADES%20Y%20GRUPOS%20CORT&#201;S\Cuadro%2036.%20Atenci&#243;n%20por%20grupo%20poblacional%200-3%20a&#241;os%20CORT&#201;S.xls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7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23.xlsx"/><Relationship Id="rId1" Type="http://schemas.openxmlformats.org/officeDocument/2006/relationships/themeOverride" Target="../theme/themeOverride22.xml"/></Relationships>
</file>

<file path=ppt/charts/_rels/chart28.xml.rels><?xml version="1.0" encoding="UTF-8" standalone="yes"?>
<Relationships xmlns="http://schemas.openxmlformats.org/package/2006/relationships"><Relationship Id="rId1" Type="http://schemas.openxmlformats.org/officeDocument/2006/relationships/oleObject" Target="file:///E:\CORTES%20MNI%202017%20grabar\CUADRO%2035-40%20ATENCION%20POR%20EDADES%20Y%20GRUPOS%20CORT&#201;S\Cuadro%2038.%20Atenci&#243;n%20por%20grupo%20poblacional%2015-30%20a&#241;os%20CORT&#201;S.xls" TargetMode="External"/></Relationships>
</file>

<file path=ppt/charts/_rels/chart29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24.xlsx"/><Relationship Id="rId1" Type="http://schemas.openxmlformats.org/officeDocument/2006/relationships/themeOverride" Target="../theme/themeOverride23.xm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2.xlsx"/><Relationship Id="rId1" Type="http://schemas.openxmlformats.org/officeDocument/2006/relationships/themeOverride" Target="../theme/themeOverride3.xml"/></Relationships>
</file>

<file path=ppt/charts/_rels/chart3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5.xlsx"/></Relationships>
</file>

<file path=ppt/charts/_rels/chart31.xml.rels><?xml version="1.0" encoding="UTF-8" standalone="yes"?>
<Relationships xmlns="http://schemas.openxmlformats.org/package/2006/relationships"><Relationship Id="rId1" Type="http://schemas.openxmlformats.org/officeDocument/2006/relationships/oleObject" Target="file:///E:\CORTES%20MNI%202017%20grabar\CUADRO%2043-50%20FORMACION%20DE%20FORMADORES%20CORT&#201;S\Cuadro%2043.%20Educadores%20permanentes%20temporales%20y%20voluntarios%20CORT&#201;S.xls" TargetMode="External"/></Relationships>
</file>

<file path=ppt/charts/_rels/chart32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26.xlsx"/><Relationship Id="rId1" Type="http://schemas.openxmlformats.org/officeDocument/2006/relationships/themeOverride" Target="../theme/themeOverride24.xml"/></Relationships>
</file>

<file path=ppt/charts/_rels/chart33.xml.rels><?xml version="1.0" encoding="UTF-8" standalone="yes"?>
<Relationships xmlns="http://schemas.openxmlformats.org/package/2006/relationships"><Relationship Id="rId1" Type="http://schemas.openxmlformats.org/officeDocument/2006/relationships/oleObject" Target="file:///E:\CORTES%20MNI%202017%20grabar\CUADRO%2043-50%20FORMACION%20DE%20FORMADORES%20CORT&#201;S\Cuadro%2045.%20Educadores%20voluntarios%20por%20opci&#243;n%20educativa%20CORT&#201;S.xls" TargetMode="External"/></Relationships>
</file>

<file path=ppt/charts/_rels/chart34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27.xlsx"/><Relationship Id="rId1" Type="http://schemas.openxmlformats.org/officeDocument/2006/relationships/themeOverride" Target="../theme/themeOverride25.xml"/></Relationships>
</file>

<file path=ppt/charts/_rels/chart3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8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6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29.xlsx"/><Relationship Id="rId1" Type="http://schemas.openxmlformats.org/officeDocument/2006/relationships/themeOverride" Target="../theme/themeOverride26.xml"/></Relationships>
</file>

<file path=ppt/charts/_rels/chart37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30.xlsx"/><Relationship Id="rId1" Type="http://schemas.openxmlformats.org/officeDocument/2006/relationships/themeOverride" Target="../theme/themeOverride27.xml"/></Relationships>
</file>

<file path=ppt/charts/_rels/chart3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1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39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32.xlsx"/><Relationship Id="rId1" Type="http://schemas.openxmlformats.org/officeDocument/2006/relationships/themeOverride" Target="../theme/themeOverride28.xml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3.xlsx"/><Relationship Id="rId1" Type="http://schemas.openxmlformats.org/officeDocument/2006/relationships/themeOverride" Target="../theme/themeOverride4.xml"/></Relationships>
</file>

<file path=ppt/charts/_rels/chart40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33.xlsx"/><Relationship Id="rId1" Type="http://schemas.openxmlformats.org/officeDocument/2006/relationships/themeOverride" Target="../theme/themeOverride29.xml"/></Relationships>
</file>

<file path=ppt/charts/_rels/chart4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34.xlsx"/><Relationship Id="rId1" Type="http://schemas.openxmlformats.org/officeDocument/2006/relationships/themeOverride" Target="../theme/themeOverride30.xml"/></Relationships>
</file>

<file path=ppt/charts/_rels/chart42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35.xlsx"/><Relationship Id="rId1" Type="http://schemas.openxmlformats.org/officeDocument/2006/relationships/themeOverride" Target="../theme/themeOverride31.xml"/></Relationships>
</file>

<file path=ppt/charts/_rels/chart43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36.xlsx"/><Relationship Id="rId1" Type="http://schemas.openxmlformats.org/officeDocument/2006/relationships/themeOverride" Target="../theme/themeOverride32.xml"/></Relationships>
</file>

<file path=ppt/charts/_rels/chart44.xml.rels><?xml version="1.0" encoding="UTF-8" standalone="yes"?>
<Relationships xmlns="http://schemas.openxmlformats.org/package/2006/relationships"><Relationship Id="rId1" Type="http://schemas.openxmlformats.org/officeDocument/2006/relationships/oleObject" Target="file:///E:\CORTES%20MNI%202017%20grabar\CUADRO%2052-56%20ACREDITACION%20Y%20CERTIFICACION%20CORT&#201;S\Cuadro%2056.%20Procesos%20educativos%20certificados%20CORT&#201;S.xls" TargetMode="External"/></Relationships>
</file>

<file path=ppt/charts/_rels/chart45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37.xlsx"/><Relationship Id="rId1" Type="http://schemas.openxmlformats.org/officeDocument/2006/relationships/themeOverride" Target="../theme/themeOverride33.xml"/></Relationships>
</file>

<file path=ppt/charts/_rels/chart46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38.xlsx"/><Relationship Id="rId1" Type="http://schemas.openxmlformats.org/officeDocument/2006/relationships/themeOverride" Target="../theme/themeOverride34.xml"/></Relationships>
</file>

<file path=ppt/charts/_rels/chart47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39.xlsx"/><Relationship Id="rId1" Type="http://schemas.openxmlformats.org/officeDocument/2006/relationships/themeOverride" Target="../theme/themeOverride35.xml"/></Relationships>
</file>

<file path=ppt/charts/_rels/chart4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0.xlsx"/></Relationships>
</file>

<file path=ppt/charts/_rels/chart49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41.xlsx"/><Relationship Id="rId1" Type="http://schemas.openxmlformats.org/officeDocument/2006/relationships/themeOverride" Target="../theme/themeOverride36.xml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4.xlsx"/><Relationship Id="rId1" Type="http://schemas.openxmlformats.org/officeDocument/2006/relationships/themeOverride" Target="../theme/themeOverride5.xml"/></Relationships>
</file>

<file path=ppt/charts/_rels/chart5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2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1.xml.rels><?xml version="1.0" encoding="UTF-8" standalone="yes"?>
<Relationships xmlns="http://schemas.openxmlformats.org/package/2006/relationships"><Relationship Id="rId3" Type="http://schemas.openxmlformats.org/officeDocument/2006/relationships/oleObject" Target="file:///E:\CORTES%20MNI%202017%20grabar\CUADRO%2059-63%20GENERACION%20DE%20CONOCIMIENTO%20CORT&#201;S\Cuadro%2062%20y%2063.%20Instituciones%20que%20manejan%20informaci&#243;n%20estad&#237;stica%20CORT&#201;S.xls" TargetMode="External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5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3.xlsx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6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5.xlsx"/><Relationship Id="rId1" Type="http://schemas.openxmlformats.org/officeDocument/2006/relationships/themeOverride" Target="../theme/themeOverride6.xml"/></Relationships>
</file>

<file path=ppt/charts/_rels/chart7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6.xlsx"/><Relationship Id="rId1" Type="http://schemas.openxmlformats.org/officeDocument/2006/relationships/themeOverride" Target="../theme/themeOverride7.xml"/></Relationships>
</file>

<file path=ppt/charts/_rels/chart8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7.xlsx"/><Relationship Id="rId1" Type="http://schemas.openxmlformats.org/officeDocument/2006/relationships/themeOverride" Target="../theme/themeOverride8.xml"/></Relationships>
</file>

<file path=ppt/charts/_rels/chart9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8.xlsx"/><Relationship Id="rId1" Type="http://schemas.openxmlformats.org/officeDocument/2006/relationships/themeOverride" Target="../theme/themeOverride9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s-HN" sz="1600" b="1" dirty="0"/>
              <a:t>Gráfico</a:t>
            </a:r>
            <a:r>
              <a:rPr lang="es-HN" sz="1600" b="1" baseline="0" dirty="0"/>
              <a:t> 2</a:t>
            </a:r>
          </a:p>
          <a:p>
            <a:pPr>
              <a:defRPr sz="16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s-HN" sz="1600" b="1" baseline="0" dirty="0"/>
              <a:t>Año de fundación institucional</a:t>
            </a:r>
            <a:endParaRPr lang="es-HN" sz="1600" b="1" dirty="0"/>
          </a:p>
        </c:rich>
      </c:tx>
      <c:overlay val="0"/>
      <c:spPr>
        <a:noFill/>
        <a:ln w="25400">
          <a:noFill/>
        </a:ln>
      </c:sp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2">
                <a:lumMod val="75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 w="25400">
                <a:noFill/>
              </a:ln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HN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'Año de fundación'!$F$6:$F$10</c:f>
              <c:strCache>
                <c:ptCount val="5"/>
                <c:pt idx="0">
                  <c:v>Antes de los 80</c:v>
                </c:pt>
                <c:pt idx="1">
                  <c:v>Década de los 80</c:v>
                </c:pt>
                <c:pt idx="2">
                  <c:v>Década de los 90</c:v>
                </c:pt>
                <c:pt idx="3">
                  <c:v>Nuevo siglo</c:v>
                </c:pt>
                <c:pt idx="4">
                  <c:v>No sabe/no contesta</c:v>
                </c:pt>
              </c:strCache>
            </c:strRef>
          </c:cat>
          <c:val>
            <c:numRef>
              <c:f>'Año de fundación'!$G$6:$G$10</c:f>
              <c:numCache>
                <c:formatCode>####.0</c:formatCode>
                <c:ptCount val="5"/>
                <c:pt idx="0">
                  <c:v>20</c:v>
                </c:pt>
                <c:pt idx="1">
                  <c:v>16.363636363636363</c:v>
                </c:pt>
                <c:pt idx="2">
                  <c:v>27.272727272727273</c:v>
                </c:pt>
                <c:pt idx="3">
                  <c:v>29.09090909090909</c:v>
                </c:pt>
                <c:pt idx="4">
                  <c:v>7.2727272727272725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C80-4229-BA6F-94C62480633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327822096"/>
        <c:axId val="1"/>
      </c:barChart>
      <c:catAx>
        <c:axId val="32782209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HN"/>
          </a:p>
        </c:txPr>
        <c:crossAx val="1"/>
        <c:crosses val="autoZero"/>
        <c:auto val="1"/>
        <c:lblAlgn val="ctr"/>
        <c:lblOffset val="100"/>
        <c:noMultiLvlLbl val="0"/>
      </c:catAx>
      <c:valAx>
        <c:axId val="1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###.0" sourceLinked="1"/>
        <c:majorTickMark val="none"/>
        <c:minorTickMark val="none"/>
        <c:tickLblPos val="nextTo"/>
        <c:spPr>
          <a:ln w="6350">
            <a:noFill/>
          </a:ln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HN"/>
          </a:p>
        </c:txPr>
        <c:crossAx val="327822096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s-HN"/>
    </a:p>
  </c:txPr>
  <c:externalData r:id="rId2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s-HN" sz="1600" b="1"/>
              <a:t>Gráfico</a:t>
            </a:r>
            <a:r>
              <a:rPr lang="es-HN" sz="1600" b="1" baseline="0"/>
              <a:t> 13</a:t>
            </a:r>
          </a:p>
          <a:p>
            <a:pPr>
              <a:defRPr sz="16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s-HN" sz="1600" b="1" baseline="0"/>
              <a:t>Temas brindados en el sector Industrial</a:t>
            </a:r>
          </a:p>
          <a:p>
            <a:pPr>
              <a:defRPr sz="16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s-HN" sz="1600" b="1" baseline="0"/>
              <a:t>Edad sin especificar</a:t>
            </a:r>
            <a:endParaRPr lang="es-HN" sz="1600" b="1"/>
          </a:p>
        </c:rich>
      </c:tx>
      <c:overlay val="0"/>
      <c:spPr>
        <a:noFill/>
        <a:ln w="25400">
          <a:noFill/>
        </a:ln>
      </c:sp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spPr>
            <a:solidFill>
              <a:schemeClr val="accent2">
                <a:lumMod val="75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 w="25400">
                <a:noFill/>
              </a:ln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HN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'Industrial edad sin especificar'!$F$6:$F$19</c:f>
              <c:strCache>
                <c:ptCount val="14"/>
                <c:pt idx="0">
                  <c:v>Corte y confección</c:v>
                </c:pt>
                <c:pt idx="1">
                  <c:v>Electricidad</c:v>
                </c:pt>
                <c:pt idx="2">
                  <c:v>Albañilería</c:v>
                </c:pt>
                <c:pt idx="3">
                  <c:v>Ebanistería</c:v>
                </c:pt>
                <c:pt idx="4">
                  <c:v>Soldadura</c:v>
                </c:pt>
                <c:pt idx="5">
                  <c:v>Refrigeración</c:v>
                </c:pt>
                <c:pt idx="6">
                  <c:v>Forja</c:v>
                </c:pt>
                <c:pt idx="7">
                  <c:v>Carpintería Básica</c:v>
                </c:pt>
                <c:pt idx="8">
                  <c:v>Uso de máquina coser industrial</c:v>
                </c:pt>
                <c:pt idx="9">
                  <c:v>Buques Petroleros</c:v>
                </c:pt>
                <c:pt idx="10">
                  <c:v>Buques Quimiqueros</c:v>
                </c:pt>
                <c:pt idx="11">
                  <c:v>Buques Gaseros</c:v>
                </c:pt>
                <c:pt idx="12">
                  <c:v>Marinero de Máquinas</c:v>
                </c:pt>
                <c:pt idx="13">
                  <c:v>Participación Suficiente en Manejo de Embarcación</c:v>
                </c:pt>
              </c:strCache>
            </c:strRef>
          </c:cat>
          <c:val>
            <c:numRef>
              <c:f>'Industrial edad sin especificar'!$G$6:$G$19</c:f>
              <c:numCache>
                <c:formatCode>####.0</c:formatCode>
                <c:ptCount val="14"/>
                <c:pt idx="0">
                  <c:v>33.333333333333336</c:v>
                </c:pt>
                <c:pt idx="1">
                  <c:v>33.333333333333336</c:v>
                </c:pt>
                <c:pt idx="2">
                  <c:v>25</c:v>
                </c:pt>
                <c:pt idx="3">
                  <c:v>25</c:v>
                </c:pt>
                <c:pt idx="4">
                  <c:v>16.666666666666668</c:v>
                </c:pt>
                <c:pt idx="5">
                  <c:v>16.666666666666668</c:v>
                </c:pt>
                <c:pt idx="6">
                  <c:v>8.3333333333333339</c:v>
                </c:pt>
                <c:pt idx="7">
                  <c:v>8.3333333333333339</c:v>
                </c:pt>
                <c:pt idx="8">
                  <c:v>8.3333333333333339</c:v>
                </c:pt>
                <c:pt idx="9">
                  <c:v>8.3333333333333339</c:v>
                </c:pt>
                <c:pt idx="10">
                  <c:v>8.3333333333333339</c:v>
                </c:pt>
                <c:pt idx="11">
                  <c:v>8.3333333333333339</c:v>
                </c:pt>
                <c:pt idx="12">
                  <c:v>8.3333333333333339</c:v>
                </c:pt>
                <c:pt idx="13">
                  <c:v>8.3333333333333339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3EC-49A4-9C31-C7031239A1F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472500856"/>
        <c:axId val="1"/>
      </c:barChart>
      <c:catAx>
        <c:axId val="472500856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HN"/>
          </a:p>
        </c:txPr>
        <c:crossAx val="1"/>
        <c:crosses val="autoZero"/>
        <c:auto val="1"/>
        <c:lblAlgn val="ctr"/>
        <c:lblOffset val="100"/>
        <c:noMultiLvlLbl val="0"/>
      </c:catAx>
      <c:valAx>
        <c:axId val="1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###.0" sourceLinked="1"/>
        <c:majorTickMark val="none"/>
        <c:minorTickMark val="none"/>
        <c:tickLblPos val="nextTo"/>
        <c:spPr>
          <a:ln w="6350">
            <a:noFill/>
          </a:ln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HN"/>
          </a:p>
        </c:txPr>
        <c:crossAx val="472500856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s-HN"/>
    </a:p>
  </c:txPr>
  <c:externalData r:id="rId2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s-HN" sz="1600" b="1"/>
              <a:t>Gráfico 14</a:t>
            </a:r>
          </a:p>
          <a:p>
            <a:pPr>
              <a:defRPr sz="16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s-HN" sz="1600" b="1"/>
              <a:t>Áreas atendidas en Satisfacción de Necesidades Básicas</a:t>
            </a:r>
          </a:p>
        </c:rich>
      </c:tx>
      <c:overlay val="0"/>
      <c:spPr>
        <a:noFill/>
        <a:ln w="25400">
          <a:noFill/>
        </a:ln>
      </c:sp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2">
                <a:lumMod val="75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 w="25400">
                <a:noFill/>
              </a:ln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HN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'Grafico ES y DC'!$B$14:$B$15</c:f>
              <c:strCache>
                <c:ptCount val="2"/>
                <c:pt idx="0">
                  <c:v>Educación Social</c:v>
                </c:pt>
                <c:pt idx="1">
                  <c:v>Desarrollo Comunitario</c:v>
                </c:pt>
              </c:strCache>
            </c:strRef>
          </c:cat>
          <c:val>
            <c:numRef>
              <c:f>'Grafico ES y DC'!$C$14:$C$15</c:f>
              <c:numCache>
                <c:formatCode>0%</c:formatCode>
                <c:ptCount val="2"/>
                <c:pt idx="0">
                  <c:v>0.71599999999999997</c:v>
                </c:pt>
                <c:pt idx="1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248-4063-874F-872597D6E2F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331602144"/>
        <c:axId val="1"/>
      </c:barChart>
      <c:catAx>
        <c:axId val="33160214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HN"/>
          </a:p>
        </c:txPr>
        <c:crossAx val="1"/>
        <c:crosses val="autoZero"/>
        <c:auto val="1"/>
        <c:lblAlgn val="ctr"/>
        <c:lblOffset val="100"/>
        <c:noMultiLvlLbl val="0"/>
      </c:catAx>
      <c:valAx>
        <c:axId val="1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ln w="6350">
            <a:noFill/>
          </a:ln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HN"/>
          </a:p>
        </c:txPr>
        <c:crossAx val="331602144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s-HN"/>
    </a:p>
  </c:txPr>
  <c:externalData r:id="rId2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s-HN" sz="1600" b="1"/>
              <a:t>Gráfico</a:t>
            </a:r>
            <a:r>
              <a:rPr lang="es-HN" sz="1600" b="1" baseline="0"/>
              <a:t> 15</a:t>
            </a:r>
          </a:p>
          <a:p>
            <a:pPr>
              <a:defRPr sz="16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s-HN" sz="1600" b="1" baseline="0"/>
              <a:t>Temas frecuentes en Educación Social</a:t>
            </a:r>
          </a:p>
          <a:p>
            <a:pPr>
              <a:defRPr sz="16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s-HN" sz="1600" b="1" baseline="0"/>
              <a:t>Edad 4-14 años</a:t>
            </a:r>
            <a:endParaRPr lang="es-HN" sz="1600" b="1"/>
          </a:p>
        </c:rich>
      </c:tx>
      <c:overlay val="0"/>
      <c:spPr>
        <a:noFill/>
        <a:ln w="25400">
          <a:noFill/>
        </a:ln>
      </c:sp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spPr>
            <a:solidFill>
              <a:schemeClr val="accent2">
                <a:lumMod val="75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 w="25400">
                <a:noFill/>
              </a:ln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HN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'Educación social 4-14 años'!$G$6:$G$17</c:f>
              <c:strCache>
                <c:ptCount val="12"/>
                <c:pt idx="0">
                  <c:v>Cultura y valores</c:v>
                </c:pt>
                <c:pt idx="1">
                  <c:v>Autoestima</c:v>
                </c:pt>
                <c:pt idx="2">
                  <c:v>Desarrollo para la lectura, escritura y matemáticas</c:v>
                </c:pt>
                <c:pt idx="3">
                  <c:v>Cuidado personal</c:v>
                </c:pt>
                <c:pt idx="4">
                  <c:v>Convivencia ciudadana</c:v>
                </c:pt>
                <c:pt idx="5">
                  <c:v>Necesidades físicas y corporales</c:v>
                </c:pt>
                <c:pt idx="6">
                  <c:v>Autorrealización</c:v>
                </c:pt>
                <c:pt idx="7">
                  <c:v>Participación comunitaria</c:v>
                </c:pt>
                <c:pt idx="8">
                  <c:v>Identidad nacional</c:v>
                </c:pt>
                <c:pt idx="9">
                  <c:v>Uso del tiempo libre</c:v>
                </c:pt>
                <c:pt idx="10">
                  <c:v>Desarrollo del pensamiento y conciencia crítica</c:v>
                </c:pt>
                <c:pt idx="11">
                  <c:v>LEHSO (Lenguaje Educativo Hondureño de Señas)</c:v>
                </c:pt>
              </c:strCache>
            </c:strRef>
          </c:cat>
          <c:val>
            <c:numRef>
              <c:f>'Educación social 4-14 años'!$H$6:$H$17</c:f>
              <c:numCache>
                <c:formatCode>####.0</c:formatCode>
                <c:ptCount val="12"/>
                <c:pt idx="0">
                  <c:v>72.727272727272734</c:v>
                </c:pt>
                <c:pt idx="1">
                  <c:v>63.636363636363633</c:v>
                </c:pt>
                <c:pt idx="2">
                  <c:v>63.636363636363633</c:v>
                </c:pt>
                <c:pt idx="3">
                  <c:v>63.636363636363633</c:v>
                </c:pt>
                <c:pt idx="4">
                  <c:v>45.454545454545453</c:v>
                </c:pt>
                <c:pt idx="5">
                  <c:v>36.363636363636367</c:v>
                </c:pt>
                <c:pt idx="6">
                  <c:v>36.363636363636367</c:v>
                </c:pt>
                <c:pt idx="7">
                  <c:v>36.363636363636367</c:v>
                </c:pt>
                <c:pt idx="8">
                  <c:v>36.363636363636367</c:v>
                </c:pt>
                <c:pt idx="9">
                  <c:v>27.272727272727273</c:v>
                </c:pt>
                <c:pt idx="10">
                  <c:v>27.272727272727273</c:v>
                </c:pt>
                <c:pt idx="11">
                  <c:v>9.0909090909090917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4FD-4365-BE5A-6DB6CA61B37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332136600"/>
        <c:axId val="1"/>
      </c:barChart>
      <c:catAx>
        <c:axId val="332136600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HN"/>
          </a:p>
        </c:txPr>
        <c:crossAx val="1"/>
        <c:crosses val="autoZero"/>
        <c:auto val="1"/>
        <c:lblAlgn val="ctr"/>
        <c:lblOffset val="100"/>
        <c:noMultiLvlLbl val="0"/>
      </c:catAx>
      <c:valAx>
        <c:axId val="1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###.0" sourceLinked="1"/>
        <c:majorTickMark val="none"/>
        <c:minorTickMark val="none"/>
        <c:tickLblPos val="nextTo"/>
        <c:spPr>
          <a:ln w="6350">
            <a:noFill/>
          </a:ln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HN"/>
          </a:p>
        </c:txPr>
        <c:crossAx val="332136600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s-HN"/>
    </a:p>
  </c:txPr>
  <c:externalData r:id="rId2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s-HN" sz="1600" b="1"/>
              <a:t>Gráfico</a:t>
            </a:r>
            <a:r>
              <a:rPr lang="es-HN" sz="1600" b="1" baseline="0"/>
              <a:t> 16</a:t>
            </a:r>
          </a:p>
          <a:p>
            <a:pPr>
              <a:defRPr sz="16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s-HN" sz="1600" b="1" baseline="0"/>
              <a:t>Temas con mayor porcentaje en Desarrollo Comunitario</a:t>
            </a:r>
          </a:p>
          <a:p>
            <a:pPr>
              <a:defRPr sz="16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s-HN" sz="1600" b="1" baseline="0"/>
              <a:t>Edad 4-14 años</a:t>
            </a:r>
            <a:endParaRPr lang="es-HN" sz="1600" b="1"/>
          </a:p>
        </c:rich>
      </c:tx>
      <c:overlay val="0"/>
      <c:spPr>
        <a:noFill/>
        <a:ln w="25400">
          <a:noFill/>
        </a:ln>
      </c:sp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spPr>
            <a:solidFill>
              <a:schemeClr val="accent2">
                <a:lumMod val="75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 w="25400">
                <a:noFill/>
              </a:ln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HN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'Desarrollo Comunitario 4-14 año'!$H$5:$H$15</c:f>
              <c:strCache>
                <c:ptCount val="11"/>
                <c:pt idx="0">
                  <c:v>Salud y sexualidad responsable</c:v>
                </c:pt>
                <c:pt idx="1">
                  <c:v>Dibujo y pintura</c:v>
                </c:pt>
                <c:pt idx="2">
                  <c:v>Juegos tradicionales y formas creativas de recreación</c:v>
                </c:pt>
                <c:pt idx="3">
                  <c:v>Infecciones de transmisión sexual</c:v>
                </c:pt>
                <c:pt idx="4">
                  <c:v>Música y danza</c:v>
                </c:pt>
                <c:pt idx="5">
                  <c:v>Educación en deportes</c:v>
                </c:pt>
                <c:pt idx="6">
                  <c:v>Salud y cuidado de la mujer</c:v>
                </c:pt>
                <c:pt idx="7">
                  <c:v>Salud y prevención VIH/SIDA</c:v>
                </c:pt>
                <c:pt idx="8">
                  <c:v>Saneamiento básico</c:v>
                </c:pt>
                <c:pt idx="9">
                  <c:v>Servicios de salud</c:v>
                </c:pt>
                <c:pt idx="10">
                  <c:v>Teatro</c:v>
                </c:pt>
              </c:strCache>
            </c:strRef>
          </c:cat>
          <c:val>
            <c:numRef>
              <c:f>'Desarrollo Comunitario 4-14 año'!$I$5:$I$15</c:f>
              <c:numCache>
                <c:formatCode>####.0</c:formatCode>
                <c:ptCount val="11"/>
                <c:pt idx="0">
                  <c:v>63.636363636363633</c:v>
                </c:pt>
                <c:pt idx="1">
                  <c:v>54.545454545454547</c:v>
                </c:pt>
                <c:pt idx="2">
                  <c:v>54.545454545454547</c:v>
                </c:pt>
                <c:pt idx="3">
                  <c:v>45.454545454545453</c:v>
                </c:pt>
                <c:pt idx="4">
                  <c:v>45.454545454545453</c:v>
                </c:pt>
                <c:pt idx="5">
                  <c:v>36.363636363636367</c:v>
                </c:pt>
                <c:pt idx="6">
                  <c:v>36.363636363636367</c:v>
                </c:pt>
                <c:pt idx="7">
                  <c:v>36.363636363636367</c:v>
                </c:pt>
                <c:pt idx="8">
                  <c:v>36.363636363636367</c:v>
                </c:pt>
                <c:pt idx="9">
                  <c:v>36.363636363636367</c:v>
                </c:pt>
                <c:pt idx="10">
                  <c:v>36.363636363636367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89F-4C0B-81A4-26CA747A12A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332130368"/>
        <c:axId val="1"/>
      </c:barChart>
      <c:catAx>
        <c:axId val="332130368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HN"/>
          </a:p>
        </c:txPr>
        <c:crossAx val="1"/>
        <c:crosses val="autoZero"/>
        <c:auto val="1"/>
        <c:lblAlgn val="ctr"/>
        <c:lblOffset val="100"/>
        <c:noMultiLvlLbl val="0"/>
      </c:catAx>
      <c:valAx>
        <c:axId val="1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###.0" sourceLinked="1"/>
        <c:majorTickMark val="none"/>
        <c:minorTickMark val="none"/>
        <c:tickLblPos val="nextTo"/>
        <c:spPr>
          <a:ln w="6350">
            <a:noFill/>
          </a:ln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HN"/>
          </a:p>
        </c:txPr>
        <c:crossAx val="332130368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s-HN"/>
    </a:p>
  </c:txPr>
  <c:externalData r:id="rId2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s-HN" sz="1600" b="1"/>
              <a:t>Gráfico 17</a:t>
            </a:r>
          </a:p>
          <a:p>
            <a:pPr>
              <a:defRPr sz="16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s-HN" sz="1600" b="1"/>
              <a:t>Temas en</a:t>
            </a:r>
            <a:r>
              <a:rPr lang="es-HN" sz="1600" b="1" baseline="0"/>
              <a:t> el área de Educación Social</a:t>
            </a:r>
          </a:p>
          <a:p>
            <a:pPr>
              <a:defRPr sz="16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s-HN" sz="1600" b="1" baseline="0"/>
              <a:t>Edad 15-30 años</a:t>
            </a:r>
            <a:endParaRPr lang="es-HN" sz="1600" b="1"/>
          </a:p>
        </c:rich>
      </c:tx>
      <c:overlay val="0"/>
      <c:spPr>
        <a:noFill/>
        <a:ln w="25400">
          <a:noFill/>
        </a:ln>
      </c:sp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spPr>
            <a:solidFill>
              <a:schemeClr val="accent2">
                <a:lumMod val="75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 w="25400">
                <a:noFill/>
              </a:ln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HN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'Educación Social 15-30 años'!$H$6:$H$19</c:f>
              <c:strCache>
                <c:ptCount val="14"/>
                <c:pt idx="0">
                  <c:v>Autoestima</c:v>
                </c:pt>
                <c:pt idx="1">
                  <c:v>Cuidado personal</c:v>
                </c:pt>
                <c:pt idx="2">
                  <c:v>Cultura y valores</c:v>
                </c:pt>
                <c:pt idx="3">
                  <c:v>Convivencia ciudadana</c:v>
                </c:pt>
                <c:pt idx="4">
                  <c:v>Autorrealización</c:v>
                </c:pt>
                <c:pt idx="5">
                  <c:v>Desarrollo para la lectura, escritura y matemáticas</c:v>
                </c:pt>
                <c:pt idx="6">
                  <c:v>Necesidades físicas y corporales</c:v>
                </c:pt>
                <c:pt idx="7">
                  <c:v>Participación comunitaria</c:v>
                </c:pt>
                <c:pt idx="8">
                  <c:v>Desarrollo del pensamiento y conciencia crítica</c:v>
                </c:pt>
                <c:pt idx="9">
                  <c:v>Identidad nacional</c:v>
                </c:pt>
                <c:pt idx="10">
                  <c:v>Uso del tiempo libre</c:v>
                </c:pt>
                <c:pt idx="11">
                  <c:v>Prevención de desastres naturales</c:v>
                </c:pt>
                <c:pt idx="12">
                  <c:v>Cultura de Paz</c:v>
                </c:pt>
                <c:pt idx="13">
                  <c:v>Lenguaje Educativo Hondureño de Señas</c:v>
                </c:pt>
              </c:strCache>
            </c:strRef>
          </c:cat>
          <c:val>
            <c:numRef>
              <c:f>'Educación Social 15-30 años'!$I$6:$I$19</c:f>
              <c:numCache>
                <c:formatCode>####.0</c:formatCode>
                <c:ptCount val="14"/>
                <c:pt idx="0">
                  <c:v>66.666666666666671</c:v>
                </c:pt>
                <c:pt idx="1">
                  <c:v>60</c:v>
                </c:pt>
                <c:pt idx="2">
                  <c:v>53.333333333333336</c:v>
                </c:pt>
                <c:pt idx="3">
                  <c:v>46.666666666666664</c:v>
                </c:pt>
                <c:pt idx="4">
                  <c:v>46.666666666666664</c:v>
                </c:pt>
                <c:pt idx="5">
                  <c:v>40</c:v>
                </c:pt>
                <c:pt idx="6">
                  <c:v>33.333333333333336</c:v>
                </c:pt>
                <c:pt idx="7">
                  <c:v>33.333333333333336</c:v>
                </c:pt>
                <c:pt idx="8">
                  <c:v>26.666666666666668</c:v>
                </c:pt>
                <c:pt idx="9">
                  <c:v>26.666666666666668</c:v>
                </c:pt>
                <c:pt idx="10">
                  <c:v>13.333333333333334</c:v>
                </c:pt>
                <c:pt idx="11">
                  <c:v>6.666666666666667</c:v>
                </c:pt>
                <c:pt idx="12">
                  <c:v>6.666666666666667</c:v>
                </c:pt>
                <c:pt idx="13">
                  <c:v>6.666666666666667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9FA-454C-BE40-E7B53C1B764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486432352"/>
        <c:axId val="1"/>
      </c:barChart>
      <c:catAx>
        <c:axId val="486432352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HN"/>
          </a:p>
        </c:txPr>
        <c:crossAx val="1"/>
        <c:crosses val="autoZero"/>
        <c:auto val="1"/>
        <c:lblAlgn val="ctr"/>
        <c:lblOffset val="100"/>
        <c:noMultiLvlLbl val="0"/>
      </c:catAx>
      <c:valAx>
        <c:axId val="1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###.0" sourceLinked="1"/>
        <c:majorTickMark val="none"/>
        <c:minorTickMark val="none"/>
        <c:tickLblPos val="nextTo"/>
        <c:spPr>
          <a:ln w="6350">
            <a:noFill/>
          </a:ln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HN"/>
          </a:p>
        </c:txPr>
        <c:crossAx val="486432352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s-HN"/>
    </a:p>
  </c:txPr>
  <c:externalData r:id="rId1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s-HN" sz="1600" b="1"/>
              <a:t>Gráfico</a:t>
            </a:r>
            <a:r>
              <a:rPr lang="es-HN" sz="1600" b="1" baseline="0"/>
              <a:t> 18</a:t>
            </a:r>
          </a:p>
          <a:p>
            <a:pPr>
              <a:defRPr sz="16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s-HN" sz="1600" b="1" baseline="0"/>
              <a:t>Temas con mayor porcentaje en el área de Desarrollo Comunitario</a:t>
            </a:r>
          </a:p>
          <a:p>
            <a:pPr>
              <a:defRPr sz="16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s-HN" sz="1600" b="1" baseline="0"/>
              <a:t>Edad 15-30 años</a:t>
            </a:r>
            <a:endParaRPr lang="es-HN" sz="1600" b="1"/>
          </a:p>
        </c:rich>
      </c:tx>
      <c:overlay val="0"/>
      <c:spPr>
        <a:noFill/>
        <a:ln w="25400">
          <a:noFill/>
        </a:ln>
      </c:sp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spPr>
            <a:solidFill>
              <a:schemeClr val="accent2">
                <a:lumMod val="75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 w="25400">
                <a:noFill/>
              </a:ln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HN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'Desarrollo Comunitario 15-30 añ'!$G$6:$G$15</c:f>
              <c:strCache>
                <c:ptCount val="10"/>
                <c:pt idx="0">
                  <c:v>Juegos tradicionales y formas creativas de recreación</c:v>
                </c:pt>
                <c:pt idx="1">
                  <c:v>Salud y prevención drogas</c:v>
                </c:pt>
                <c:pt idx="2">
                  <c:v>Salud y prevención VIH/SIDA</c:v>
                </c:pt>
                <c:pt idx="3">
                  <c:v>Salud y sexualidad responsable</c:v>
                </c:pt>
                <c:pt idx="4">
                  <c:v>Teatro</c:v>
                </c:pt>
                <c:pt idx="5">
                  <c:v>Dibujo y pintura</c:v>
                </c:pt>
                <c:pt idx="6">
                  <c:v>Educación en deportes</c:v>
                </c:pt>
                <c:pt idx="7">
                  <c:v>Infecciones de transmisión sexual </c:v>
                </c:pt>
                <c:pt idx="8">
                  <c:v>Música y danza</c:v>
                </c:pt>
                <c:pt idx="9">
                  <c:v>Servicios de salud</c:v>
                </c:pt>
              </c:strCache>
            </c:strRef>
          </c:cat>
          <c:val>
            <c:numRef>
              <c:f>'Desarrollo Comunitario 15-30 añ'!$H$6:$H$15</c:f>
              <c:numCache>
                <c:formatCode>####.0</c:formatCode>
                <c:ptCount val="10"/>
                <c:pt idx="0">
                  <c:v>53.333333333333336</c:v>
                </c:pt>
                <c:pt idx="1">
                  <c:v>40</c:v>
                </c:pt>
                <c:pt idx="2">
                  <c:v>40</c:v>
                </c:pt>
                <c:pt idx="3">
                  <c:v>40</c:v>
                </c:pt>
                <c:pt idx="4">
                  <c:v>40</c:v>
                </c:pt>
                <c:pt idx="5">
                  <c:v>33.333333333333336</c:v>
                </c:pt>
                <c:pt idx="6">
                  <c:v>33.333333333333336</c:v>
                </c:pt>
                <c:pt idx="7">
                  <c:v>33.333333333333336</c:v>
                </c:pt>
                <c:pt idx="8">
                  <c:v>33.333333333333336</c:v>
                </c:pt>
                <c:pt idx="9">
                  <c:v>33.333333333333336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827-4777-8004-6E827B47878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488952280"/>
        <c:axId val="1"/>
      </c:barChart>
      <c:catAx>
        <c:axId val="488952280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HN"/>
          </a:p>
        </c:txPr>
        <c:crossAx val="1"/>
        <c:crosses val="autoZero"/>
        <c:auto val="1"/>
        <c:lblAlgn val="ctr"/>
        <c:lblOffset val="100"/>
        <c:noMultiLvlLbl val="0"/>
      </c:catAx>
      <c:valAx>
        <c:axId val="1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###.0" sourceLinked="1"/>
        <c:majorTickMark val="none"/>
        <c:minorTickMark val="none"/>
        <c:tickLblPos val="nextTo"/>
        <c:spPr>
          <a:ln w="6350">
            <a:noFill/>
          </a:ln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HN"/>
          </a:p>
        </c:txPr>
        <c:crossAx val="488952280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s-HN"/>
    </a:p>
  </c:txPr>
  <c:externalData r:id="rId2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s-HN" sz="1600" b="1"/>
              <a:t>Gráfico 19</a:t>
            </a:r>
          </a:p>
          <a:p>
            <a:pPr>
              <a:defRPr sz="16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s-HN" sz="1600" b="1"/>
              <a:t>Temas en el área</a:t>
            </a:r>
            <a:r>
              <a:rPr lang="es-HN" sz="1600" b="1" baseline="0"/>
              <a:t> de Educación Social</a:t>
            </a:r>
          </a:p>
          <a:p>
            <a:pPr>
              <a:defRPr sz="16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s-HN" sz="1600" b="1" baseline="0"/>
              <a:t>Edad 31-59 años</a:t>
            </a:r>
            <a:endParaRPr lang="es-HN" sz="1600" b="1"/>
          </a:p>
        </c:rich>
      </c:tx>
      <c:overlay val="0"/>
      <c:spPr>
        <a:noFill/>
        <a:ln w="25400">
          <a:noFill/>
        </a:ln>
      </c:spPr>
    </c:title>
    <c:autoTitleDeleted val="0"/>
    <c:view3D>
      <c:rotX val="15"/>
      <c:rotY val="20"/>
      <c:depthPercent val="100"/>
      <c:rAngAx val="0"/>
    </c:view3D>
    <c:floor>
      <c:thickness val="0"/>
      <c:spPr>
        <a:noFill/>
        <a:ln w="6350">
          <a:noFill/>
        </a:ln>
      </c:spPr>
    </c:floor>
    <c:sideWall>
      <c:thickness val="0"/>
      <c:spPr>
        <a:noFill/>
        <a:ln w="25400">
          <a:noFill/>
        </a:ln>
      </c:spPr>
    </c:sideWall>
    <c:backWall>
      <c:thickness val="0"/>
      <c:spPr>
        <a:noFill/>
        <a:ln w="25400">
          <a:noFill/>
        </a:ln>
      </c:spPr>
    </c:backWall>
    <c:plotArea>
      <c:layout/>
      <c:bar3DChart>
        <c:barDir val="col"/>
        <c:grouping val="clustered"/>
        <c:varyColors val="0"/>
        <c:ser>
          <c:idx val="0"/>
          <c:order val="0"/>
          <c:spPr>
            <a:solidFill>
              <a:schemeClr val="accent2">
                <a:lumMod val="75000"/>
              </a:schemeClr>
            </a:solidFill>
            <a:ln>
              <a:noFill/>
            </a:ln>
            <a:effectLst/>
            <a:sp3d/>
          </c:spPr>
          <c:invertIfNegative val="0"/>
          <c:dLbls>
            <c:spPr>
              <a:noFill/>
              <a:ln w="25400">
                <a:noFill/>
              </a:ln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HN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'Educación Social 31-59 años'!$F$7:$F$11</c:f>
              <c:strCache>
                <c:ptCount val="5"/>
                <c:pt idx="0">
                  <c:v>Autoestima</c:v>
                </c:pt>
                <c:pt idx="1">
                  <c:v>Desarrollo para la lectura, escritura y matemáticas</c:v>
                </c:pt>
                <c:pt idx="2">
                  <c:v>Autorrealización</c:v>
                </c:pt>
                <c:pt idx="3">
                  <c:v>Cuidado personal</c:v>
                </c:pt>
                <c:pt idx="4">
                  <c:v>Lenguaje Educativo Hondureño de Señas</c:v>
                </c:pt>
              </c:strCache>
            </c:strRef>
          </c:cat>
          <c:val>
            <c:numRef>
              <c:f>'Educación Social 31-59 años'!$G$7:$G$11</c:f>
              <c:numCache>
                <c:formatCode>####.0</c:formatCode>
                <c:ptCount val="5"/>
                <c:pt idx="0">
                  <c:v>50</c:v>
                </c:pt>
                <c:pt idx="1">
                  <c:v>50</c:v>
                </c:pt>
                <c:pt idx="2">
                  <c:v>50</c:v>
                </c:pt>
                <c:pt idx="3">
                  <c:v>50</c:v>
                </c:pt>
                <c:pt idx="4">
                  <c:v>50</c:v>
                </c:pt>
              </c:numCache>
            </c:numRef>
          </c:val>
          <c:shape val="pyramid"/>
          <c:extLst>
            <c:ext xmlns:c16="http://schemas.microsoft.com/office/drawing/2014/chart" uri="{C3380CC4-5D6E-409C-BE32-E72D297353CC}">
              <c16:uniqueId val="{00000000-3DB5-41D5-88BC-9ACA38345AE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shape val="box"/>
        <c:axId val="493963040"/>
        <c:axId val="1"/>
        <c:axId val="0"/>
      </c:bar3DChart>
      <c:catAx>
        <c:axId val="49396304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HN"/>
          </a:p>
        </c:txPr>
        <c:crossAx val="1"/>
        <c:crosses val="autoZero"/>
        <c:auto val="1"/>
        <c:lblAlgn val="ctr"/>
        <c:lblOffset val="100"/>
        <c:noMultiLvlLbl val="0"/>
      </c:catAx>
      <c:valAx>
        <c:axId val="1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###.0" sourceLinked="1"/>
        <c:majorTickMark val="none"/>
        <c:minorTickMark val="none"/>
        <c:tickLblPos val="nextTo"/>
        <c:spPr>
          <a:ln w="6350">
            <a:noFill/>
          </a:ln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HN"/>
          </a:p>
        </c:txPr>
        <c:crossAx val="493963040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s-HN"/>
    </a:p>
  </c:txPr>
  <c:externalData r:id="rId2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s-HN" sz="1600" b="1"/>
              <a:t>Gráfico</a:t>
            </a:r>
            <a:r>
              <a:rPr lang="es-HN" sz="1600" b="1" baseline="0"/>
              <a:t> 20</a:t>
            </a:r>
          </a:p>
          <a:p>
            <a:pPr>
              <a:defRPr sz="16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s-HN" sz="1600" b="1" baseline="0"/>
              <a:t>Temas en el área de Desarrollo Comunitario</a:t>
            </a:r>
          </a:p>
          <a:p>
            <a:pPr>
              <a:defRPr sz="16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s-HN" sz="1600" b="1" baseline="0"/>
              <a:t>Edad 31-59 años</a:t>
            </a:r>
            <a:endParaRPr lang="es-HN" sz="1600" b="1"/>
          </a:p>
        </c:rich>
      </c:tx>
      <c:overlay val="0"/>
      <c:spPr>
        <a:noFill/>
        <a:ln w="25400">
          <a:noFill/>
        </a:ln>
      </c:sp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spPr>
            <a:solidFill>
              <a:schemeClr val="accent2">
                <a:lumMod val="75000"/>
              </a:schemeClr>
            </a:solidFill>
            <a:ln>
              <a:noFill/>
            </a:ln>
            <a:effectLst>
              <a:softEdge rad="31750"/>
            </a:effectLst>
          </c:spPr>
          <c:invertIfNegative val="0"/>
          <c:dLbls>
            <c:spPr>
              <a:noFill/>
              <a:ln w="25400">
                <a:noFill/>
              </a:ln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HN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'Desarrollo Comunitario 31-59 añ'!$F$7:$F$15</c:f>
              <c:strCache>
                <c:ptCount val="9"/>
                <c:pt idx="0">
                  <c:v>Salud y sexualidad responsable</c:v>
                </c:pt>
                <c:pt idx="1">
                  <c:v>Salud y nutrición</c:v>
                </c:pt>
                <c:pt idx="2">
                  <c:v>Salud y cuidado de la mujer</c:v>
                </c:pt>
                <c:pt idx="3">
                  <c:v>Juegos tradicionales y formas creativas de recreación</c:v>
                </c:pt>
                <c:pt idx="4">
                  <c:v>Educación en deportes</c:v>
                </c:pt>
                <c:pt idx="5">
                  <c:v>Elaboración y uso de títeres</c:v>
                </c:pt>
                <c:pt idx="6">
                  <c:v>Dibujo y pintura</c:v>
                </c:pt>
                <c:pt idx="7">
                  <c:v>Participación política y ciudadana</c:v>
                </c:pt>
                <c:pt idx="8">
                  <c:v>DDHH y desarrollo</c:v>
                </c:pt>
              </c:strCache>
            </c:strRef>
          </c:cat>
          <c:val>
            <c:numRef>
              <c:f>'Desarrollo Comunitario 31-59 añ'!$G$7:$G$15</c:f>
              <c:numCache>
                <c:formatCode>####.0</c:formatCode>
                <c:ptCount val="9"/>
                <c:pt idx="0">
                  <c:v>50</c:v>
                </c:pt>
                <c:pt idx="1">
                  <c:v>50</c:v>
                </c:pt>
                <c:pt idx="2">
                  <c:v>50</c:v>
                </c:pt>
                <c:pt idx="3">
                  <c:v>50</c:v>
                </c:pt>
                <c:pt idx="4">
                  <c:v>50</c:v>
                </c:pt>
                <c:pt idx="5">
                  <c:v>50</c:v>
                </c:pt>
                <c:pt idx="6">
                  <c:v>50</c:v>
                </c:pt>
                <c:pt idx="7">
                  <c:v>50</c:v>
                </c:pt>
                <c:pt idx="8">
                  <c:v>50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479-43A6-AEDD-65CBB1C8142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493974848"/>
        <c:axId val="1"/>
      </c:barChart>
      <c:catAx>
        <c:axId val="493974848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HN"/>
          </a:p>
        </c:txPr>
        <c:crossAx val="1"/>
        <c:crosses val="autoZero"/>
        <c:auto val="1"/>
        <c:lblAlgn val="ctr"/>
        <c:lblOffset val="100"/>
        <c:noMultiLvlLbl val="0"/>
      </c:catAx>
      <c:valAx>
        <c:axId val="1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###.0" sourceLinked="1"/>
        <c:majorTickMark val="none"/>
        <c:minorTickMark val="none"/>
        <c:tickLblPos val="nextTo"/>
        <c:spPr>
          <a:ln w="6350">
            <a:noFill/>
          </a:ln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HN"/>
          </a:p>
        </c:txPr>
        <c:crossAx val="493974848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s-HN"/>
    </a:p>
  </c:txPr>
  <c:externalData r:id="rId2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s-HN" sz="1600" b="1"/>
              <a:t>Gráfico</a:t>
            </a:r>
            <a:r>
              <a:rPr lang="es-HN" sz="1600" b="1" baseline="0"/>
              <a:t> 22</a:t>
            </a:r>
          </a:p>
          <a:p>
            <a:pPr>
              <a:defRPr sz="16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s-HN" sz="1600" b="1" baseline="0"/>
              <a:t>Temas con mayor porcentaje en el área de Educación Social</a:t>
            </a:r>
          </a:p>
          <a:p>
            <a:pPr>
              <a:defRPr sz="16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s-HN" sz="1600" b="1" baseline="0"/>
              <a:t>Edad no especificada</a:t>
            </a:r>
            <a:endParaRPr lang="es-HN" sz="1600" b="1"/>
          </a:p>
        </c:rich>
      </c:tx>
      <c:overlay val="0"/>
      <c:spPr>
        <a:noFill/>
        <a:ln w="25400">
          <a:noFill/>
        </a:ln>
      </c:sp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spPr>
            <a:solidFill>
              <a:schemeClr val="accent2">
                <a:lumMod val="75000"/>
              </a:schemeClr>
            </a:solidFill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spPr>
              <a:noFill/>
              <a:ln w="25400">
                <a:noFill/>
              </a:ln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HN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'Educación Social edad no especi'!$H$6:$H$14</c:f>
              <c:strCache>
                <c:ptCount val="9"/>
                <c:pt idx="0">
                  <c:v>Autoestima</c:v>
                </c:pt>
                <c:pt idx="1">
                  <c:v>Cultura y valores</c:v>
                </c:pt>
                <c:pt idx="2">
                  <c:v>Convivencia ciudadana</c:v>
                </c:pt>
                <c:pt idx="3">
                  <c:v>Cuidado personal</c:v>
                </c:pt>
                <c:pt idx="4">
                  <c:v>Identidad nacional</c:v>
                </c:pt>
                <c:pt idx="5">
                  <c:v>Participación comunitaria</c:v>
                </c:pt>
                <c:pt idx="6">
                  <c:v>Desarrollo del pensamiento y conciencia crítica</c:v>
                </c:pt>
                <c:pt idx="7">
                  <c:v>Uso del tiempo libre</c:v>
                </c:pt>
                <c:pt idx="8">
                  <c:v>Autorrealización</c:v>
                </c:pt>
              </c:strCache>
            </c:strRef>
          </c:cat>
          <c:val>
            <c:numRef>
              <c:f>'Educación Social edad no especi'!$I$6:$I$14</c:f>
              <c:numCache>
                <c:formatCode>####.0</c:formatCode>
                <c:ptCount val="9"/>
                <c:pt idx="0">
                  <c:v>51.282051282051285</c:v>
                </c:pt>
                <c:pt idx="1">
                  <c:v>38.46153846153846</c:v>
                </c:pt>
                <c:pt idx="2">
                  <c:v>33.333333333333336</c:v>
                </c:pt>
                <c:pt idx="3">
                  <c:v>30.76923076923077</c:v>
                </c:pt>
                <c:pt idx="4">
                  <c:v>30.76923076923077</c:v>
                </c:pt>
                <c:pt idx="5">
                  <c:v>30.76923076923077</c:v>
                </c:pt>
                <c:pt idx="6">
                  <c:v>25.641025641025642</c:v>
                </c:pt>
                <c:pt idx="7">
                  <c:v>25.641025641025642</c:v>
                </c:pt>
                <c:pt idx="8">
                  <c:v>20.512820512820515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D6E-4410-8339-940F64BBB5C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519526576"/>
        <c:axId val="1"/>
      </c:barChart>
      <c:catAx>
        <c:axId val="519526576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HN"/>
          </a:p>
        </c:txPr>
        <c:crossAx val="1"/>
        <c:crosses val="autoZero"/>
        <c:auto val="1"/>
        <c:lblAlgn val="ctr"/>
        <c:lblOffset val="100"/>
        <c:noMultiLvlLbl val="0"/>
      </c:catAx>
      <c:valAx>
        <c:axId val="1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###.0" sourceLinked="1"/>
        <c:majorTickMark val="none"/>
        <c:minorTickMark val="none"/>
        <c:tickLblPos val="nextTo"/>
        <c:spPr>
          <a:ln w="6350">
            <a:noFill/>
          </a:ln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HN"/>
          </a:p>
        </c:txPr>
        <c:crossAx val="519526576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s-HN"/>
    </a:p>
  </c:txPr>
  <c:externalData r:id="rId2">
    <c:autoUpdate val="0"/>
  </c:externalData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s-HN" sz="1600" b="1"/>
              <a:t>Gráfico 23</a:t>
            </a:r>
          </a:p>
          <a:p>
            <a:pPr>
              <a:defRPr sz="16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s-HN" sz="1600" b="1"/>
              <a:t>Temas con mayor porcentaje en el área de Desarrollo Comunitario</a:t>
            </a:r>
          </a:p>
          <a:p>
            <a:pPr>
              <a:defRPr sz="16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s-HN" sz="1600" b="1"/>
              <a:t>Edad sin especificar</a:t>
            </a:r>
          </a:p>
        </c:rich>
      </c:tx>
      <c:overlay val="0"/>
      <c:spPr>
        <a:noFill/>
        <a:ln w="25400">
          <a:noFill/>
        </a:ln>
      </c:sp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spPr>
            <a:solidFill>
              <a:schemeClr val="accent2">
                <a:lumMod val="75000"/>
              </a:schemeClr>
            </a:solidFill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 w="165100" prst="coolSlant"/>
              <a:bevelB prst="relaxedInset"/>
            </a:sp3d>
          </c:spPr>
          <c:invertIfNegative val="0"/>
          <c:dLbls>
            <c:spPr>
              <a:noFill/>
              <a:ln w="25400">
                <a:noFill/>
              </a:ln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HN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'Desarrollo Comunitario edad sin'!$G$5:$G$13</c:f>
              <c:strCache>
                <c:ptCount val="9"/>
                <c:pt idx="0">
                  <c:v>Liderazgo</c:v>
                </c:pt>
                <c:pt idx="1">
                  <c:v>Conocimiento de leyes y sus ámbitos de aplicación</c:v>
                </c:pt>
                <c:pt idx="2">
                  <c:v>Participación política y ciudadana</c:v>
                </c:pt>
                <c:pt idx="3">
                  <c:v>Participación y Desarrollo Comunitario</c:v>
                </c:pt>
                <c:pt idx="4">
                  <c:v>DDHH y desarrollo</c:v>
                </c:pt>
                <c:pt idx="5">
                  <c:v>Marco legal de los DDHH</c:v>
                </c:pt>
                <c:pt idx="6">
                  <c:v>Salud y sexualidad responsable</c:v>
                </c:pt>
                <c:pt idx="7">
                  <c:v>Auditoría social, transparencia y rendición de cuentas</c:v>
                </c:pt>
                <c:pt idx="8">
                  <c:v>Salud y prevención VIH/SIDA</c:v>
                </c:pt>
              </c:strCache>
            </c:strRef>
          </c:cat>
          <c:val>
            <c:numRef>
              <c:f>'Desarrollo Comunitario edad sin'!$H$5:$H$13</c:f>
              <c:numCache>
                <c:formatCode>####.0</c:formatCode>
                <c:ptCount val="9"/>
                <c:pt idx="0">
                  <c:v>66.666666666666671</c:v>
                </c:pt>
                <c:pt idx="1">
                  <c:v>56.410256410256409</c:v>
                </c:pt>
                <c:pt idx="2">
                  <c:v>48.717948717948715</c:v>
                </c:pt>
                <c:pt idx="3">
                  <c:v>43.589743589743591</c:v>
                </c:pt>
                <c:pt idx="4">
                  <c:v>38.46153846153846</c:v>
                </c:pt>
                <c:pt idx="5">
                  <c:v>38.46153846153846</c:v>
                </c:pt>
                <c:pt idx="6">
                  <c:v>38.46153846153846</c:v>
                </c:pt>
                <c:pt idx="7">
                  <c:v>35.897435897435898</c:v>
                </c:pt>
                <c:pt idx="8">
                  <c:v>35.897435897435898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756-4DEF-92AB-2EBEF352126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493986656"/>
        <c:axId val="1"/>
      </c:barChart>
      <c:catAx>
        <c:axId val="493986656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HN"/>
          </a:p>
        </c:txPr>
        <c:crossAx val="1"/>
        <c:crosses val="autoZero"/>
        <c:auto val="1"/>
        <c:lblAlgn val="ctr"/>
        <c:lblOffset val="100"/>
        <c:noMultiLvlLbl val="0"/>
      </c:catAx>
      <c:valAx>
        <c:axId val="1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###.0" sourceLinked="1"/>
        <c:majorTickMark val="none"/>
        <c:minorTickMark val="none"/>
        <c:tickLblPos val="nextTo"/>
        <c:spPr>
          <a:ln w="6350">
            <a:noFill/>
          </a:ln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HN"/>
          </a:p>
        </c:txPr>
        <c:crossAx val="493986656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s-HN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s-HN" sz="1600" b="1"/>
              <a:t>Gráfico</a:t>
            </a:r>
            <a:r>
              <a:rPr lang="es-HN" sz="1600" b="1" baseline="0"/>
              <a:t> 3</a:t>
            </a:r>
          </a:p>
          <a:p>
            <a:pPr>
              <a:defRPr sz="16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s-HN" sz="1600" b="1" baseline="0"/>
              <a:t>Tipo de institución en el departamento de Cortés</a:t>
            </a:r>
            <a:endParaRPr lang="es-HN" sz="1600" b="1"/>
          </a:p>
        </c:rich>
      </c:tx>
      <c:overlay val="0"/>
      <c:spPr>
        <a:noFill/>
        <a:ln w="25400">
          <a:noFill/>
        </a:ln>
      </c:spPr>
    </c:title>
    <c:autoTitleDeleted val="0"/>
    <c:view3D>
      <c:rotX val="15"/>
      <c:rotY val="20"/>
      <c:depthPercent val="100"/>
      <c:rAngAx val="0"/>
    </c:view3D>
    <c:floor>
      <c:thickness val="0"/>
      <c:spPr>
        <a:noFill/>
        <a:ln w="6350">
          <a:noFill/>
        </a:ln>
      </c:spPr>
    </c:floor>
    <c:sideWall>
      <c:thickness val="0"/>
      <c:spPr>
        <a:noFill/>
        <a:ln w="25400">
          <a:noFill/>
        </a:ln>
      </c:spPr>
    </c:sideWall>
    <c:backWall>
      <c:thickness val="0"/>
      <c:spPr>
        <a:noFill/>
        <a:ln w="25400">
          <a:noFill/>
        </a:ln>
      </c:spPr>
    </c:backWall>
    <c:plotArea>
      <c:layout/>
      <c:bar3DChart>
        <c:barDir val="col"/>
        <c:grouping val="stacked"/>
        <c:varyColors val="0"/>
        <c:ser>
          <c:idx val="0"/>
          <c:order val="0"/>
          <c:spPr>
            <a:solidFill>
              <a:schemeClr val="accent2">
                <a:lumMod val="75000"/>
              </a:schemeClr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1.5414258188824616E-2"/>
                  <c:y val="-0.1527777777777778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A891-4961-9639-CA4E5BE801D3}"/>
                </c:ext>
              </c:extLst>
            </c:dLbl>
            <c:dLbl>
              <c:idx val="1"/>
              <c:layout>
                <c:manualLayout>
                  <c:x val="1.174591712031991E-2"/>
                  <c:y val="-0.2747234434269208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A891-4961-9639-CA4E5BE801D3}"/>
                </c:ext>
              </c:extLst>
            </c:dLbl>
            <c:dLbl>
              <c:idx val="2"/>
              <c:layout>
                <c:manualLayout>
                  <c:x val="5.1380860629415539E-3"/>
                  <c:y val="-8.796296296296304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A891-4961-9639-CA4E5BE801D3}"/>
                </c:ext>
              </c:extLst>
            </c:dLbl>
            <c:dLbl>
              <c:idx val="3"/>
              <c:layout>
                <c:manualLayout>
                  <c:x val="5.1380860629415539E-3"/>
                  <c:y val="-6.018518518518527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A891-4961-9639-CA4E5BE801D3}"/>
                </c:ext>
              </c:extLst>
            </c:dLbl>
            <c:spPr>
              <a:noFill/>
              <a:ln w="25400">
                <a:noFill/>
              </a:ln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HN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'Tipo de institución'!$F$6:$F$9</c:f>
              <c:strCache>
                <c:ptCount val="4"/>
                <c:pt idx="0">
                  <c:v>OG</c:v>
                </c:pt>
                <c:pt idx="1">
                  <c:v>ONG</c:v>
                </c:pt>
                <c:pt idx="2">
                  <c:v>Empresa Privada</c:v>
                </c:pt>
                <c:pt idx="3">
                  <c:v>Otro</c:v>
                </c:pt>
              </c:strCache>
            </c:strRef>
          </c:cat>
          <c:val>
            <c:numRef>
              <c:f>'Tipo de institución'!$G$6:$G$9</c:f>
              <c:numCache>
                <c:formatCode>####.0</c:formatCode>
                <c:ptCount val="4"/>
                <c:pt idx="0">
                  <c:v>27.272727272727273</c:v>
                </c:pt>
                <c:pt idx="1">
                  <c:v>52.727272727272727</c:v>
                </c:pt>
                <c:pt idx="2">
                  <c:v>14.545454545454545</c:v>
                </c:pt>
                <c:pt idx="3">
                  <c:v>5.4545454545454541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A891-4961-9639-CA4E5BE801D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shape val="cone"/>
        <c:axId val="331934744"/>
        <c:axId val="1"/>
        <c:axId val="0"/>
      </c:bar3DChart>
      <c:catAx>
        <c:axId val="33193474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HN"/>
          </a:p>
        </c:txPr>
        <c:crossAx val="1"/>
        <c:crosses val="autoZero"/>
        <c:auto val="1"/>
        <c:lblAlgn val="ctr"/>
        <c:lblOffset val="100"/>
        <c:noMultiLvlLbl val="0"/>
      </c:catAx>
      <c:valAx>
        <c:axId val="1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###.0" sourceLinked="1"/>
        <c:majorTickMark val="none"/>
        <c:minorTickMark val="none"/>
        <c:tickLblPos val="nextTo"/>
        <c:spPr>
          <a:ln w="6350">
            <a:noFill/>
          </a:ln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HN"/>
          </a:p>
        </c:txPr>
        <c:crossAx val="331934744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s-HN"/>
    </a:p>
  </c:txPr>
  <c:externalData r:id="rId2">
    <c:autoUpdate val="0"/>
  </c:externalData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s-HN" sz="1600" b="1"/>
              <a:t>Gráfico</a:t>
            </a:r>
            <a:r>
              <a:rPr lang="es-HN" sz="1600" b="1" baseline="0"/>
              <a:t> 25</a:t>
            </a:r>
          </a:p>
          <a:p>
            <a:pPr>
              <a:defRPr sz="16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s-HN" sz="1600" b="1" baseline="0"/>
              <a:t>Cobertura Municipal en Cortés</a:t>
            </a:r>
          </a:p>
          <a:p>
            <a:pPr>
              <a:defRPr sz="16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s-HN" sz="1600" b="1" baseline="0"/>
              <a:t>Satisfacción de Necesidades Básicas</a:t>
            </a:r>
          </a:p>
          <a:p>
            <a:pPr>
              <a:defRPr sz="16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s-HN" sz="1600" b="1" baseline="0"/>
              <a:t>Edad 4-14 años</a:t>
            </a:r>
            <a:endParaRPr lang="es-HN" sz="1600" b="1"/>
          </a:p>
        </c:rich>
      </c:tx>
      <c:overlay val="0"/>
      <c:spPr>
        <a:noFill/>
        <a:ln w="25400">
          <a:noFill/>
        </a:ln>
      </c:sp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2">
                <a:lumMod val="75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 w="25400">
                <a:noFill/>
              </a:ln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HN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'Cobertura municipal '!$G$6:$G$11</c:f>
              <c:strCache>
                <c:ptCount val="6"/>
                <c:pt idx="0">
                  <c:v>San Pedro Sula</c:v>
                </c:pt>
                <c:pt idx="1">
                  <c:v>Choloma</c:v>
                </c:pt>
                <c:pt idx="2">
                  <c:v>Puerto Cortés</c:v>
                </c:pt>
                <c:pt idx="3">
                  <c:v>San Francisco de Yojoa</c:v>
                </c:pt>
                <c:pt idx="4">
                  <c:v>Santa Cruz de Yojoa</c:v>
                </c:pt>
                <c:pt idx="5">
                  <c:v>Villanueva</c:v>
                </c:pt>
              </c:strCache>
            </c:strRef>
          </c:cat>
          <c:val>
            <c:numRef>
              <c:f>'Cobertura municipal '!$H$6:$H$11</c:f>
              <c:numCache>
                <c:formatCode>####.0</c:formatCode>
                <c:ptCount val="6"/>
                <c:pt idx="0">
                  <c:v>72.727272727272734</c:v>
                </c:pt>
                <c:pt idx="1">
                  <c:v>9.0909090909090917</c:v>
                </c:pt>
                <c:pt idx="2">
                  <c:v>9.0909090909090917</c:v>
                </c:pt>
                <c:pt idx="3">
                  <c:v>9.0909090909090917</c:v>
                </c:pt>
                <c:pt idx="4">
                  <c:v>9.0909090909090917</c:v>
                </c:pt>
                <c:pt idx="5">
                  <c:v>9.0909090909090917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44D-4100-BEA7-023B7D90539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279977536"/>
        <c:axId val="1"/>
      </c:barChart>
      <c:catAx>
        <c:axId val="27997753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HN"/>
          </a:p>
        </c:txPr>
        <c:crossAx val="1"/>
        <c:crosses val="autoZero"/>
        <c:auto val="1"/>
        <c:lblAlgn val="ctr"/>
        <c:lblOffset val="100"/>
        <c:noMultiLvlLbl val="0"/>
      </c:catAx>
      <c:valAx>
        <c:axId val="1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###.0" sourceLinked="1"/>
        <c:majorTickMark val="none"/>
        <c:minorTickMark val="none"/>
        <c:tickLblPos val="nextTo"/>
        <c:spPr>
          <a:ln w="6350">
            <a:noFill/>
          </a:ln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HN"/>
          </a:p>
        </c:txPr>
        <c:crossAx val="279977536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s-HN"/>
    </a:p>
  </c:txPr>
  <c:externalData r:id="rId2">
    <c:autoUpdate val="0"/>
  </c:externalData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s-HN" sz="1600" b="1"/>
              <a:t>Gráfico 26</a:t>
            </a:r>
          </a:p>
          <a:p>
            <a:pPr>
              <a:defRPr sz="16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s-HN" sz="1600" b="1"/>
              <a:t>Cobertura Municipal en Cortés</a:t>
            </a:r>
          </a:p>
          <a:p>
            <a:pPr>
              <a:defRPr sz="16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s-HN" sz="1600" b="1"/>
              <a:t>Satisfacción de Necesidades</a:t>
            </a:r>
            <a:r>
              <a:rPr lang="es-HN" sz="1600" b="1" baseline="0"/>
              <a:t> Básicas</a:t>
            </a:r>
          </a:p>
          <a:p>
            <a:pPr>
              <a:defRPr sz="16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s-HN" sz="1600" b="1" baseline="0"/>
              <a:t>Edad 15-30 años</a:t>
            </a:r>
            <a:endParaRPr lang="es-HN" sz="1600" b="1"/>
          </a:p>
        </c:rich>
      </c:tx>
      <c:overlay val="0"/>
      <c:spPr>
        <a:noFill/>
        <a:ln w="25400">
          <a:noFill/>
        </a:ln>
      </c:sp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spPr>
            <a:solidFill>
              <a:schemeClr val="accent2">
                <a:lumMod val="75000"/>
              </a:schemeClr>
            </a:solidFill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 prst="slope"/>
              <a:bevelB w="152400" h="50800" prst="softRound"/>
            </a:sp3d>
          </c:spPr>
          <c:invertIfNegative val="0"/>
          <c:dLbls>
            <c:spPr>
              <a:noFill/>
              <a:ln w="25400">
                <a:noFill/>
              </a:ln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HN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'Cobertura Municipal'!$G$5:$G$10</c:f>
              <c:strCache>
                <c:ptCount val="6"/>
                <c:pt idx="0">
                  <c:v>San Pedro Sula</c:v>
                </c:pt>
                <c:pt idx="1">
                  <c:v>Puerto Cortés</c:v>
                </c:pt>
                <c:pt idx="2">
                  <c:v>San Francisco de Yojoa</c:v>
                </c:pt>
                <c:pt idx="3">
                  <c:v>Santa Cruz de Yojoa</c:v>
                </c:pt>
                <c:pt idx="4">
                  <c:v>Villanueva</c:v>
                </c:pt>
                <c:pt idx="5">
                  <c:v>La Lima</c:v>
                </c:pt>
              </c:strCache>
            </c:strRef>
          </c:cat>
          <c:val>
            <c:numRef>
              <c:f>'Cobertura Municipal'!$H$5:$H$10</c:f>
              <c:numCache>
                <c:formatCode>####.0</c:formatCode>
                <c:ptCount val="6"/>
                <c:pt idx="0">
                  <c:v>80</c:v>
                </c:pt>
                <c:pt idx="1">
                  <c:v>20</c:v>
                </c:pt>
                <c:pt idx="2">
                  <c:v>6.666666666666667</c:v>
                </c:pt>
                <c:pt idx="3">
                  <c:v>6.666666666666667</c:v>
                </c:pt>
                <c:pt idx="4">
                  <c:v>13.333333333333334</c:v>
                </c:pt>
                <c:pt idx="5">
                  <c:v>13.333333333333334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4EA-4456-8E14-A691111B1A2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467398240"/>
        <c:axId val="1"/>
      </c:barChart>
      <c:catAx>
        <c:axId val="467398240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HN"/>
          </a:p>
        </c:txPr>
        <c:crossAx val="1"/>
        <c:crosses val="autoZero"/>
        <c:auto val="1"/>
        <c:lblAlgn val="ctr"/>
        <c:lblOffset val="100"/>
        <c:noMultiLvlLbl val="0"/>
      </c:catAx>
      <c:valAx>
        <c:axId val="1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###.0" sourceLinked="1"/>
        <c:majorTickMark val="none"/>
        <c:minorTickMark val="none"/>
        <c:tickLblPos val="nextTo"/>
        <c:spPr>
          <a:ln w="6350">
            <a:noFill/>
          </a:ln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HN"/>
          </a:p>
        </c:txPr>
        <c:crossAx val="467398240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es-HN"/>
    </a:p>
  </c:txPr>
  <c:externalData r:id="rId2">
    <c:autoUpdate val="0"/>
  </c:externalData>
</c:chartSpace>
</file>

<file path=ppt/charts/chart2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s-HN" sz="1600" b="1"/>
              <a:t>Gráfico</a:t>
            </a:r>
            <a:r>
              <a:rPr lang="es-HN" sz="1600" b="1" baseline="0"/>
              <a:t> 29</a:t>
            </a:r>
          </a:p>
          <a:p>
            <a:pPr>
              <a:defRPr sz="16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s-HN" sz="1600" b="1" baseline="0"/>
              <a:t>Cobertura Municipal en Cortés</a:t>
            </a:r>
          </a:p>
          <a:p>
            <a:pPr>
              <a:defRPr sz="16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s-HN" sz="1600" b="1" baseline="0"/>
              <a:t>Satisfacción de Necesidades Básicas</a:t>
            </a:r>
          </a:p>
          <a:p>
            <a:pPr>
              <a:defRPr sz="16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s-HN" sz="1600" b="1" baseline="0"/>
              <a:t>Edad no especificada</a:t>
            </a:r>
          </a:p>
          <a:p>
            <a:pPr>
              <a:defRPr sz="16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HN" sz="1600" b="1"/>
          </a:p>
        </c:rich>
      </c:tx>
      <c:overlay val="0"/>
      <c:spPr>
        <a:noFill/>
        <a:ln w="25400">
          <a:noFill/>
        </a:ln>
      </c:sp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spPr>
            <a:solidFill>
              <a:schemeClr val="accent2">
                <a:lumMod val="75000"/>
              </a:schemeClr>
            </a:solidFill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/>
              <a:bevelB w="152400" h="50800" prst="softRound"/>
            </a:sp3d>
          </c:spPr>
          <c:invertIfNegative val="0"/>
          <c:dLbls>
            <c:spPr>
              <a:noFill/>
              <a:ln w="25400">
                <a:noFill/>
              </a:ln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HN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'Cobertura Municipal'!$H$6:$H$17</c:f>
              <c:strCache>
                <c:ptCount val="12"/>
                <c:pt idx="0">
                  <c:v>San Pedro Sula</c:v>
                </c:pt>
                <c:pt idx="1">
                  <c:v>Choloma</c:v>
                </c:pt>
                <c:pt idx="2">
                  <c:v>Omoa</c:v>
                </c:pt>
                <c:pt idx="3">
                  <c:v>Pimienta</c:v>
                </c:pt>
                <c:pt idx="4">
                  <c:v>Potrerillos</c:v>
                </c:pt>
                <c:pt idx="5">
                  <c:v>Puerto Cortés</c:v>
                </c:pt>
                <c:pt idx="6">
                  <c:v>San Antonio</c:v>
                </c:pt>
                <c:pt idx="7">
                  <c:v>San Francisco de Yojoa</c:v>
                </c:pt>
                <c:pt idx="8">
                  <c:v>San Manuel</c:v>
                </c:pt>
                <c:pt idx="9">
                  <c:v>Santa Cruz de Yojoa</c:v>
                </c:pt>
                <c:pt idx="10">
                  <c:v>Villanueva</c:v>
                </c:pt>
                <c:pt idx="11">
                  <c:v>La Lima</c:v>
                </c:pt>
              </c:strCache>
            </c:strRef>
          </c:cat>
          <c:val>
            <c:numRef>
              <c:f>'Cobertura Municipal'!$I$6:$I$17</c:f>
              <c:numCache>
                <c:formatCode>####.0</c:formatCode>
                <c:ptCount val="12"/>
                <c:pt idx="0">
                  <c:v>84.615384615384613</c:v>
                </c:pt>
                <c:pt idx="1">
                  <c:v>17.948717948717949</c:v>
                </c:pt>
                <c:pt idx="2">
                  <c:v>5.1282051282051286</c:v>
                </c:pt>
                <c:pt idx="3">
                  <c:v>5.1282051282051286</c:v>
                </c:pt>
                <c:pt idx="4">
                  <c:v>7.6923076923076925</c:v>
                </c:pt>
                <c:pt idx="5">
                  <c:v>23.076923076923077</c:v>
                </c:pt>
                <c:pt idx="6">
                  <c:v>5.1282051282051286</c:v>
                </c:pt>
                <c:pt idx="7">
                  <c:v>5.1282051282051286</c:v>
                </c:pt>
                <c:pt idx="8">
                  <c:v>5.1282051282051286</c:v>
                </c:pt>
                <c:pt idx="9">
                  <c:v>15.384615384615385</c:v>
                </c:pt>
                <c:pt idx="10">
                  <c:v>7.6923076923076925</c:v>
                </c:pt>
                <c:pt idx="11">
                  <c:v>5.1282051282051286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DBA-4BE0-BB02-87D01901553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331978840"/>
        <c:axId val="1"/>
      </c:barChart>
      <c:catAx>
        <c:axId val="331978840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HN"/>
          </a:p>
        </c:txPr>
        <c:crossAx val="1"/>
        <c:crosses val="autoZero"/>
        <c:auto val="1"/>
        <c:lblAlgn val="ctr"/>
        <c:lblOffset val="100"/>
        <c:noMultiLvlLbl val="0"/>
      </c:catAx>
      <c:valAx>
        <c:axId val="1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###.0" sourceLinked="1"/>
        <c:majorTickMark val="none"/>
        <c:minorTickMark val="none"/>
        <c:tickLblPos val="nextTo"/>
        <c:spPr>
          <a:ln w="6350">
            <a:noFill/>
          </a:ln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HN"/>
          </a:p>
        </c:txPr>
        <c:crossAx val="331978840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s-HN"/>
    </a:p>
  </c:txPr>
  <c:externalData r:id="rId2">
    <c:autoUpdate val="0"/>
  </c:externalData>
</c:chartSpace>
</file>

<file path=ppt/charts/chart2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s-HN" sz="1600" b="1"/>
              <a:t>Gráfico</a:t>
            </a:r>
            <a:r>
              <a:rPr lang="es-HN" sz="1600" b="1" baseline="0"/>
              <a:t> 30</a:t>
            </a:r>
          </a:p>
          <a:p>
            <a:pPr>
              <a:defRPr sz="16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s-HN" sz="1600" b="1" baseline="0"/>
              <a:t>Cobertura Municipal en Cortés</a:t>
            </a:r>
          </a:p>
          <a:p>
            <a:pPr>
              <a:defRPr sz="16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s-HN" sz="1600" b="1" baseline="0"/>
              <a:t>Educación Inserción al Mundo del Trabajo</a:t>
            </a:r>
          </a:p>
          <a:p>
            <a:pPr>
              <a:defRPr sz="16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s-HN" sz="1600" b="1" baseline="0"/>
              <a:t>Edad 15-30 años</a:t>
            </a:r>
            <a:endParaRPr lang="es-HN" sz="1600" b="1"/>
          </a:p>
        </c:rich>
      </c:tx>
      <c:overlay val="0"/>
      <c:spPr>
        <a:noFill/>
        <a:ln w="25400">
          <a:noFill/>
        </a:ln>
      </c:spPr>
    </c:title>
    <c:autoTitleDeleted val="0"/>
    <c:view3D>
      <c:rotX val="15"/>
      <c:rotY val="20"/>
      <c:depthPercent val="100"/>
      <c:rAngAx val="0"/>
    </c:view3D>
    <c:floor>
      <c:thickness val="0"/>
      <c:spPr>
        <a:noFill/>
        <a:ln w="6350">
          <a:noFill/>
        </a:ln>
      </c:spPr>
    </c:floor>
    <c:sideWall>
      <c:thickness val="0"/>
      <c:spPr>
        <a:noFill/>
        <a:ln w="25400">
          <a:noFill/>
        </a:ln>
      </c:spPr>
    </c:sideWall>
    <c:backWall>
      <c:thickness val="0"/>
      <c:spPr>
        <a:noFill/>
        <a:ln w="25400">
          <a:noFill/>
        </a:ln>
      </c:spPr>
    </c:backWall>
    <c:plotArea>
      <c:layout/>
      <c:bar3DChart>
        <c:barDir val="col"/>
        <c:grouping val="clustered"/>
        <c:varyColors val="0"/>
        <c:ser>
          <c:idx val="0"/>
          <c:order val="0"/>
          <c:spPr>
            <a:solidFill>
              <a:schemeClr val="accent2">
                <a:lumMod val="75000"/>
              </a:schemeClr>
            </a:solidFill>
            <a:ln>
              <a:noFill/>
            </a:ln>
            <a:effectLst/>
            <a:sp3d/>
          </c:spPr>
          <c:invertIfNegative val="0"/>
          <c:dLbls>
            <c:spPr>
              <a:noFill/>
              <a:ln w="25400">
                <a:noFill/>
              </a:ln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HN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'Cobertura Municipal'!$G$6:$G$8</c:f>
              <c:strCache>
                <c:ptCount val="3"/>
                <c:pt idx="0">
                  <c:v>San Pedro Sula</c:v>
                </c:pt>
                <c:pt idx="1">
                  <c:v>Puerto Cortés</c:v>
                </c:pt>
                <c:pt idx="2">
                  <c:v>Villanueva</c:v>
                </c:pt>
              </c:strCache>
            </c:strRef>
          </c:cat>
          <c:val>
            <c:numRef>
              <c:f>'Cobertura Municipal'!$H$6:$H$8</c:f>
              <c:numCache>
                <c:formatCode>####.0</c:formatCode>
                <c:ptCount val="3"/>
                <c:pt idx="0">
                  <c:v>100</c:v>
                </c:pt>
                <c:pt idx="1">
                  <c:v>14.285714285714286</c:v>
                </c:pt>
                <c:pt idx="2">
                  <c:v>14.285714285714286</c:v>
                </c:pt>
              </c:numCache>
            </c:numRef>
          </c:val>
          <c:shape val="cone"/>
          <c:extLst>
            <c:ext xmlns:c16="http://schemas.microsoft.com/office/drawing/2014/chart" uri="{C3380CC4-5D6E-409C-BE32-E72D297353CC}">
              <c16:uniqueId val="{00000000-3687-424C-9114-B7FC54C6993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shape val="box"/>
        <c:axId val="471556176"/>
        <c:axId val="1"/>
        <c:axId val="0"/>
      </c:bar3DChart>
      <c:catAx>
        <c:axId val="47155617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HN"/>
          </a:p>
        </c:txPr>
        <c:crossAx val="1"/>
        <c:crosses val="autoZero"/>
        <c:auto val="1"/>
        <c:lblAlgn val="ctr"/>
        <c:lblOffset val="100"/>
        <c:noMultiLvlLbl val="0"/>
      </c:catAx>
      <c:valAx>
        <c:axId val="1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###.0" sourceLinked="1"/>
        <c:majorTickMark val="none"/>
        <c:minorTickMark val="none"/>
        <c:tickLblPos val="nextTo"/>
        <c:spPr>
          <a:ln w="6350">
            <a:noFill/>
          </a:ln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HN"/>
          </a:p>
        </c:txPr>
        <c:crossAx val="471556176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s-HN"/>
    </a:p>
  </c:txPr>
  <c:externalData r:id="rId1">
    <c:autoUpdate val="0"/>
  </c:externalData>
</c:chartSpace>
</file>

<file path=ppt/charts/chart2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s-HN" sz="1600" b="1"/>
              <a:t>Gráfico</a:t>
            </a:r>
            <a:r>
              <a:rPr lang="es-HN" sz="1600" b="1" baseline="0"/>
              <a:t> 33</a:t>
            </a:r>
          </a:p>
          <a:p>
            <a:pPr>
              <a:defRPr sz="16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s-HN" sz="1600" b="1" baseline="0"/>
              <a:t>Cobertura Municipal en Cortés</a:t>
            </a:r>
          </a:p>
          <a:p>
            <a:pPr>
              <a:defRPr sz="16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s-HN" sz="1600" b="1" baseline="0"/>
              <a:t>Educación Inserción al Mundo del Trabajo</a:t>
            </a:r>
          </a:p>
          <a:p>
            <a:pPr>
              <a:defRPr sz="16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s-HN" sz="1600" b="1" baseline="0"/>
              <a:t>Edad no especificada</a:t>
            </a:r>
            <a:endParaRPr lang="es-HN" sz="1600" b="1"/>
          </a:p>
        </c:rich>
      </c:tx>
      <c:overlay val="0"/>
      <c:spPr>
        <a:noFill/>
        <a:ln w="25400">
          <a:noFill/>
        </a:ln>
      </c:sp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spPr>
            <a:solidFill>
              <a:schemeClr val="accent2">
                <a:lumMod val="75000"/>
              </a:schemeClr>
            </a:solidFill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spPr>
              <a:noFill/>
              <a:ln w="25400">
                <a:noFill/>
              </a:ln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HN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'Cobertura Municipal'!$G$6:$G$15</c:f>
              <c:strCache>
                <c:ptCount val="10"/>
                <c:pt idx="0">
                  <c:v>San Pedro Sula</c:v>
                </c:pt>
                <c:pt idx="1">
                  <c:v>Choloma</c:v>
                </c:pt>
                <c:pt idx="2">
                  <c:v>Omoa</c:v>
                </c:pt>
                <c:pt idx="3">
                  <c:v>Puerto Cortés</c:v>
                </c:pt>
                <c:pt idx="4">
                  <c:v>San Antonio</c:v>
                </c:pt>
                <c:pt idx="5">
                  <c:v>San Francisco de Yojoa</c:v>
                </c:pt>
                <c:pt idx="6">
                  <c:v>San Manuel</c:v>
                </c:pt>
                <c:pt idx="7">
                  <c:v>Santa Cruz de Yojoa</c:v>
                </c:pt>
                <c:pt idx="8">
                  <c:v>Villanueva</c:v>
                </c:pt>
                <c:pt idx="9">
                  <c:v>La Lima</c:v>
                </c:pt>
              </c:strCache>
            </c:strRef>
          </c:cat>
          <c:val>
            <c:numRef>
              <c:f>'Cobertura Municipal'!$H$6:$H$15</c:f>
              <c:numCache>
                <c:formatCode>####.0</c:formatCode>
                <c:ptCount val="10"/>
                <c:pt idx="0">
                  <c:v>66.666666666666671</c:v>
                </c:pt>
                <c:pt idx="1">
                  <c:v>25</c:v>
                </c:pt>
                <c:pt idx="2">
                  <c:v>8.3333333333333339</c:v>
                </c:pt>
                <c:pt idx="3">
                  <c:v>25</c:v>
                </c:pt>
                <c:pt idx="4">
                  <c:v>8.3333333333333339</c:v>
                </c:pt>
                <c:pt idx="5">
                  <c:v>8.3333333333333339</c:v>
                </c:pt>
                <c:pt idx="6">
                  <c:v>8.3333333333333339</c:v>
                </c:pt>
                <c:pt idx="7">
                  <c:v>25</c:v>
                </c:pt>
                <c:pt idx="8">
                  <c:v>16.666666666666668</c:v>
                </c:pt>
                <c:pt idx="9">
                  <c:v>8.3333333333333339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51D-4493-B428-0C2474A710C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474825896"/>
        <c:axId val="1"/>
      </c:barChart>
      <c:catAx>
        <c:axId val="474825896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HN"/>
          </a:p>
        </c:txPr>
        <c:crossAx val="1"/>
        <c:crosses val="autoZero"/>
        <c:auto val="1"/>
        <c:lblAlgn val="ctr"/>
        <c:lblOffset val="100"/>
        <c:noMultiLvlLbl val="0"/>
      </c:catAx>
      <c:valAx>
        <c:axId val="1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###.0" sourceLinked="1"/>
        <c:majorTickMark val="none"/>
        <c:minorTickMark val="none"/>
        <c:tickLblPos val="nextTo"/>
        <c:spPr>
          <a:ln w="6350">
            <a:noFill/>
          </a:ln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HN"/>
          </a:p>
        </c:txPr>
        <c:crossAx val="474825896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s-HN"/>
    </a:p>
  </c:txPr>
  <c:externalData r:id="rId2">
    <c:autoUpdate val="0"/>
  </c:externalData>
</c:chartSpace>
</file>

<file path=ppt/charts/chart2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 algn="ctr">
              <a:defRPr sz="16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s-HN" sz="1600" b="1"/>
              <a:t>Gráfico 35</a:t>
            </a:r>
          </a:p>
          <a:p>
            <a:pPr algn="ctr">
              <a:defRPr sz="16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s-HN" sz="1600" b="1"/>
              <a:t>Balance de atención por grupos de edades</a:t>
            </a:r>
          </a:p>
        </c:rich>
      </c:tx>
      <c:layout>
        <c:manualLayout>
          <c:xMode val="edge"/>
          <c:yMode val="edge"/>
          <c:x val="0.33256467672174356"/>
          <c:y val="1.4053466633102651E-2"/>
        </c:manualLayout>
      </c:layout>
      <c:overlay val="0"/>
      <c:spPr>
        <a:noFill/>
        <a:ln w="25400">
          <a:noFill/>
        </a:ln>
      </c:sp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spPr>
            <a:solidFill>
              <a:schemeClr val="accent2">
                <a:lumMod val="75000"/>
              </a:schemeClr>
            </a:solidFill>
            <a:ln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74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</a:ln>
            <a:effectLst>
              <a:softEdge rad="355600"/>
            </a:effectLst>
            <a:scene3d>
              <a:camera prst="orthographicFront"/>
              <a:lightRig rig="threePt" dir="t"/>
            </a:scene3d>
            <a:sp3d>
              <a:bevelB w="165100" h="184150" prst="softRound"/>
            </a:sp3d>
          </c:spPr>
          <c:invertIfNegative val="0"/>
          <c:dLbls>
            <c:spPr>
              <a:noFill/>
              <a:ln w="25400">
                <a:noFill/>
              </a:ln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HN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'Grupo de edades'!$F$5:$F$10</c:f>
              <c:strCache>
                <c:ptCount val="6"/>
                <c:pt idx="0">
                  <c:v>0-3 años</c:v>
                </c:pt>
                <c:pt idx="1">
                  <c:v>4-14 años</c:v>
                </c:pt>
                <c:pt idx="2">
                  <c:v>15-30 años</c:v>
                </c:pt>
                <c:pt idx="3">
                  <c:v>31-59 años</c:v>
                </c:pt>
                <c:pt idx="4">
                  <c:v>60 años y más</c:v>
                </c:pt>
                <c:pt idx="5">
                  <c:v>Edad sin especificar</c:v>
                </c:pt>
              </c:strCache>
            </c:strRef>
          </c:cat>
          <c:val>
            <c:numRef>
              <c:f>'Grupo de edades'!$G$5:$G$10</c:f>
              <c:numCache>
                <c:formatCode>0%</c:formatCode>
                <c:ptCount val="6"/>
                <c:pt idx="0">
                  <c:v>0.127</c:v>
                </c:pt>
                <c:pt idx="1">
                  <c:v>0.2</c:v>
                </c:pt>
                <c:pt idx="2">
                  <c:v>0.27300000000000002</c:v>
                </c:pt>
                <c:pt idx="3">
                  <c:v>3.5999999999999997E-2</c:v>
                </c:pt>
                <c:pt idx="4">
                  <c:v>1.7999999999999999E-2</c:v>
                </c:pt>
                <c:pt idx="5">
                  <c:v>0.745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693-4594-BEC5-7F0CA75C74C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331044744"/>
        <c:axId val="1"/>
      </c:barChart>
      <c:catAx>
        <c:axId val="331044744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HN"/>
          </a:p>
        </c:txPr>
        <c:crossAx val="1"/>
        <c:crosses val="autoZero"/>
        <c:auto val="1"/>
        <c:lblAlgn val="ctr"/>
        <c:lblOffset val="100"/>
        <c:noMultiLvlLbl val="0"/>
      </c:catAx>
      <c:valAx>
        <c:axId val="1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ln w="6350">
            <a:noFill/>
          </a:ln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HN"/>
          </a:p>
        </c:txPr>
        <c:crossAx val="331044744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s-HN"/>
    </a:p>
  </c:txPr>
  <c:externalData r:id="rId1">
    <c:autoUpdate val="0"/>
  </c:externalData>
</c:chartSpace>
</file>

<file path=ppt/charts/chart2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5"/>
    </mc:Choice>
    <mc:Fallback>
      <c:style val="5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s-HN" sz="1600" b="1"/>
              <a:t>Gráfico 36</a:t>
            </a:r>
          </a:p>
          <a:p>
            <a:pPr>
              <a:defRPr sz="1600" spc="0">
                <a:solidFill>
                  <a:schemeClr val="tx1">
                    <a:lumMod val="65000"/>
                    <a:lumOff val="35000"/>
                  </a:schemeClr>
                </a:solidFill>
              </a:defRPr>
            </a:pPr>
            <a:r>
              <a:rPr lang="es-HN" sz="1600" b="1"/>
              <a:t>Atención por grupo poblacional</a:t>
            </a:r>
          </a:p>
          <a:p>
            <a:pPr>
              <a:defRPr sz="1600" spc="0">
                <a:solidFill>
                  <a:schemeClr val="tx1">
                    <a:lumMod val="65000"/>
                    <a:lumOff val="35000"/>
                  </a:schemeClr>
                </a:solidFill>
              </a:defRPr>
            </a:pPr>
            <a:r>
              <a:rPr lang="es-HN" sz="1600" b="1"/>
              <a:t>Edad 0-3 años</a:t>
            </a:r>
          </a:p>
        </c:rich>
      </c:tx>
      <c:overlay val="0"/>
      <c:spPr>
        <a:noFill/>
        <a:ln w="25400"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HN"/>
        </a:p>
      </c:txPr>
    </c:title>
    <c:autoTitleDeleted val="0"/>
    <c:view3D>
      <c:rotX val="15"/>
      <c:rotY val="20"/>
      <c:depthPercent val="100"/>
      <c:rAngAx val="0"/>
    </c:view3D>
    <c:floor>
      <c:thickness val="0"/>
      <c:spPr>
        <a:noFill/>
        <a:ln w="6350" cap="flat" cmpd="sng" algn="ctr">
          <a:noFill/>
          <a:prstDash val="solid"/>
          <a:round/>
        </a:ln>
        <a:effectLst/>
        <a:sp3d/>
      </c:spPr>
    </c:floor>
    <c:sideWall>
      <c:thickness val="0"/>
      <c:spPr>
        <a:noFill/>
        <a:ln w="25400">
          <a:noFill/>
        </a:ln>
        <a:effectLst/>
        <a:sp3d/>
      </c:spPr>
    </c:sideWall>
    <c:backWall>
      <c:thickness val="0"/>
      <c:spPr>
        <a:noFill/>
        <a:ln w="25400"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spPr>
            <a:solidFill>
              <a:schemeClr val="accent3"/>
            </a:solidFill>
            <a:ln>
              <a:noFill/>
            </a:ln>
            <a:effectLst/>
            <a:sp3d/>
          </c:spPr>
          <c:invertIfNegative val="0"/>
          <c:dLbls>
            <c:spPr>
              <a:noFill/>
              <a:ln w="25400"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HN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'Grupo poblacional 0-3 años'!$H$7:$H$9</c:f>
              <c:strCache>
                <c:ptCount val="3"/>
                <c:pt idx="0">
                  <c:v>Diversa</c:v>
                </c:pt>
                <c:pt idx="1">
                  <c:v>Riesgo Social</c:v>
                </c:pt>
                <c:pt idx="2">
                  <c:v>Discapacidad</c:v>
                </c:pt>
              </c:strCache>
            </c:strRef>
          </c:cat>
          <c:val>
            <c:numRef>
              <c:f>'Grupo poblacional 0-3 años'!$I$7:$I$9</c:f>
              <c:numCache>
                <c:formatCode>####.0</c:formatCode>
                <c:ptCount val="3"/>
                <c:pt idx="0">
                  <c:v>28.571428571428573</c:v>
                </c:pt>
                <c:pt idx="1">
                  <c:v>57.142857142857146</c:v>
                </c:pt>
                <c:pt idx="2">
                  <c:v>14.285714285714286</c:v>
                </c:pt>
              </c:numCache>
            </c:numRef>
          </c:val>
          <c:shape val="pyramid"/>
          <c:extLst>
            <c:ext xmlns:c16="http://schemas.microsoft.com/office/drawing/2014/chart" uri="{C3380CC4-5D6E-409C-BE32-E72D297353CC}">
              <c16:uniqueId val="{00000000-DC09-4A83-934E-EE0DA1D1E40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shape val="box"/>
        <c:axId val="334640784"/>
        <c:axId val="1"/>
        <c:axId val="0"/>
      </c:bar3DChart>
      <c:catAx>
        <c:axId val="33464078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HN"/>
          </a:p>
        </c:txPr>
        <c:crossAx val="1"/>
        <c:crosses val="autoZero"/>
        <c:auto val="1"/>
        <c:lblAlgn val="ctr"/>
        <c:lblOffset val="100"/>
        <c:noMultiLvlLbl val="0"/>
      </c:catAx>
      <c:valAx>
        <c:axId val="1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prstDash val="solid"/>
              <a:round/>
            </a:ln>
            <a:effectLst/>
          </c:spPr>
        </c:majorGridlines>
        <c:numFmt formatCode="####.0" sourceLinked="1"/>
        <c:majorTickMark val="none"/>
        <c:minorTickMark val="none"/>
        <c:tickLblPos val="nextTo"/>
        <c:spPr>
          <a:noFill/>
          <a:ln w="6350" cap="flat" cmpd="sng" algn="ctr">
            <a:noFill/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HN"/>
          </a:p>
        </c:txPr>
        <c:crossAx val="334640784"/>
        <c:crosses val="autoZero"/>
        <c:crossBetween val="between"/>
      </c:valAx>
      <c:spPr>
        <a:noFill/>
        <a:ln w="25400"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prstDash val="solid"/>
      <a:round/>
    </a:ln>
    <a:effectLst/>
  </c:spPr>
  <c:txPr>
    <a:bodyPr/>
    <a:lstStyle/>
    <a:p>
      <a:pPr>
        <a:defRPr/>
      </a:pPr>
      <a:endParaRPr lang="es-HN"/>
    </a:p>
  </c:txPr>
  <c:externalData r:id="rId3">
    <c:autoUpdate val="0"/>
  </c:externalData>
</c:chartSpace>
</file>

<file path=ppt/charts/chart2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s-HN" sz="1600" b="1"/>
              <a:t>Gráfico 37</a:t>
            </a:r>
          </a:p>
          <a:p>
            <a:pPr>
              <a:defRPr sz="16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s-HN" sz="1600" b="1"/>
              <a:t>Atención por grupo poblacional </a:t>
            </a:r>
          </a:p>
          <a:p>
            <a:pPr>
              <a:defRPr sz="16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s-HN" sz="1600" b="1"/>
              <a:t>Edad 4-14 años</a:t>
            </a:r>
          </a:p>
        </c:rich>
      </c:tx>
      <c:overlay val="0"/>
      <c:spPr>
        <a:noFill/>
        <a:ln w="25400">
          <a:noFill/>
        </a:ln>
      </c:spPr>
    </c:title>
    <c:autoTitleDeleted val="0"/>
    <c:view3D>
      <c:rotX val="15"/>
      <c:rotY val="20"/>
      <c:depthPercent val="100"/>
      <c:rAngAx val="0"/>
    </c:view3D>
    <c:floor>
      <c:thickness val="0"/>
      <c:spPr>
        <a:noFill/>
        <a:ln w="6350">
          <a:noFill/>
        </a:ln>
      </c:spPr>
    </c:floor>
    <c:sideWall>
      <c:thickness val="0"/>
      <c:spPr>
        <a:noFill/>
        <a:ln w="25400">
          <a:noFill/>
        </a:ln>
      </c:spPr>
    </c:sideWall>
    <c:backWall>
      <c:thickness val="0"/>
      <c:spPr>
        <a:noFill/>
        <a:ln w="25400">
          <a:noFill/>
        </a:ln>
      </c:spPr>
    </c:backWall>
    <c:plotArea>
      <c:layout/>
      <c:bar3DChart>
        <c:barDir val="col"/>
        <c:grouping val="standard"/>
        <c:varyColors val="0"/>
        <c:ser>
          <c:idx val="0"/>
          <c:order val="0"/>
          <c:spPr>
            <a:solidFill>
              <a:schemeClr val="accent2">
                <a:lumMod val="75000"/>
              </a:schemeClr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0"/>
                  <c:y val="-5.14990411175913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730A-4EDA-9693-A9A50089E319}"/>
                </c:ext>
              </c:extLst>
            </c:dLbl>
            <c:dLbl>
              <c:idx val="1"/>
              <c:layout>
                <c:manualLayout>
                  <c:x val="6.4722676073707833E-3"/>
                  <c:y val="-4.806577170975194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730A-4EDA-9693-A9A50089E319}"/>
                </c:ext>
              </c:extLst>
            </c:dLbl>
            <c:dLbl>
              <c:idx val="2"/>
              <c:layout>
                <c:manualLayout>
                  <c:x val="8.8193564629414269E-3"/>
                  <c:y val="-6.806902655728511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FF46-49DA-BEE2-98C31458CBCC}"/>
                </c:ext>
              </c:extLst>
            </c:dLbl>
            <c:spPr>
              <a:noFill/>
              <a:ln w="25400">
                <a:noFill/>
              </a:ln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HN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'Grupo poblacional 4-14 años'!$G$6:$G$8</c:f>
              <c:strCache>
                <c:ptCount val="3"/>
                <c:pt idx="0">
                  <c:v>Diversa</c:v>
                </c:pt>
                <c:pt idx="1">
                  <c:v>Riesgo Social</c:v>
                </c:pt>
                <c:pt idx="2">
                  <c:v>Discapacidad</c:v>
                </c:pt>
              </c:strCache>
            </c:strRef>
          </c:cat>
          <c:val>
            <c:numRef>
              <c:f>'Grupo poblacional 4-14 años'!$H$6:$H$8</c:f>
              <c:numCache>
                <c:formatCode>####.0</c:formatCode>
                <c:ptCount val="3"/>
                <c:pt idx="0">
                  <c:v>45.454545454545453</c:v>
                </c:pt>
                <c:pt idx="1">
                  <c:v>45.454545454545453</c:v>
                </c:pt>
                <c:pt idx="2">
                  <c:v>18.181818181818183</c:v>
                </c:pt>
              </c:numCache>
            </c:numRef>
          </c:val>
          <c:shape val="cylinder"/>
          <c:extLst>
            <c:ext xmlns:c16="http://schemas.microsoft.com/office/drawing/2014/chart" uri="{C3380CC4-5D6E-409C-BE32-E72D297353CC}">
              <c16:uniqueId val="{00000001-FF46-49DA-BEE2-98C31458CBC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shape val="box"/>
        <c:axId val="477592032"/>
        <c:axId val="1"/>
        <c:axId val="2"/>
      </c:bar3DChart>
      <c:catAx>
        <c:axId val="47759203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HN"/>
          </a:p>
        </c:txPr>
        <c:crossAx val="1"/>
        <c:crosses val="autoZero"/>
        <c:auto val="1"/>
        <c:lblAlgn val="ctr"/>
        <c:lblOffset val="100"/>
        <c:noMultiLvlLbl val="0"/>
      </c:catAx>
      <c:valAx>
        <c:axId val="1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###.0" sourceLinked="1"/>
        <c:majorTickMark val="none"/>
        <c:minorTickMark val="none"/>
        <c:tickLblPos val="nextTo"/>
        <c:spPr>
          <a:ln w="6350">
            <a:noFill/>
          </a:ln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HN"/>
          </a:p>
        </c:txPr>
        <c:crossAx val="477592032"/>
        <c:crosses val="autoZero"/>
        <c:crossBetween val="between"/>
      </c:valAx>
      <c:serAx>
        <c:axId val="2"/>
        <c:scaling>
          <c:orientation val="minMax"/>
        </c:scaling>
        <c:delete val="1"/>
        <c:axPos val="b"/>
        <c:majorTickMark val="out"/>
        <c:minorTickMark val="none"/>
        <c:tickLblPos val="nextTo"/>
        <c:crossAx val="1"/>
        <c:crosses val="autoZero"/>
      </c:serAx>
      <c:spPr>
        <a:noFill/>
        <a:ln w="25400">
          <a:noFill/>
        </a:ln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s-HN"/>
    </a:p>
  </c:txPr>
  <c:externalData r:id="rId2">
    <c:autoUpdate val="0"/>
  </c:externalData>
</c:chartSpace>
</file>

<file path=ppt/charts/chart2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s-HN" sz="1600" b="1"/>
              <a:t>Gráfico</a:t>
            </a:r>
            <a:r>
              <a:rPr lang="es-HN" sz="1600" b="1" baseline="0"/>
              <a:t> 38</a:t>
            </a:r>
          </a:p>
          <a:p>
            <a:pPr>
              <a:defRPr sz="16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s-HN" sz="1600" b="1" baseline="0"/>
              <a:t>Atención por grupo poblacional</a:t>
            </a:r>
          </a:p>
          <a:p>
            <a:pPr>
              <a:defRPr sz="16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s-HN" sz="1600" b="1" baseline="0"/>
              <a:t>Edad 15-30 años</a:t>
            </a:r>
            <a:endParaRPr lang="es-HN" sz="1600" b="1"/>
          </a:p>
        </c:rich>
      </c:tx>
      <c:overlay val="0"/>
      <c:spPr>
        <a:noFill/>
        <a:ln w="25400">
          <a:noFill/>
        </a:ln>
      </c:spPr>
    </c:title>
    <c:autoTitleDeleted val="0"/>
    <c:view3D>
      <c:rotX val="15"/>
      <c:rotY val="20"/>
      <c:depthPercent val="100"/>
      <c:rAngAx val="0"/>
    </c:view3D>
    <c:floor>
      <c:thickness val="0"/>
      <c:spPr>
        <a:noFill/>
        <a:ln w="6350">
          <a:noFill/>
        </a:ln>
      </c:spPr>
    </c:floor>
    <c:sideWall>
      <c:thickness val="0"/>
      <c:spPr>
        <a:noFill/>
        <a:ln w="25400">
          <a:noFill/>
        </a:ln>
      </c:spPr>
    </c:sideWall>
    <c:backWall>
      <c:thickness val="0"/>
      <c:spPr>
        <a:noFill/>
        <a:ln w="25400">
          <a:noFill/>
        </a:ln>
      </c:spPr>
    </c:backWall>
    <c:plotArea>
      <c:layout/>
      <c:bar3DChart>
        <c:barDir val="col"/>
        <c:grouping val="percentStacked"/>
        <c:varyColors val="0"/>
        <c:ser>
          <c:idx val="0"/>
          <c:order val="0"/>
          <c:spPr>
            <a:solidFill>
              <a:schemeClr val="accent2">
                <a:lumMod val="75000"/>
              </a:schemeClr>
            </a:solidFill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B w="165100" prst="coolSlant"/>
            </a:sp3d>
          </c:spPr>
          <c:invertIfNegative val="0"/>
          <c:dLbls>
            <c:spPr>
              <a:solidFill>
                <a:schemeClr val="bg1"/>
              </a:solidFill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HN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'Grupo poblacional 15-30años'!$E$6:$E$8</c:f>
              <c:strCache>
                <c:ptCount val="3"/>
                <c:pt idx="0">
                  <c:v>Diversa</c:v>
                </c:pt>
                <c:pt idx="1">
                  <c:v>Riesgo Social</c:v>
                </c:pt>
                <c:pt idx="2">
                  <c:v>Discapacidad</c:v>
                </c:pt>
              </c:strCache>
            </c:strRef>
          </c:cat>
          <c:val>
            <c:numRef>
              <c:f>'Grupo poblacional 15-30años'!$F$6:$F$8</c:f>
              <c:numCache>
                <c:formatCode>####.0</c:formatCode>
                <c:ptCount val="3"/>
                <c:pt idx="0">
                  <c:v>40</c:v>
                </c:pt>
                <c:pt idx="1">
                  <c:v>60</c:v>
                </c:pt>
                <c:pt idx="2">
                  <c:v>6.666666666666667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7DF-4FC9-8C3D-B3AC0C1B2D7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shape val="box"/>
        <c:axId val="279588272"/>
        <c:axId val="1"/>
        <c:axId val="0"/>
      </c:bar3DChart>
      <c:catAx>
        <c:axId val="27958827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HN"/>
          </a:p>
        </c:txPr>
        <c:crossAx val="1"/>
        <c:crosses val="autoZero"/>
        <c:auto val="1"/>
        <c:lblAlgn val="ctr"/>
        <c:lblOffset val="100"/>
        <c:noMultiLvlLbl val="0"/>
      </c:catAx>
      <c:valAx>
        <c:axId val="1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ln w="6350">
            <a:noFill/>
          </a:ln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HN"/>
          </a:p>
        </c:txPr>
        <c:crossAx val="279588272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es-HN"/>
    </a:p>
  </c:txPr>
  <c:externalData r:id="rId1">
    <c:autoUpdate val="0"/>
  </c:externalData>
</c:chartSpace>
</file>

<file path=ppt/charts/chart2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s-HN" sz="1600" b="1"/>
              <a:t>Gráfico 41</a:t>
            </a:r>
          </a:p>
          <a:p>
            <a:pPr>
              <a:defRPr sz="16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s-HN" sz="1600" b="1"/>
              <a:t>Blance de atención</a:t>
            </a:r>
            <a:r>
              <a:rPr lang="es-HN" sz="1600" b="1" baseline="0"/>
              <a:t> por sexo</a:t>
            </a:r>
            <a:endParaRPr lang="es-HN" sz="1600" b="1"/>
          </a:p>
        </c:rich>
      </c:tx>
      <c:overlay val="0"/>
      <c:spPr>
        <a:noFill/>
        <a:ln w="25400">
          <a:noFill/>
        </a:ln>
      </c:spPr>
    </c:title>
    <c:autoTitleDeleted val="0"/>
    <c:view3D>
      <c:rotX val="30"/>
      <c:rotY val="0"/>
      <c:rAngAx val="0"/>
      <c:perspective val="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spPr>
            <a:scene3d>
              <a:camera prst="orthographicFront"/>
              <a:lightRig rig="threePt" dir="t"/>
            </a:scene3d>
            <a:sp3d>
              <a:bevelT/>
              <a:bevelB w="152400" h="101600" prst="softRound"/>
              <a:contourClr>
                <a:srgbClr val="000000"/>
              </a:contourClr>
            </a:sp3d>
          </c:spPr>
          <c:explosion val="10"/>
          <c:dPt>
            <c:idx val="0"/>
            <c:bubble3D val="0"/>
            <c:spPr>
              <a:solidFill>
                <a:schemeClr val="accent2">
                  <a:lumMod val="20000"/>
                  <a:lumOff val="80000"/>
                </a:schemeClr>
              </a:solidFill>
              <a:ln w="25400">
                <a:solidFill>
                  <a:schemeClr val="lt1"/>
                </a:solidFill>
              </a:ln>
              <a:effectLst/>
              <a:scene3d>
                <a:camera prst="orthographicFront"/>
                <a:lightRig rig="threePt" dir="t"/>
              </a:scene3d>
              <a:sp3d contourW="25400">
                <a:bevelT/>
                <a:bevelB w="152400" h="101600" prst="softRound"/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E325-4332-B31E-E3BF608DFC64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25400">
                <a:solidFill>
                  <a:schemeClr val="lt1"/>
                </a:solidFill>
              </a:ln>
              <a:effectLst/>
              <a:scene3d>
                <a:camera prst="orthographicFront"/>
                <a:lightRig rig="threePt" dir="t"/>
              </a:scene3d>
              <a:sp3d contourW="25400">
                <a:bevelT/>
                <a:bevelB w="152400" h="101600" prst="softRound"/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E325-4332-B31E-E3BF608DFC64}"/>
              </c:ext>
            </c:extLst>
          </c:dPt>
          <c:dLbls>
            <c:spPr>
              <a:noFill/>
              <a:ln w="25400">
                <a:noFill/>
              </a:ln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HN"/>
              </a:p>
            </c:txPr>
            <c:showLegendKey val="0"/>
            <c:showVal val="1"/>
            <c:showCatName val="1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'Atención por sexo'!$H$6:$H$7</c:f>
              <c:strCache>
                <c:ptCount val="2"/>
                <c:pt idx="0">
                  <c:v>Femenino</c:v>
                </c:pt>
                <c:pt idx="1">
                  <c:v>Masculino</c:v>
                </c:pt>
              </c:strCache>
            </c:strRef>
          </c:cat>
          <c:val>
            <c:numRef>
              <c:f>'Atención por sexo'!$I$6:$I$7</c:f>
              <c:numCache>
                <c:formatCode>0%</c:formatCode>
                <c:ptCount val="2"/>
                <c:pt idx="0">
                  <c:v>0.54</c:v>
                </c:pt>
                <c:pt idx="1">
                  <c:v>0.46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E325-4332-B31E-E3BF608DFC6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 w="25400">
          <a:noFill/>
        </a:ln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s-HN"/>
    </a:p>
  </c:txPr>
  <c:externalData r:id="rId2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s-HN" sz="1600" b="1"/>
              <a:t>Gráfico 4</a:t>
            </a:r>
          </a:p>
          <a:p>
            <a:pPr>
              <a:defRPr sz="16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s-HN" sz="1600" b="1"/>
              <a:t>Opciones</a:t>
            </a:r>
            <a:r>
              <a:rPr lang="es-HN" sz="1600" b="1" baseline="0"/>
              <a:t> Educativas No Formales</a:t>
            </a:r>
            <a:endParaRPr lang="es-HN" sz="1600" b="1"/>
          </a:p>
        </c:rich>
      </c:tx>
      <c:overlay val="0"/>
      <c:spPr>
        <a:noFill/>
        <a:ln w="25400">
          <a:noFill/>
        </a:ln>
      </c:sp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spPr>
            <a:solidFill>
              <a:schemeClr val="accent2">
                <a:lumMod val="75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 w="25400">
                <a:noFill/>
              </a:ln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HN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'Grafico opciones educativas'!$F$5:$F$8</c:f>
              <c:strCache>
                <c:ptCount val="4"/>
                <c:pt idx="0">
                  <c:v>Educación Infantil Temprana</c:v>
                </c:pt>
                <c:pt idx="1">
                  <c:v>Educación Satisfacción de Necesidades Básicas</c:v>
                </c:pt>
                <c:pt idx="2">
                  <c:v>Educación Inserción al Mundo del Trabajo</c:v>
                </c:pt>
                <c:pt idx="3">
                  <c:v>Alfabetización</c:v>
                </c:pt>
              </c:strCache>
            </c:strRef>
          </c:cat>
          <c:val>
            <c:numRef>
              <c:f>'Grafico opciones educativas'!$G$5:$G$8</c:f>
              <c:numCache>
                <c:formatCode>0%</c:formatCode>
                <c:ptCount val="4"/>
                <c:pt idx="0">
                  <c:v>0.127</c:v>
                </c:pt>
                <c:pt idx="1">
                  <c:v>0.96360000000000001</c:v>
                </c:pt>
                <c:pt idx="2">
                  <c:v>0.34539999999999998</c:v>
                </c:pt>
                <c:pt idx="3">
                  <c:v>3.6299999999999999E-2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F73-47FA-9A1F-DD54181F729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289478032"/>
        <c:axId val="1"/>
      </c:barChart>
      <c:catAx>
        <c:axId val="289478032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HN"/>
          </a:p>
        </c:txPr>
        <c:crossAx val="1"/>
        <c:crosses val="autoZero"/>
        <c:auto val="1"/>
        <c:lblAlgn val="ctr"/>
        <c:lblOffset val="100"/>
        <c:noMultiLvlLbl val="0"/>
      </c:catAx>
      <c:valAx>
        <c:axId val="1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ln w="6350">
            <a:noFill/>
          </a:ln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HN"/>
          </a:p>
        </c:txPr>
        <c:crossAx val="289478032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s-HN"/>
    </a:p>
  </c:txPr>
  <c:externalData r:id="rId2">
    <c:autoUpdate val="0"/>
  </c:externalData>
</c:chartSpace>
</file>

<file path=ppt/charts/chart3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s-HN" sz="1600" b="1"/>
              <a:t>Gráfico 42</a:t>
            </a:r>
          </a:p>
          <a:p>
            <a:pPr>
              <a:defRPr sz="16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s-HN" sz="1600" b="1"/>
              <a:t>Balance de atención</a:t>
            </a:r>
            <a:r>
              <a:rPr lang="es-HN" sz="1600" b="1" baseline="0"/>
              <a:t> por origen</a:t>
            </a:r>
            <a:endParaRPr lang="es-HN" sz="1600" b="1"/>
          </a:p>
        </c:rich>
      </c:tx>
      <c:overlay val="0"/>
      <c:spPr>
        <a:noFill/>
        <a:ln w="25400">
          <a:noFill/>
        </a:ln>
      </c:spPr>
    </c:title>
    <c:autoTitleDeleted val="0"/>
    <c:view3D>
      <c:rotX val="30"/>
      <c:rotY val="10"/>
      <c:rAngAx val="0"/>
      <c:perspective val="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spPr>
            <a:scene3d>
              <a:camera prst="orthographicFront"/>
              <a:lightRig rig="threePt" dir="t"/>
            </a:scene3d>
            <a:sp3d prstMaterial="matte">
              <a:bevelT/>
              <a:bevelB prst="angle"/>
              <a:contourClr>
                <a:srgbClr val="000000"/>
              </a:contourClr>
            </a:sp3d>
          </c:spPr>
          <c:explosion val="30"/>
          <c:dPt>
            <c:idx val="0"/>
            <c:bubble3D val="0"/>
            <c:spPr>
              <a:solidFill>
                <a:schemeClr val="accent2">
                  <a:lumMod val="75000"/>
                </a:schemeClr>
              </a:solidFill>
              <a:ln w="25400">
                <a:solidFill>
                  <a:schemeClr val="lt1"/>
                </a:solidFill>
              </a:ln>
              <a:effectLst/>
              <a:scene3d>
                <a:camera prst="orthographicFront"/>
                <a:lightRig rig="threePt" dir="t"/>
              </a:scene3d>
              <a:sp3d contourW="25400" prstMaterial="matte">
                <a:bevelT/>
                <a:bevelB prst="angle"/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1AA6-4A46-9282-5F7015A3A3D9}"/>
              </c:ext>
            </c:extLst>
          </c:dPt>
          <c:dPt>
            <c:idx val="1"/>
            <c:bubble3D val="0"/>
            <c:spPr>
              <a:solidFill>
                <a:schemeClr val="accent2">
                  <a:lumMod val="20000"/>
                  <a:lumOff val="80000"/>
                </a:schemeClr>
              </a:solidFill>
              <a:ln w="25400">
                <a:solidFill>
                  <a:schemeClr val="lt1"/>
                </a:solidFill>
              </a:ln>
              <a:effectLst/>
              <a:scene3d>
                <a:camera prst="orthographicFront"/>
                <a:lightRig rig="threePt" dir="t"/>
              </a:scene3d>
              <a:sp3d contourW="25400" prstMaterial="matte">
                <a:bevelT/>
                <a:bevelB prst="angle"/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1AA6-4A46-9282-5F7015A3A3D9}"/>
              </c:ext>
            </c:extLst>
          </c:dPt>
          <c:dLbls>
            <c:spPr>
              <a:solidFill>
                <a:schemeClr val="bg1"/>
              </a:solidFill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HN"/>
              </a:p>
            </c:txPr>
            <c:showLegendKey val="0"/>
            <c:showVal val="1"/>
            <c:showCatName val="1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'Atención por origen'!$G$6:$G$7</c:f>
              <c:strCache>
                <c:ptCount val="2"/>
                <c:pt idx="0">
                  <c:v>Urbano</c:v>
                </c:pt>
                <c:pt idx="1">
                  <c:v>Rural</c:v>
                </c:pt>
              </c:strCache>
            </c:strRef>
          </c:cat>
          <c:val>
            <c:numRef>
              <c:f>'Atención por origen'!$H$6:$H$7</c:f>
              <c:numCache>
                <c:formatCode>0%</c:formatCode>
                <c:ptCount val="2"/>
                <c:pt idx="0">
                  <c:v>0.94</c:v>
                </c:pt>
                <c:pt idx="1">
                  <c:v>0.06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1AA6-4A46-9282-5F7015A3A3D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 w="25400">
          <a:noFill/>
        </a:ln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s-HN"/>
    </a:p>
  </c:txPr>
  <c:externalData r:id="rId1">
    <c:autoUpdate val="0"/>
  </c:externalData>
</c:chartSpace>
</file>

<file path=ppt/charts/chart3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s-HN" sz="1600" b="1"/>
              <a:t>Gráfico 43 </a:t>
            </a:r>
          </a:p>
          <a:p>
            <a:pPr>
              <a:defRPr sz="16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s-HN" sz="1600" b="1"/>
              <a:t>Porcentaje</a:t>
            </a:r>
            <a:r>
              <a:rPr lang="es-HN" sz="1600" b="1" baseline="0"/>
              <a:t> de educadores técnicos, temporales y voluntarios</a:t>
            </a:r>
            <a:endParaRPr lang="es-HN" sz="1600" b="1"/>
          </a:p>
        </c:rich>
      </c:tx>
      <c:overlay val="0"/>
      <c:spPr>
        <a:noFill/>
        <a:ln w="25400">
          <a:noFill/>
        </a:ln>
      </c:spPr>
    </c:title>
    <c:autoTitleDeleted val="0"/>
    <c:view3D>
      <c:rotX val="30"/>
      <c:rotY val="0"/>
      <c:rAngAx val="0"/>
      <c:perspective val="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spPr>
            <a:scene3d>
              <a:camera prst="orthographicFront"/>
              <a:lightRig rig="threePt" dir="t"/>
            </a:scene3d>
            <a:sp3d>
              <a:bevelT w="165100" prst="coolSlant"/>
              <a:bevelB w="44450" h="95250"/>
              <a:contourClr>
                <a:srgbClr val="000000"/>
              </a:contourClr>
            </a:sp3d>
          </c:spPr>
          <c:dPt>
            <c:idx val="0"/>
            <c:bubble3D val="0"/>
            <c:spPr>
              <a:solidFill>
                <a:schemeClr val="accent1">
                  <a:lumMod val="40000"/>
                  <a:lumOff val="60000"/>
                </a:schemeClr>
              </a:solidFill>
              <a:ln w="25400">
                <a:solidFill>
                  <a:schemeClr val="lt1"/>
                </a:solidFill>
              </a:ln>
              <a:effectLst/>
              <a:scene3d>
                <a:camera prst="orthographicFront"/>
                <a:lightRig rig="threePt" dir="t"/>
              </a:scene3d>
              <a:sp3d contourW="25400">
                <a:bevelT w="165100" prst="coolSlant"/>
                <a:bevelB w="44450" h="95250"/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C953-4F1E-93F3-027E4C4BFA27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25400">
                <a:solidFill>
                  <a:schemeClr val="lt1"/>
                </a:solidFill>
              </a:ln>
              <a:effectLst/>
              <a:scene3d>
                <a:camera prst="orthographicFront"/>
                <a:lightRig rig="threePt" dir="t"/>
              </a:scene3d>
              <a:sp3d contourW="25400">
                <a:bevelT w="165100" prst="coolSlant"/>
                <a:bevelB w="44450" h="95250"/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C953-4F1E-93F3-027E4C4BFA27}"/>
              </c:ext>
            </c:extLst>
          </c:dPt>
          <c:dPt>
            <c:idx val="2"/>
            <c:bubble3D val="0"/>
            <c:spPr>
              <a:solidFill>
                <a:srgbClr val="FFC000"/>
              </a:solidFill>
              <a:ln w="25400">
                <a:solidFill>
                  <a:schemeClr val="lt1"/>
                </a:solidFill>
              </a:ln>
              <a:effectLst/>
              <a:scene3d>
                <a:camera prst="orthographicFront"/>
                <a:lightRig rig="threePt" dir="t"/>
              </a:scene3d>
              <a:sp3d contourW="25400">
                <a:bevelT w="165100" prst="coolSlant"/>
                <a:bevelB w="44450" h="95250"/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5-C953-4F1E-93F3-027E4C4BFA27}"/>
              </c:ext>
            </c:extLst>
          </c:dPt>
          <c:dLbls>
            <c:spPr>
              <a:noFill/>
              <a:ln w="25400">
                <a:noFill/>
              </a:ln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HN"/>
              </a:p>
            </c:txPr>
            <c:showLegendKey val="0"/>
            <c:showVal val="1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'Tipo de educador'!$A$4:$C$4</c:f>
              <c:strCache>
                <c:ptCount val="3"/>
                <c:pt idx="0">
                  <c:v>Educadores Permanente</c:v>
                </c:pt>
                <c:pt idx="1">
                  <c:v>Educadores Temporales</c:v>
                </c:pt>
                <c:pt idx="2">
                  <c:v>Educadores Voluntarios</c:v>
                </c:pt>
              </c:strCache>
            </c:strRef>
          </c:cat>
          <c:val>
            <c:numRef>
              <c:f>'Tipo de educador'!$A$5:$C$5</c:f>
              <c:numCache>
                <c:formatCode>###0</c:formatCode>
                <c:ptCount val="3"/>
                <c:pt idx="0">
                  <c:v>1112</c:v>
                </c:pt>
                <c:pt idx="1">
                  <c:v>825.00000000000011</c:v>
                </c:pt>
                <c:pt idx="2">
                  <c:v>3435.0000000000018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C953-4F1E-93F3-027E4C4BFA2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 w="25400">
          <a:noFill/>
        </a:ln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s-HN"/>
    </a:p>
  </c:txPr>
  <c:externalData r:id="rId1">
    <c:autoUpdate val="0"/>
  </c:externalData>
</c:chartSpace>
</file>

<file path=ppt/charts/chart3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s-HN" sz="1600" b="1"/>
              <a:t>Gráfico</a:t>
            </a:r>
            <a:r>
              <a:rPr lang="es-HN" sz="1600" b="1" baseline="0"/>
              <a:t> 44</a:t>
            </a:r>
          </a:p>
          <a:p>
            <a:pPr>
              <a:defRPr sz="16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s-HN" sz="1600" b="1" baseline="0"/>
              <a:t>Porcentaje de educadores técnicos por opción educativa no formal</a:t>
            </a:r>
            <a:endParaRPr lang="es-HN" sz="1600" b="1"/>
          </a:p>
        </c:rich>
      </c:tx>
      <c:overlay val="0"/>
      <c:spPr>
        <a:noFill/>
        <a:ln w="25400">
          <a:noFill/>
        </a:ln>
      </c:spPr>
    </c:title>
    <c:autoTitleDeleted val="0"/>
    <c:view3D>
      <c:rotX val="15"/>
      <c:rotY val="20"/>
      <c:depthPercent val="100"/>
      <c:rAngAx val="0"/>
    </c:view3D>
    <c:floor>
      <c:thickness val="0"/>
      <c:spPr>
        <a:noFill/>
        <a:ln w="6350">
          <a:noFill/>
        </a:ln>
      </c:spPr>
    </c:floor>
    <c:sideWall>
      <c:thickness val="0"/>
      <c:spPr>
        <a:noFill/>
        <a:ln w="25400">
          <a:noFill/>
        </a:ln>
      </c:spPr>
    </c:sideWall>
    <c:backWall>
      <c:thickness val="0"/>
      <c:spPr>
        <a:noFill/>
        <a:ln w="25400">
          <a:noFill/>
        </a:ln>
      </c:spPr>
    </c:backWall>
    <c:plotArea>
      <c:layout/>
      <c:bar3DChart>
        <c:barDir val="col"/>
        <c:grouping val="standard"/>
        <c:varyColors val="0"/>
        <c:ser>
          <c:idx val="0"/>
          <c:order val="0"/>
          <c:spPr>
            <a:solidFill>
              <a:schemeClr val="accent2">
                <a:lumMod val="75000"/>
              </a:schemeClr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0"/>
                  <c:y val="-4.149865701196599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27F7-4C35-8B36-3ACC0776845C}"/>
                </c:ext>
              </c:extLst>
            </c:dLbl>
            <c:dLbl>
              <c:idx val="1"/>
              <c:layout>
                <c:manualLayout>
                  <c:x val="1.7719996132117007E-2"/>
                  <c:y val="-5.389384839592994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DEEC-4675-B540-C4F48DEB62C4}"/>
                </c:ext>
              </c:extLst>
            </c:dLbl>
            <c:dLbl>
              <c:idx val="2"/>
              <c:layout>
                <c:manualLayout>
                  <c:x val="8.7095946815236459E-3"/>
                  <c:y val="-2.904905990837619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27F7-4C35-8B36-3ACC0776845C}"/>
                </c:ext>
              </c:extLst>
            </c:dLbl>
            <c:dLbl>
              <c:idx val="3"/>
              <c:layout>
                <c:manualLayout>
                  <c:x val="0"/>
                  <c:y val="-4.140785399395054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DEEC-4675-B540-C4F48DEB62C4}"/>
                </c:ext>
              </c:extLst>
            </c:dLbl>
            <c:spPr>
              <a:noFill/>
              <a:ln w="25400">
                <a:noFill/>
              </a:ln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HN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'Técnicos por opción'!$G$6:$G$9</c:f>
              <c:strCache>
                <c:ptCount val="4"/>
                <c:pt idx="0">
                  <c:v>Educación Infantil Temprana</c:v>
                </c:pt>
                <c:pt idx="1">
                  <c:v>Alfabetización</c:v>
                </c:pt>
                <c:pt idx="2">
                  <c:v>Satisfacción de Necesidades Básicas</c:v>
                </c:pt>
                <c:pt idx="3">
                  <c:v>Inserción al Mundo del Trabajo</c:v>
                </c:pt>
              </c:strCache>
            </c:strRef>
          </c:cat>
          <c:val>
            <c:numRef>
              <c:f>'Técnicos por opción'!$H$6:$H$9</c:f>
              <c:numCache>
                <c:formatCode>####.0</c:formatCode>
                <c:ptCount val="4"/>
                <c:pt idx="0">
                  <c:v>5.4545454545454541</c:v>
                </c:pt>
                <c:pt idx="1">
                  <c:v>1.8181818181818181</c:v>
                </c:pt>
                <c:pt idx="2">
                  <c:v>76.36363636363636</c:v>
                </c:pt>
                <c:pt idx="3">
                  <c:v>38.18181818181818</c:v>
                </c:pt>
              </c:numCache>
            </c:numRef>
          </c:val>
          <c:shape val="cylinder"/>
          <c:extLst>
            <c:ext xmlns:c16="http://schemas.microsoft.com/office/drawing/2014/chart" uri="{C3380CC4-5D6E-409C-BE32-E72D297353CC}">
              <c16:uniqueId val="{00000002-DEEC-4675-B540-C4F48DEB62C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shape val="box"/>
        <c:axId val="331310488"/>
        <c:axId val="1"/>
        <c:axId val="2"/>
      </c:bar3DChart>
      <c:catAx>
        <c:axId val="33131048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HN"/>
          </a:p>
        </c:txPr>
        <c:crossAx val="1"/>
        <c:crosses val="autoZero"/>
        <c:auto val="1"/>
        <c:lblAlgn val="ctr"/>
        <c:lblOffset val="100"/>
        <c:noMultiLvlLbl val="0"/>
      </c:catAx>
      <c:valAx>
        <c:axId val="1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###.0" sourceLinked="1"/>
        <c:majorTickMark val="none"/>
        <c:minorTickMark val="none"/>
        <c:tickLblPos val="nextTo"/>
        <c:spPr>
          <a:ln w="6350">
            <a:noFill/>
          </a:ln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HN"/>
          </a:p>
        </c:txPr>
        <c:crossAx val="331310488"/>
        <c:crosses val="autoZero"/>
        <c:crossBetween val="between"/>
      </c:valAx>
      <c:serAx>
        <c:axId val="2"/>
        <c:scaling>
          <c:orientation val="minMax"/>
        </c:scaling>
        <c:delete val="1"/>
        <c:axPos val="b"/>
        <c:majorTickMark val="out"/>
        <c:minorTickMark val="none"/>
        <c:tickLblPos val="nextTo"/>
        <c:crossAx val="1"/>
        <c:crosses val="autoZero"/>
      </c:serAx>
      <c:spPr>
        <a:noFill/>
        <a:ln w="25400">
          <a:noFill/>
        </a:ln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s-HN"/>
    </a:p>
  </c:txPr>
  <c:externalData r:id="rId2">
    <c:autoUpdate val="0"/>
  </c:externalData>
</c:chartSpace>
</file>

<file path=ppt/charts/chart3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s-HN" sz="1600" b="1"/>
              <a:t>Gráfico</a:t>
            </a:r>
            <a:r>
              <a:rPr lang="es-HN" sz="1600" b="1" baseline="0"/>
              <a:t> 45</a:t>
            </a:r>
          </a:p>
          <a:p>
            <a:pPr>
              <a:defRPr sz="16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s-HN" sz="1600" b="1" baseline="0"/>
              <a:t>Educadores voluntarios por opción educativa no formal</a:t>
            </a:r>
            <a:endParaRPr lang="es-HN" sz="1600" b="1"/>
          </a:p>
        </c:rich>
      </c:tx>
      <c:overlay val="0"/>
      <c:spPr>
        <a:noFill/>
        <a:ln w="25400">
          <a:noFill/>
        </a:ln>
      </c:spPr>
    </c:title>
    <c:autoTitleDeleted val="0"/>
    <c:view3D>
      <c:rotX val="15"/>
      <c:rotY val="20"/>
      <c:depthPercent val="100"/>
      <c:rAngAx val="0"/>
    </c:view3D>
    <c:floor>
      <c:thickness val="0"/>
      <c:spPr>
        <a:noFill/>
        <a:ln w="6350">
          <a:noFill/>
        </a:ln>
      </c:spPr>
    </c:floor>
    <c:sideWall>
      <c:thickness val="0"/>
      <c:spPr>
        <a:noFill/>
        <a:ln w="25400">
          <a:noFill/>
        </a:ln>
      </c:spPr>
    </c:sideWall>
    <c:backWall>
      <c:thickness val="0"/>
      <c:spPr>
        <a:noFill/>
        <a:ln w="25400">
          <a:noFill/>
        </a:ln>
      </c:spPr>
    </c:backWall>
    <c:plotArea>
      <c:layout/>
      <c:bar3DChart>
        <c:barDir val="col"/>
        <c:grouping val="clustered"/>
        <c:varyColors val="0"/>
        <c:ser>
          <c:idx val="0"/>
          <c:order val="0"/>
          <c:spPr>
            <a:solidFill>
              <a:schemeClr val="accent2">
                <a:lumMod val="75000"/>
              </a:schemeClr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1.0006768357495345E-2"/>
                  <c:y val="-3.281289159085683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E1DF-48DB-8C61-8F0701FAF6C4}"/>
                </c:ext>
              </c:extLst>
            </c:dLbl>
            <c:dLbl>
              <c:idx val="2"/>
              <c:layout>
                <c:manualLayout>
                  <c:x val="1.2508460446869089E-2"/>
                  <c:y val="-4.921933738628524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E1DF-48DB-8C61-8F0701FAF6C4}"/>
                </c:ext>
              </c:extLst>
            </c:dLbl>
            <c:spPr>
              <a:noFill/>
              <a:ln w="25400">
                <a:noFill/>
              </a:ln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HN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'Voluntarios por opción educativ'!$G$6:$G$8</c:f>
              <c:strCache>
                <c:ptCount val="3"/>
                <c:pt idx="0">
                  <c:v>Alfabetización</c:v>
                </c:pt>
                <c:pt idx="1">
                  <c:v>Satisfacción de Necesidades Básicas</c:v>
                </c:pt>
                <c:pt idx="2">
                  <c:v>Inserción al Mundo del Trabajoa</c:v>
                </c:pt>
              </c:strCache>
            </c:strRef>
          </c:cat>
          <c:val>
            <c:numRef>
              <c:f>'Voluntarios por opción educativ'!$H$6:$H$8</c:f>
              <c:numCache>
                <c:formatCode>####.0</c:formatCode>
                <c:ptCount val="3"/>
                <c:pt idx="0">
                  <c:v>1.8181818181818181</c:v>
                </c:pt>
                <c:pt idx="1">
                  <c:v>43.636363636363633</c:v>
                </c:pt>
                <c:pt idx="2">
                  <c:v>12.727272727272727</c:v>
                </c:pt>
              </c:numCache>
            </c:numRef>
          </c:val>
          <c:shape val="coneToMax"/>
          <c:extLst>
            <c:ext xmlns:c16="http://schemas.microsoft.com/office/drawing/2014/chart" uri="{C3380CC4-5D6E-409C-BE32-E72D297353CC}">
              <c16:uniqueId val="{00000000-BC36-4299-95BB-AC62C6E7DF1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shape val="box"/>
        <c:axId val="334661376"/>
        <c:axId val="1"/>
        <c:axId val="0"/>
      </c:bar3DChart>
      <c:catAx>
        <c:axId val="33466137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HN"/>
          </a:p>
        </c:txPr>
        <c:crossAx val="1"/>
        <c:crosses val="autoZero"/>
        <c:auto val="1"/>
        <c:lblAlgn val="ctr"/>
        <c:lblOffset val="100"/>
        <c:noMultiLvlLbl val="0"/>
      </c:catAx>
      <c:valAx>
        <c:axId val="1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###.0" sourceLinked="1"/>
        <c:majorTickMark val="none"/>
        <c:minorTickMark val="none"/>
        <c:tickLblPos val="nextTo"/>
        <c:spPr>
          <a:ln w="6350">
            <a:noFill/>
          </a:ln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HN"/>
          </a:p>
        </c:txPr>
        <c:crossAx val="334661376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s-HN"/>
    </a:p>
  </c:txPr>
  <c:externalData r:id="rId1">
    <c:autoUpdate val="0"/>
  </c:externalData>
</c:chartSpace>
</file>

<file path=ppt/charts/chart3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s-HN" sz="1600" b="1" dirty="0"/>
              <a:t>Gráfico 46</a:t>
            </a:r>
          </a:p>
          <a:p>
            <a:pPr>
              <a:defRPr sz="16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s-HN" sz="1600" b="1" dirty="0"/>
              <a:t>Planes de formación para educadores</a:t>
            </a:r>
          </a:p>
        </c:rich>
      </c:tx>
      <c:overlay val="0"/>
      <c:spPr>
        <a:noFill/>
        <a:ln w="25400">
          <a:noFill/>
        </a:ln>
      </c:spPr>
    </c:title>
    <c:autoTitleDeleted val="0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>
                  <a:lumMod val="60000"/>
                  <a:lumOff val="4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3F8B-4391-B8BC-B686DEE69040}"/>
              </c:ext>
            </c:extLst>
          </c:dPt>
          <c:dPt>
            <c:idx val="1"/>
            <c:bubble3D val="0"/>
            <c:explosion val="10"/>
            <c:spPr>
              <a:solidFill>
                <a:schemeClr val="accent2">
                  <a:lumMod val="40000"/>
                  <a:lumOff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3F8B-4391-B8BC-B686DEE69040}"/>
              </c:ext>
            </c:extLst>
          </c:dPt>
          <c:dLbls>
            <c:dLbl>
              <c:idx val="0"/>
              <c:layout>
                <c:manualLayout>
                  <c:x val="-0.18618041481980929"/>
                  <c:y val="-0.14081974430824559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3F8B-4391-B8BC-B686DEE69040}"/>
                </c:ext>
              </c:extLst>
            </c:dLbl>
            <c:dLbl>
              <c:idx val="1"/>
              <c:layout>
                <c:manualLayout>
                  <c:x val="0.15673684724685763"/>
                  <c:y val="0.15011123592577508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3F8B-4391-B8BC-B686DEE69040}"/>
                </c:ext>
              </c:extLst>
            </c:dLbl>
            <c:spPr>
              <a:noFill/>
              <a:ln w="25400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600" b="1"/>
                </a:pPr>
                <a:endParaRPr lang="es-HN"/>
              </a:p>
            </c:txPr>
            <c:showLegendKey val="0"/>
            <c:showVal val="1"/>
            <c:showCatName val="1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'Planes de formación'!$G$7:$G$8</c:f>
              <c:strCache>
                <c:ptCount val="2"/>
                <c:pt idx="0">
                  <c:v>Educadores Técnicos</c:v>
                </c:pt>
                <c:pt idx="1">
                  <c:v>Educadores Voluntarios</c:v>
                </c:pt>
              </c:strCache>
            </c:strRef>
          </c:cat>
          <c:val>
            <c:numRef>
              <c:f>'Planes de formación'!$H$7:$H$8</c:f>
              <c:numCache>
                <c:formatCode>####.0</c:formatCode>
                <c:ptCount val="2"/>
                <c:pt idx="0">
                  <c:v>45.454545454545453</c:v>
                </c:pt>
                <c:pt idx="1">
                  <c:v>18.181818181818183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3F8B-4391-B8BC-B686DEE6904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 w="25400">
          <a:noFill/>
        </a:ln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es-HN"/>
    </a:p>
  </c:txPr>
  <c:externalData r:id="rId2">
    <c:autoUpdate val="0"/>
  </c:externalData>
</c:chartSpace>
</file>

<file path=ppt/charts/chart3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s-HN" sz="1600" b="1"/>
              <a:t>Gráfico 47</a:t>
            </a:r>
          </a:p>
          <a:p>
            <a:pPr>
              <a:defRPr sz="1600" spc="0">
                <a:solidFill>
                  <a:schemeClr val="tx1">
                    <a:lumMod val="65000"/>
                    <a:lumOff val="35000"/>
                  </a:schemeClr>
                </a:solidFill>
              </a:defRPr>
            </a:pPr>
            <a:r>
              <a:rPr lang="es-HN" sz="1600" b="1"/>
              <a:t>Instituciones con mayor</a:t>
            </a:r>
            <a:r>
              <a:rPr lang="es-HN" sz="1600" b="1" baseline="0"/>
              <a:t> porcentaje que capacitan educadores técnicos</a:t>
            </a:r>
            <a:endParaRPr lang="es-HN" sz="1600" b="1"/>
          </a:p>
        </c:rich>
      </c:tx>
      <c:overlay val="0"/>
      <c:spPr>
        <a:noFill/>
        <a:ln w="25400"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HN"/>
        </a:p>
      </c:tx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spPr>
            <a:solidFill>
              <a:schemeClr val="accent6"/>
            </a:solidFill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 prst="angle"/>
              <a:bevelB w="152400" h="50800" prst="softRound"/>
            </a:sp3d>
          </c:spPr>
          <c:invertIfNegative val="0"/>
          <c:dLbls>
            <c:spPr>
              <a:noFill/>
              <a:ln w="25400"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HN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'Capacitan educadores técnicos'!$I$6:$I$12</c:f>
              <c:strCache>
                <c:ptCount val="7"/>
                <c:pt idx="0">
                  <c:v>Organismos Internacionales</c:v>
                </c:pt>
                <c:pt idx="1">
                  <c:v>Universidades Privadas</c:v>
                </c:pt>
                <c:pt idx="2">
                  <c:v>Universidades Públicas</c:v>
                </c:pt>
                <c:pt idx="3">
                  <c:v>INFOP</c:v>
                </c:pt>
                <c:pt idx="4">
                  <c:v>Secretaría de Salud</c:v>
                </c:pt>
                <c:pt idx="5">
                  <c:v>Camara de Comercio</c:v>
                </c:pt>
                <c:pt idx="6">
                  <c:v>COPECO</c:v>
                </c:pt>
              </c:strCache>
            </c:strRef>
          </c:cat>
          <c:val>
            <c:numRef>
              <c:f>'Capacitan educadores técnicos'!$J$6:$J$12</c:f>
              <c:numCache>
                <c:formatCode>####.0</c:formatCode>
                <c:ptCount val="7"/>
                <c:pt idx="0">
                  <c:v>29.09</c:v>
                </c:pt>
                <c:pt idx="1">
                  <c:v>10.909090909090908</c:v>
                </c:pt>
                <c:pt idx="2">
                  <c:v>7.2727272727272725</c:v>
                </c:pt>
                <c:pt idx="3">
                  <c:v>7.27</c:v>
                </c:pt>
                <c:pt idx="4">
                  <c:v>3.63</c:v>
                </c:pt>
                <c:pt idx="5">
                  <c:v>3.6</c:v>
                </c:pt>
                <c:pt idx="6">
                  <c:v>3.6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E3E-4DC0-AC98-A88520ADC77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488632720"/>
        <c:axId val="1"/>
      </c:barChart>
      <c:catAx>
        <c:axId val="488632720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HN"/>
          </a:p>
        </c:txPr>
        <c:crossAx val="1"/>
        <c:crosses val="autoZero"/>
        <c:auto val="1"/>
        <c:lblAlgn val="ctr"/>
        <c:lblOffset val="100"/>
        <c:noMultiLvlLbl val="0"/>
      </c:catAx>
      <c:valAx>
        <c:axId val="1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prstDash val="solid"/>
              <a:round/>
            </a:ln>
            <a:effectLst/>
          </c:spPr>
        </c:majorGridlines>
        <c:numFmt formatCode="####.0" sourceLinked="1"/>
        <c:majorTickMark val="none"/>
        <c:minorTickMark val="none"/>
        <c:tickLblPos val="nextTo"/>
        <c:spPr>
          <a:noFill/>
          <a:ln w="6350" cap="flat" cmpd="sng" algn="ctr">
            <a:noFill/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HN"/>
          </a:p>
        </c:txPr>
        <c:crossAx val="488632720"/>
        <c:crosses val="autoZero"/>
        <c:crossBetween val="between"/>
      </c:valAx>
      <c:spPr>
        <a:noFill/>
        <a:ln w="25400"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prstDash val="solid"/>
      <a:round/>
    </a:ln>
    <a:effectLst/>
  </c:spPr>
  <c:txPr>
    <a:bodyPr/>
    <a:lstStyle/>
    <a:p>
      <a:pPr>
        <a:defRPr/>
      </a:pPr>
      <a:endParaRPr lang="es-HN"/>
    </a:p>
  </c:txPr>
  <c:externalData r:id="rId3">
    <c:autoUpdate val="0"/>
  </c:externalData>
</c:chartSpace>
</file>

<file path=ppt/charts/chart3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s-HN" sz="1600" b="1"/>
              <a:t>Gráfico 48</a:t>
            </a:r>
          </a:p>
          <a:p>
            <a:pPr>
              <a:defRPr sz="16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s-HN" sz="1600" b="1"/>
              <a:t>Instituciones</a:t>
            </a:r>
            <a:r>
              <a:rPr lang="es-HN" sz="1600" b="1" baseline="0"/>
              <a:t> con mayor porcentaje que capacitan educadores voluntarios</a:t>
            </a:r>
            <a:endParaRPr lang="es-HN" sz="1600" b="1"/>
          </a:p>
        </c:rich>
      </c:tx>
      <c:overlay val="0"/>
      <c:spPr>
        <a:noFill/>
        <a:ln w="25400">
          <a:noFill/>
        </a:ln>
      </c:sp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spPr>
            <a:solidFill>
              <a:schemeClr val="accent2">
                <a:lumMod val="75000"/>
              </a:schemeClr>
            </a:solidFill>
            <a:ln>
              <a:noFill/>
            </a:ln>
            <a:effectLst>
              <a:glow rad="101600">
                <a:schemeClr val="accent2">
                  <a:lumMod val="20000"/>
                  <a:lumOff val="80000"/>
                  <a:alpha val="40000"/>
                </a:schemeClr>
              </a:glow>
              <a:outerShdw blurRad="50800" dist="50800" dir="13500000" algn="br" rotWithShape="0">
                <a:prstClr val="black">
                  <a:alpha val="40000"/>
                </a:prstClr>
              </a:outerShdw>
            </a:effectLst>
          </c:spPr>
          <c:invertIfNegative val="0"/>
          <c:dLbls>
            <c:spPr>
              <a:noFill/>
              <a:ln w="25400">
                <a:noFill/>
              </a:ln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HN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'Capacitan educador voluntario'!$H$6:$H$11</c:f>
              <c:strCache>
                <c:ptCount val="6"/>
                <c:pt idx="0">
                  <c:v>Organismos Internacionales</c:v>
                </c:pt>
                <c:pt idx="1">
                  <c:v>Universidades Privadas</c:v>
                </c:pt>
                <c:pt idx="2">
                  <c:v>Universidades Públicas</c:v>
                </c:pt>
                <c:pt idx="3">
                  <c:v>INFOP</c:v>
                </c:pt>
                <c:pt idx="4">
                  <c:v>COPECO</c:v>
                </c:pt>
                <c:pt idx="5">
                  <c:v>Instituto de Formación Cooperativista</c:v>
                </c:pt>
              </c:strCache>
            </c:strRef>
          </c:cat>
          <c:val>
            <c:numRef>
              <c:f>'Capacitan educador voluntario'!$I$6:$I$11</c:f>
              <c:numCache>
                <c:formatCode>####.0</c:formatCode>
                <c:ptCount val="6"/>
                <c:pt idx="0">
                  <c:v>16.36</c:v>
                </c:pt>
                <c:pt idx="1">
                  <c:v>7.2727272727272725</c:v>
                </c:pt>
                <c:pt idx="2">
                  <c:v>7.2727272727272725</c:v>
                </c:pt>
                <c:pt idx="3">
                  <c:v>7.27</c:v>
                </c:pt>
                <c:pt idx="4">
                  <c:v>3.6</c:v>
                </c:pt>
                <c:pt idx="5">
                  <c:v>3.6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5FA-4B0B-BDDF-47CFBD44922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335077808"/>
        <c:axId val="1"/>
      </c:barChart>
      <c:catAx>
        <c:axId val="335077808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HN"/>
          </a:p>
        </c:txPr>
        <c:crossAx val="1"/>
        <c:crosses val="autoZero"/>
        <c:auto val="1"/>
        <c:lblAlgn val="ctr"/>
        <c:lblOffset val="100"/>
        <c:noMultiLvlLbl val="0"/>
      </c:catAx>
      <c:valAx>
        <c:axId val="1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###.0" sourceLinked="1"/>
        <c:majorTickMark val="none"/>
        <c:minorTickMark val="none"/>
        <c:tickLblPos val="nextTo"/>
        <c:spPr>
          <a:ln w="6350">
            <a:noFill/>
          </a:ln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HN"/>
          </a:p>
        </c:txPr>
        <c:crossAx val="335077808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s-HN"/>
    </a:p>
  </c:txPr>
  <c:externalData r:id="rId2">
    <c:autoUpdate val="0"/>
  </c:externalData>
</c:chartSpace>
</file>

<file path=ppt/charts/chart3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s-HN" sz="1600" b="1"/>
              <a:t>Gráfico 49</a:t>
            </a:r>
          </a:p>
          <a:p>
            <a:pPr>
              <a:defRPr sz="16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s-HN" sz="1600" b="1"/>
              <a:t>Temas de formación para</a:t>
            </a:r>
            <a:r>
              <a:rPr lang="es-HN" sz="1600" b="1" baseline="0"/>
              <a:t> educadores técnicos con mayor porcentaje</a:t>
            </a:r>
            <a:endParaRPr lang="es-HN" sz="1600" b="1"/>
          </a:p>
        </c:rich>
      </c:tx>
      <c:overlay val="0"/>
      <c:spPr>
        <a:noFill/>
        <a:ln w="25400">
          <a:noFill/>
        </a:ln>
      </c:sp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spPr>
            <a:solidFill>
              <a:schemeClr val="accent2">
                <a:lumMod val="75000"/>
              </a:schemeClr>
            </a:solidFill>
            <a:ln>
              <a:noFill/>
            </a:ln>
            <a:effectLst>
              <a:glow rad="127000">
                <a:schemeClr val="accent2">
                  <a:lumMod val="20000"/>
                  <a:lumOff val="80000"/>
                  <a:alpha val="98000"/>
                </a:schemeClr>
              </a:glow>
            </a:effectLst>
            <a:scene3d>
              <a:camera prst="orthographicFront"/>
              <a:lightRig rig="threePt" dir="t"/>
            </a:scene3d>
            <a:sp3d>
              <a:bevelT w="165100" prst="coolSlant"/>
            </a:sp3d>
          </c:spPr>
          <c:invertIfNegative val="0"/>
          <c:dLbls>
            <c:spPr>
              <a:noFill/>
              <a:ln w="25400">
                <a:noFill/>
              </a:ln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HN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'Temas para educadores tecnicos'!$H$5:$H$13</c:f>
              <c:strCache>
                <c:ptCount val="9"/>
                <c:pt idx="0">
                  <c:v>Formación de Formadores</c:v>
                </c:pt>
                <c:pt idx="1">
                  <c:v>Autoestima</c:v>
                </c:pt>
                <c:pt idx="2">
                  <c:v>Relaciones interpersonales</c:v>
                </c:pt>
                <c:pt idx="3">
                  <c:v>Salud sexual y reproductiva</c:v>
                </c:pt>
                <c:pt idx="4">
                  <c:v>Gestión de Riesgo</c:v>
                </c:pt>
                <c:pt idx="5">
                  <c:v>Abuso Sexual</c:v>
                </c:pt>
                <c:pt idx="6">
                  <c:v>Analísis de Conyuntura</c:v>
                </c:pt>
                <c:pt idx="7">
                  <c:v>DDHH</c:v>
                </c:pt>
                <c:pt idx="8">
                  <c:v>Género</c:v>
                </c:pt>
              </c:strCache>
            </c:strRef>
          </c:cat>
          <c:val>
            <c:numRef>
              <c:f>'Temas para educadores tecnicos'!$I$5:$I$13</c:f>
              <c:numCache>
                <c:formatCode>####.0</c:formatCode>
                <c:ptCount val="9"/>
                <c:pt idx="0">
                  <c:v>9.09</c:v>
                </c:pt>
                <c:pt idx="1">
                  <c:v>7.27</c:v>
                </c:pt>
                <c:pt idx="2">
                  <c:v>5.45</c:v>
                </c:pt>
                <c:pt idx="3">
                  <c:v>5.45</c:v>
                </c:pt>
                <c:pt idx="4">
                  <c:v>3.6363636363636362</c:v>
                </c:pt>
                <c:pt idx="5">
                  <c:v>3.63</c:v>
                </c:pt>
                <c:pt idx="6">
                  <c:v>3.6</c:v>
                </c:pt>
                <c:pt idx="7">
                  <c:v>3.6</c:v>
                </c:pt>
                <c:pt idx="8">
                  <c:v>3.6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9CD-48A9-BFFD-1F0FA290DE2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335095520"/>
        <c:axId val="1"/>
      </c:barChart>
      <c:catAx>
        <c:axId val="335095520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HN"/>
          </a:p>
        </c:txPr>
        <c:crossAx val="1"/>
        <c:crosses val="autoZero"/>
        <c:auto val="1"/>
        <c:lblAlgn val="ctr"/>
        <c:lblOffset val="100"/>
        <c:noMultiLvlLbl val="0"/>
      </c:catAx>
      <c:valAx>
        <c:axId val="1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###.0" sourceLinked="1"/>
        <c:majorTickMark val="none"/>
        <c:minorTickMark val="none"/>
        <c:tickLblPos val="nextTo"/>
        <c:spPr>
          <a:ln w="6350">
            <a:noFill/>
          </a:ln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HN"/>
          </a:p>
        </c:txPr>
        <c:crossAx val="335095520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s-HN"/>
    </a:p>
  </c:txPr>
  <c:externalData r:id="rId2">
    <c:autoUpdate val="0"/>
  </c:externalData>
</c:chartSpace>
</file>

<file path=ppt/charts/chart3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7"/>
    </mc:Choice>
    <mc:Fallback>
      <c:style val="7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s-HN" sz="1600" b="1"/>
              <a:t>Gráfico</a:t>
            </a:r>
            <a:r>
              <a:rPr lang="es-HN" sz="1600" b="1" baseline="0"/>
              <a:t> 50</a:t>
            </a:r>
          </a:p>
          <a:p>
            <a:pPr>
              <a:defRPr sz="1600" spc="0">
                <a:solidFill>
                  <a:schemeClr val="tx1">
                    <a:lumMod val="65000"/>
                    <a:lumOff val="35000"/>
                  </a:schemeClr>
                </a:solidFill>
              </a:defRPr>
            </a:pPr>
            <a:r>
              <a:rPr lang="es-HN" sz="1600" b="1" baseline="0"/>
              <a:t>Temas de educación con mayor porcentaje para educadores voluntarios</a:t>
            </a:r>
            <a:endParaRPr lang="es-HN" sz="1600" b="1"/>
          </a:p>
        </c:rich>
      </c:tx>
      <c:overlay val="0"/>
      <c:spPr>
        <a:noFill/>
        <a:ln w="25400"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HN"/>
        </a:p>
      </c:txPr>
    </c:title>
    <c:autoTitleDeleted val="0"/>
    <c:view3D>
      <c:rotX val="15"/>
      <c:rotY val="20"/>
      <c:depthPercent val="100"/>
      <c:rAngAx val="0"/>
    </c:view3D>
    <c:floor>
      <c:thickness val="0"/>
      <c:spPr>
        <a:noFill/>
        <a:ln w="6350" cap="flat" cmpd="sng" algn="ctr">
          <a:noFill/>
          <a:prstDash val="solid"/>
          <a:round/>
        </a:ln>
        <a:effectLst/>
        <a:sp3d/>
      </c:spPr>
    </c:floor>
    <c:sideWall>
      <c:thickness val="0"/>
      <c:spPr>
        <a:noFill/>
        <a:ln w="25400">
          <a:noFill/>
        </a:ln>
        <a:effectLst/>
        <a:sp3d/>
      </c:spPr>
    </c:sideWall>
    <c:backWall>
      <c:thickness val="0"/>
      <c:spPr>
        <a:noFill/>
        <a:ln w="25400">
          <a:noFill/>
        </a:ln>
        <a:effectLst/>
        <a:sp3d/>
      </c:spPr>
    </c:backWall>
    <c:plotArea>
      <c:layout/>
      <c:bar3DChart>
        <c:barDir val="col"/>
        <c:grouping val="standard"/>
        <c:varyColors val="0"/>
        <c:ser>
          <c:idx val="0"/>
          <c:order val="0"/>
          <c:spPr>
            <a:solidFill>
              <a:schemeClr val="accent5"/>
            </a:solidFill>
            <a:ln>
              <a:noFill/>
            </a:ln>
            <a:effectLst/>
            <a:sp3d/>
          </c:spPr>
          <c:invertIfNegative val="0"/>
          <c:dLbls>
            <c:spPr>
              <a:noFill/>
              <a:ln w="25400"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HN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'Temas a educadores voluntarios'!$H$5:$H$9</c:f>
              <c:strCache>
                <c:ptCount val="5"/>
                <c:pt idx="0">
                  <c:v>Fundamentos Psicopedagógicos</c:v>
                </c:pt>
                <c:pt idx="1">
                  <c:v>Autoestima</c:v>
                </c:pt>
                <c:pt idx="2">
                  <c:v>Género</c:v>
                </c:pt>
                <c:pt idx="3">
                  <c:v>Gestión de Riesgo</c:v>
                </c:pt>
                <c:pt idx="4">
                  <c:v>Comercio y servicio</c:v>
                </c:pt>
              </c:strCache>
            </c:strRef>
          </c:cat>
          <c:val>
            <c:numRef>
              <c:f>'Temas a educadores voluntarios'!$I$5:$I$9</c:f>
              <c:numCache>
                <c:formatCode>####.0</c:formatCode>
                <c:ptCount val="5"/>
                <c:pt idx="0">
                  <c:v>5.45</c:v>
                </c:pt>
                <c:pt idx="1">
                  <c:v>3.63</c:v>
                </c:pt>
                <c:pt idx="2">
                  <c:v>3.6</c:v>
                </c:pt>
                <c:pt idx="3">
                  <c:v>3.6</c:v>
                </c:pt>
                <c:pt idx="4">
                  <c:v>3.6</c:v>
                </c:pt>
              </c:numCache>
            </c:numRef>
          </c:val>
          <c:shape val="cone"/>
          <c:extLst>
            <c:ext xmlns:c16="http://schemas.microsoft.com/office/drawing/2014/chart" uri="{C3380CC4-5D6E-409C-BE32-E72D297353CC}">
              <c16:uniqueId val="{00000000-2503-4512-A8CD-58EF8DF120A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shape val="box"/>
        <c:axId val="335082400"/>
        <c:axId val="1"/>
        <c:axId val="2"/>
      </c:bar3DChart>
      <c:catAx>
        <c:axId val="33508240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HN"/>
          </a:p>
        </c:txPr>
        <c:crossAx val="1"/>
        <c:crosses val="autoZero"/>
        <c:auto val="1"/>
        <c:lblAlgn val="ctr"/>
        <c:lblOffset val="100"/>
        <c:noMultiLvlLbl val="0"/>
      </c:catAx>
      <c:valAx>
        <c:axId val="1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prstDash val="solid"/>
              <a:round/>
            </a:ln>
            <a:effectLst/>
          </c:spPr>
        </c:majorGridlines>
        <c:numFmt formatCode="####.0" sourceLinked="1"/>
        <c:majorTickMark val="none"/>
        <c:minorTickMark val="none"/>
        <c:tickLblPos val="nextTo"/>
        <c:spPr>
          <a:noFill/>
          <a:ln w="6350" cap="flat" cmpd="sng" algn="ctr">
            <a:noFill/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HN"/>
          </a:p>
        </c:txPr>
        <c:crossAx val="335082400"/>
        <c:crosses val="autoZero"/>
        <c:crossBetween val="between"/>
      </c:valAx>
      <c:serAx>
        <c:axId val="2"/>
        <c:scaling>
          <c:orientation val="minMax"/>
        </c:scaling>
        <c:delete val="1"/>
        <c:axPos val="b"/>
        <c:majorTickMark val="out"/>
        <c:minorTickMark val="none"/>
        <c:tickLblPos val="nextTo"/>
        <c:crossAx val="1"/>
        <c:crosses val="autoZero"/>
      </c:serAx>
      <c:spPr>
        <a:noFill/>
        <a:ln w="25400"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prstDash val="solid"/>
      <a:round/>
    </a:ln>
    <a:effectLst/>
  </c:spPr>
  <c:txPr>
    <a:bodyPr/>
    <a:lstStyle/>
    <a:p>
      <a:pPr>
        <a:defRPr/>
      </a:pPr>
      <a:endParaRPr lang="es-HN"/>
    </a:p>
  </c:txPr>
  <c:externalData r:id="rId3">
    <c:autoUpdate val="0"/>
  </c:externalData>
</c:chartSpace>
</file>

<file path=ppt/charts/chart3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s-HN" sz="1600" b="1"/>
              <a:t>Gráfico 51</a:t>
            </a:r>
          </a:p>
          <a:p>
            <a:pPr>
              <a:defRPr sz="16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s-HN" sz="1600" b="1"/>
              <a:t>Pasos para el</a:t>
            </a:r>
            <a:r>
              <a:rPr lang="es-HN" sz="1600" b="1" baseline="0"/>
              <a:t> Diseño Curricular</a:t>
            </a:r>
            <a:r>
              <a:rPr lang="es-HN" sz="1600" b="1"/>
              <a:t> </a:t>
            </a:r>
          </a:p>
        </c:rich>
      </c:tx>
      <c:overlay val="0"/>
      <c:spPr>
        <a:noFill/>
        <a:ln w="25400">
          <a:noFill/>
        </a:ln>
      </c:sp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spPr>
            <a:solidFill>
              <a:schemeClr val="accent2">
                <a:lumMod val="75000"/>
              </a:schemeClr>
            </a:solidFill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 w="165100" prst="coolSlant"/>
              <a:bevelB/>
            </a:sp3d>
          </c:spPr>
          <c:invertIfNegative val="0"/>
          <c:dLbls>
            <c:spPr>
              <a:noFill/>
              <a:ln w="25400">
                <a:noFill/>
              </a:ln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HN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'Pasos para diseño curricular'!$B$18:$B$24</c:f>
              <c:strCache>
                <c:ptCount val="7"/>
                <c:pt idx="0">
                  <c:v>Formulación de objetivos curriculares/Elaboración del plan de formación-capacitación/Diseño del sistema de evaluación/Elaboración de los programas de formación (4 pasos)</c:v>
                </c:pt>
                <c:pt idx="1">
                  <c:v>Formulación de objetivos curriculares/Elaboración del plan de formación-capacitación/Elaboración de los programas de formación (3 pasos)</c:v>
                </c:pt>
                <c:pt idx="2">
                  <c:v>Formulación de objetivos curriculares/Elaboración de los programas de formación (2 pasos)</c:v>
                </c:pt>
                <c:pt idx="3">
                  <c:v>No sabe/no contesta</c:v>
                </c:pt>
                <c:pt idx="4">
                  <c:v>Formulación de objetivos curriculares/Diseño del sistema de evaluación/Elaboración de los programas de formación (3 pasos)</c:v>
                </c:pt>
                <c:pt idx="5">
                  <c:v>Formulación de objetivos curriculares/Elaboración del plan de formación-capacitación/Diseño del sistema de evaluación (3 pasos)</c:v>
                </c:pt>
                <c:pt idx="6">
                  <c:v>Formulación de objetivos curriculares/Elaboración del plan de formación-capacitación (2 pasos)</c:v>
                </c:pt>
              </c:strCache>
            </c:strRef>
          </c:cat>
          <c:val>
            <c:numRef>
              <c:f>'Pasos para diseño curricular'!$C$18:$C$24</c:f>
              <c:numCache>
                <c:formatCode>0%</c:formatCode>
                <c:ptCount val="7"/>
                <c:pt idx="0">
                  <c:v>0.63629999999999998</c:v>
                </c:pt>
                <c:pt idx="1">
                  <c:v>0.21809999999999999</c:v>
                </c:pt>
                <c:pt idx="2">
                  <c:v>5.45E-2</c:v>
                </c:pt>
                <c:pt idx="3">
                  <c:v>3.6299999999999999E-2</c:v>
                </c:pt>
                <c:pt idx="4">
                  <c:v>1.8100000000000002E-2</c:v>
                </c:pt>
                <c:pt idx="5">
                  <c:v>1.8100000000000002E-2</c:v>
                </c:pt>
                <c:pt idx="6">
                  <c:v>1.8100000000000002E-2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C9B-4C77-AC4A-0BDB95494D6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335098800"/>
        <c:axId val="1"/>
      </c:barChart>
      <c:catAx>
        <c:axId val="335098800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HN"/>
          </a:p>
        </c:txPr>
        <c:crossAx val="1"/>
        <c:crosses val="autoZero"/>
        <c:auto val="1"/>
        <c:lblAlgn val="ctr"/>
        <c:lblOffset val="100"/>
        <c:noMultiLvlLbl val="0"/>
      </c:catAx>
      <c:valAx>
        <c:axId val="1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ln w="6350">
            <a:noFill/>
          </a:ln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HN"/>
          </a:p>
        </c:txPr>
        <c:crossAx val="335098800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s-HN"/>
    </a:p>
  </c:txPr>
  <c:externalData r:id="rId2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s-HN" sz="1600" b="1" dirty="0"/>
              <a:t>Gráfico 5</a:t>
            </a:r>
          </a:p>
          <a:p>
            <a:pPr>
              <a:defRPr sz="16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s-HN" sz="1600" b="1" dirty="0"/>
              <a:t>Porcentaje</a:t>
            </a:r>
            <a:r>
              <a:rPr lang="es-HN" sz="1600" b="1" baseline="0" dirty="0"/>
              <a:t> de sector económico en Inserción Laboral</a:t>
            </a:r>
            <a:endParaRPr lang="es-HN" sz="1600" b="1" dirty="0"/>
          </a:p>
        </c:rich>
      </c:tx>
      <c:overlay val="0"/>
      <c:spPr>
        <a:noFill/>
        <a:ln w="25400">
          <a:noFill/>
        </a:ln>
      </c:sp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rgbClr val="C00000"/>
            </a:solidFill>
            <a:ln w="25400">
              <a:noFill/>
            </a:ln>
          </c:spPr>
          <c:invertIfNegative val="0"/>
          <c:dLbls>
            <c:spPr>
              <a:noFill/>
              <a:ln w="25400">
                <a:noFill/>
              </a:ln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HN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'Sectores económicos'!$B$10:$B$12</c:f>
              <c:strCache>
                <c:ptCount val="3"/>
                <c:pt idx="0">
                  <c:v>Industrial</c:v>
                </c:pt>
                <c:pt idx="1">
                  <c:v>Comercio y Servicio</c:v>
                </c:pt>
                <c:pt idx="2">
                  <c:v>Agropecuario</c:v>
                </c:pt>
              </c:strCache>
            </c:strRef>
          </c:cat>
          <c:val>
            <c:numRef>
              <c:f>'Sectores económicos'!$C$10:$C$12</c:f>
              <c:numCache>
                <c:formatCode>0%</c:formatCode>
                <c:ptCount val="3"/>
                <c:pt idx="0">
                  <c:v>0.73680000000000001</c:v>
                </c:pt>
                <c:pt idx="1">
                  <c:v>0.89470000000000005</c:v>
                </c:pt>
                <c:pt idx="2">
                  <c:v>0.2631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72A-42BB-AAD2-1B1433E6A5D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327620640"/>
        <c:axId val="1"/>
      </c:barChart>
      <c:catAx>
        <c:axId val="32762064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HN"/>
          </a:p>
        </c:txPr>
        <c:crossAx val="1"/>
        <c:crosses val="autoZero"/>
        <c:auto val="1"/>
        <c:lblAlgn val="ctr"/>
        <c:lblOffset val="100"/>
        <c:noMultiLvlLbl val="0"/>
      </c:catAx>
      <c:valAx>
        <c:axId val="1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ln w="6350">
            <a:noFill/>
          </a:ln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HN"/>
          </a:p>
        </c:txPr>
        <c:crossAx val="327620640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s-HN"/>
    </a:p>
  </c:txPr>
  <c:externalData r:id="rId2">
    <c:autoUpdate val="0"/>
  </c:externalData>
</c:chartSpace>
</file>

<file path=ppt/charts/chart4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s-HN" sz="1600" b="1"/>
              <a:t>Gráfico 52</a:t>
            </a:r>
          </a:p>
          <a:p>
            <a:pPr>
              <a:defRPr sz="16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s-HN" sz="1600" b="1"/>
              <a:t>Instituciones</a:t>
            </a:r>
            <a:r>
              <a:rPr lang="es-HN" sz="1600" b="1" baseline="0"/>
              <a:t> que Acreditan sus Procesos de Formación</a:t>
            </a:r>
            <a:endParaRPr lang="es-HN" sz="1600" b="1"/>
          </a:p>
        </c:rich>
      </c:tx>
      <c:overlay val="0"/>
      <c:spPr>
        <a:noFill/>
        <a:ln w="25400">
          <a:noFill/>
        </a:ln>
      </c:spPr>
    </c:title>
    <c:autoTitleDeleted val="0"/>
    <c:view3D>
      <c:rotX val="30"/>
      <c:rotY val="0"/>
      <c:rAngAx val="0"/>
      <c:perspective val="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spPr>
            <a:scene3d>
              <a:camera prst="orthographicFront"/>
              <a:lightRig rig="threePt" dir="t"/>
            </a:scene3d>
            <a:sp3d>
              <a:bevelT h="44450"/>
              <a:contourClr>
                <a:srgbClr val="000000"/>
              </a:contourClr>
            </a:sp3d>
          </c:spPr>
          <c:dPt>
            <c:idx val="0"/>
            <c:bubble3D val="0"/>
            <c:spPr>
              <a:solidFill>
                <a:schemeClr val="accent1">
                  <a:lumMod val="60000"/>
                  <a:lumOff val="40000"/>
                </a:schemeClr>
              </a:solidFill>
              <a:ln w="25400">
                <a:solidFill>
                  <a:schemeClr val="lt1"/>
                </a:solidFill>
              </a:ln>
              <a:effectLst/>
              <a:scene3d>
                <a:camera prst="orthographicFront"/>
                <a:lightRig rig="threePt" dir="t"/>
              </a:scene3d>
              <a:sp3d contourW="25400">
                <a:bevelT h="44450"/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FA40-4646-8B94-6411CE908ECF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25400">
                <a:solidFill>
                  <a:schemeClr val="lt1"/>
                </a:solidFill>
              </a:ln>
              <a:effectLst/>
              <a:scene3d>
                <a:camera prst="orthographicFront"/>
                <a:lightRig rig="threePt" dir="t"/>
              </a:scene3d>
              <a:sp3d contourW="25400">
                <a:bevelT h="44450"/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FA40-4646-8B94-6411CE908ECF}"/>
              </c:ext>
            </c:extLst>
          </c:dPt>
          <c:dPt>
            <c:idx val="2"/>
            <c:bubble3D val="0"/>
            <c:spPr>
              <a:gradFill flip="none" rotWithShape="1">
                <a:gsLst>
                  <a:gs pos="0">
                    <a:srgbClr val="7030A0">
                      <a:tint val="66000"/>
                      <a:satMod val="160000"/>
                    </a:srgbClr>
                  </a:gs>
                  <a:gs pos="50000">
                    <a:srgbClr val="7030A0">
                      <a:tint val="44500"/>
                      <a:satMod val="160000"/>
                    </a:srgbClr>
                  </a:gs>
                  <a:gs pos="100000">
                    <a:srgbClr val="7030A0">
                      <a:tint val="23500"/>
                      <a:satMod val="160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 w="25400">
                <a:solidFill>
                  <a:schemeClr val="lt1"/>
                </a:solidFill>
              </a:ln>
              <a:effectLst/>
              <a:scene3d>
                <a:camera prst="orthographicFront"/>
                <a:lightRig rig="threePt" dir="t"/>
              </a:scene3d>
              <a:sp3d contourW="25400">
                <a:bevelT h="44450"/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5-FA40-4646-8B94-6411CE908ECF}"/>
              </c:ext>
            </c:extLst>
          </c:dPt>
          <c:dLbls>
            <c:spPr>
              <a:noFill/>
              <a:ln w="25400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600" b="1"/>
                </a:pPr>
                <a:endParaRPr lang="es-HN"/>
              </a:p>
            </c:txPr>
            <c:showLegendKey val="0"/>
            <c:showVal val="1"/>
            <c:showCatName val="1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'Acreditan sus procesos'!$H$5:$H$7</c:f>
              <c:strCache>
                <c:ptCount val="3"/>
                <c:pt idx="0">
                  <c:v>Todos</c:v>
                </c:pt>
                <c:pt idx="1">
                  <c:v>Algunos</c:v>
                </c:pt>
                <c:pt idx="2">
                  <c:v>Ninguno</c:v>
                </c:pt>
              </c:strCache>
            </c:strRef>
          </c:cat>
          <c:val>
            <c:numRef>
              <c:f>'Acreditan sus procesos'!$I$5:$I$7</c:f>
              <c:numCache>
                <c:formatCode>####.0</c:formatCode>
                <c:ptCount val="3"/>
                <c:pt idx="0">
                  <c:v>9.0909090909090917</c:v>
                </c:pt>
                <c:pt idx="1">
                  <c:v>20</c:v>
                </c:pt>
                <c:pt idx="2">
                  <c:v>70.909090909090907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FA40-4646-8B94-6411CE908EC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 w="25400">
          <a:noFill/>
        </a:ln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es-HN"/>
    </a:p>
  </c:txPr>
  <c:externalData r:id="rId2">
    <c:autoUpdate val="0"/>
  </c:externalData>
</c:chartSpace>
</file>

<file path=ppt/charts/chart4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s-HN" sz="1600" b="1"/>
              <a:t>Gráfico 53</a:t>
            </a:r>
          </a:p>
          <a:p>
            <a:pPr>
              <a:defRPr sz="16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s-HN" sz="1600" b="1"/>
              <a:t>Procesos de Formación Acreditados</a:t>
            </a:r>
          </a:p>
        </c:rich>
      </c:tx>
      <c:overlay val="0"/>
      <c:spPr>
        <a:noFill/>
        <a:ln w="25400">
          <a:noFill/>
        </a:ln>
      </c:sp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spPr>
            <a:solidFill>
              <a:schemeClr val="accent2">
                <a:lumMod val="75000"/>
              </a:schemeClr>
            </a:solidFill>
            <a:ln w="25400">
              <a:noFill/>
            </a:ln>
          </c:spPr>
          <c:invertIfNegative val="0"/>
          <c:dLbls>
            <c:spPr>
              <a:noFill/>
              <a:ln w="25400">
                <a:noFill/>
              </a:ln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HN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'Procesos formación acreditados'!$H$5:$H$22</c:f>
              <c:strCache>
                <c:ptCount val="18"/>
                <c:pt idx="0">
                  <c:v>Formación de formadores en Emprendimiento Gerencial</c:v>
                </c:pt>
                <c:pt idx="1">
                  <c:v>Cooperativismo</c:v>
                </c:pt>
                <c:pt idx="2">
                  <c:v>Auxiliares de Enfermería</c:v>
                </c:pt>
                <c:pt idx="3">
                  <c:v>Barbería</c:v>
                </c:pt>
                <c:pt idx="4">
                  <c:v>Belleza</c:v>
                </c:pt>
                <c:pt idx="5">
                  <c:v>Ciencias Sociales</c:v>
                </c:pt>
                <c:pt idx="6">
                  <c:v>Covenio de Formación Titulación y Guardia para la Gente de Mar</c:v>
                </c:pt>
                <c:pt idx="7">
                  <c:v>Diplomados en gestión de proyectos</c:v>
                </c:pt>
                <c:pt idx="8">
                  <c:v>Electricidad</c:v>
                </c:pt>
                <c:pt idx="9">
                  <c:v>Facilitadores de Arte Social</c:v>
                </c:pt>
                <c:pt idx="10">
                  <c:v>Funciones de los cuerpos directivos</c:v>
                </c:pt>
                <c:pt idx="11">
                  <c:v>Incidencia Política</c:v>
                </c:pt>
                <c:pt idx="12">
                  <c:v>Panadería</c:v>
                </c:pt>
                <c:pt idx="13">
                  <c:v>PYMES (Mercadeo, RRHH, Finanzas, Habilidades Gerenciales)</c:v>
                </c:pt>
                <c:pt idx="14">
                  <c:v>Sobre el cacao</c:v>
                </c:pt>
                <c:pt idx="15">
                  <c:v>Temas de aves</c:v>
                </c:pt>
                <c:pt idx="16">
                  <c:v>Temas de turismo</c:v>
                </c:pt>
                <c:pt idx="17">
                  <c:v>Todos los programas para niños y jovenes</c:v>
                </c:pt>
              </c:strCache>
            </c:strRef>
          </c:cat>
          <c:val>
            <c:numRef>
              <c:f>'Procesos formación acreditados'!$I$5:$I$22</c:f>
              <c:numCache>
                <c:formatCode>####.0</c:formatCode>
                <c:ptCount val="18"/>
                <c:pt idx="0">
                  <c:v>5.5</c:v>
                </c:pt>
                <c:pt idx="1">
                  <c:v>5.45</c:v>
                </c:pt>
                <c:pt idx="2">
                  <c:v>1.8181818181818181</c:v>
                </c:pt>
                <c:pt idx="3">
                  <c:v>1.8181818181818181</c:v>
                </c:pt>
                <c:pt idx="4">
                  <c:v>1.8181818181818181</c:v>
                </c:pt>
                <c:pt idx="5">
                  <c:v>1.8181818181818181</c:v>
                </c:pt>
                <c:pt idx="6">
                  <c:v>1.8181818181818181</c:v>
                </c:pt>
                <c:pt idx="7">
                  <c:v>1.8181818181818181</c:v>
                </c:pt>
                <c:pt idx="8">
                  <c:v>1.8181818181818181</c:v>
                </c:pt>
                <c:pt idx="9">
                  <c:v>1.8181818181818181</c:v>
                </c:pt>
                <c:pt idx="10">
                  <c:v>1.8181818181818181</c:v>
                </c:pt>
                <c:pt idx="11">
                  <c:v>1.8181818181818181</c:v>
                </c:pt>
                <c:pt idx="12">
                  <c:v>1.8181818181818181</c:v>
                </c:pt>
                <c:pt idx="13">
                  <c:v>1.8181818181818181</c:v>
                </c:pt>
                <c:pt idx="14">
                  <c:v>1.8181818181818181</c:v>
                </c:pt>
                <c:pt idx="15">
                  <c:v>1.8181818181818181</c:v>
                </c:pt>
                <c:pt idx="16">
                  <c:v>1.8181818181818181</c:v>
                </c:pt>
                <c:pt idx="17">
                  <c:v>1.8181818181818181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0FE-460D-A2E1-9325613EEBC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487169704"/>
        <c:axId val="1"/>
      </c:barChart>
      <c:catAx>
        <c:axId val="487169704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HN"/>
          </a:p>
        </c:txPr>
        <c:crossAx val="1"/>
        <c:crosses val="autoZero"/>
        <c:auto val="1"/>
        <c:lblAlgn val="ctr"/>
        <c:lblOffset val="100"/>
        <c:noMultiLvlLbl val="0"/>
      </c:catAx>
      <c:valAx>
        <c:axId val="1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###.0" sourceLinked="1"/>
        <c:majorTickMark val="none"/>
        <c:minorTickMark val="none"/>
        <c:tickLblPos val="nextTo"/>
        <c:spPr>
          <a:ln w="6350">
            <a:noFill/>
          </a:ln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HN"/>
          </a:p>
        </c:txPr>
        <c:crossAx val="487169704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s-HN"/>
    </a:p>
  </c:txPr>
  <c:externalData r:id="rId2">
    <c:autoUpdate val="0"/>
  </c:externalData>
</c:chartSpace>
</file>

<file path=ppt/charts/chart4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s-HN" sz="1600" b="1"/>
              <a:t>Gráfico</a:t>
            </a:r>
            <a:r>
              <a:rPr lang="es-HN" sz="1600" b="1" baseline="0"/>
              <a:t> 54</a:t>
            </a:r>
          </a:p>
          <a:p>
            <a:pPr>
              <a:defRPr sz="16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s-HN" sz="1600" b="1" baseline="0"/>
              <a:t>Instituciones que acreditan programas de formación</a:t>
            </a:r>
            <a:endParaRPr lang="es-HN" sz="1600" b="1"/>
          </a:p>
        </c:rich>
      </c:tx>
      <c:overlay val="0"/>
      <c:spPr>
        <a:noFill/>
        <a:ln w="25400">
          <a:noFill/>
        </a:ln>
      </c:sp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spPr>
            <a:solidFill>
              <a:srgbClr val="4472C4"/>
            </a:solidFill>
            <a:ln w="25400">
              <a:noFill/>
            </a:ln>
          </c:spPr>
          <c:invertIfNegative val="0"/>
          <c:dLbls>
            <c:spPr>
              <a:noFill/>
              <a:ln w="25400">
                <a:noFill/>
              </a:ln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HN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'Instituciones acreditan program'!$H$6:$H$23</c:f>
              <c:strCache>
                <c:ptCount val="18"/>
                <c:pt idx="0">
                  <c:v>INFOP</c:v>
                </c:pt>
                <c:pt idx="1">
                  <c:v>Instituto de Formación Cooperativista (IFC)</c:v>
                </c:pt>
                <c:pt idx="2">
                  <c:v>UNICEF</c:v>
                </c:pt>
                <c:pt idx="3">
                  <c:v>USAID</c:v>
                </c:pt>
                <c:pt idx="4">
                  <c:v>Agencia Suiza para el Desarrollo y la Cooperación</c:v>
                </c:pt>
                <c:pt idx="5">
                  <c:v>CONEANFO</c:v>
                </c:pt>
                <c:pt idx="6">
                  <c:v>COPECO</c:v>
                </c:pt>
                <c:pt idx="7">
                  <c:v>CREFAL</c:v>
                </c:pt>
                <c:pt idx="8">
                  <c:v>Fundación Helvetas Honduras</c:v>
                </c:pt>
                <c:pt idx="9">
                  <c:v>IFC (International Finance Corporation)</c:v>
                </c:pt>
                <c:pt idx="10">
                  <c:v>Ministerio de Educación de EEUU</c:v>
                </c:pt>
                <c:pt idx="11">
                  <c:v>Organización Maritima Internacional</c:v>
                </c:pt>
                <c:pt idx="12">
                  <c:v>Proparque</c:v>
                </c:pt>
                <c:pt idx="13">
                  <c:v>Red de Institutos de Formación Profesional de Centroamérica, Panamá y Rep. Dominicana</c:v>
                </c:pt>
                <c:pt idx="14">
                  <c:v>Secretaría de Agricultura y Ganadería</c:v>
                </c:pt>
                <c:pt idx="15">
                  <c:v>Secretaría de Salud</c:v>
                </c:pt>
                <c:pt idx="16">
                  <c:v>SEDUC</c:v>
                </c:pt>
                <c:pt idx="17">
                  <c:v>UPNFM</c:v>
                </c:pt>
              </c:strCache>
            </c:strRef>
          </c:cat>
          <c:val>
            <c:numRef>
              <c:f>'Instituciones acreditan program'!$I$6:$I$23</c:f>
              <c:numCache>
                <c:formatCode>####.0</c:formatCode>
                <c:ptCount val="18"/>
                <c:pt idx="0">
                  <c:v>5.45</c:v>
                </c:pt>
                <c:pt idx="1">
                  <c:v>3.6363636363636362</c:v>
                </c:pt>
                <c:pt idx="2">
                  <c:v>3.6363636363636362</c:v>
                </c:pt>
                <c:pt idx="3">
                  <c:v>3.6363636363636362</c:v>
                </c:pt>
                <c:pt idx="4">
                  <c:v>1.8181818181818181</c:v>
                </c:pt>
                <c:pt idx="5">
                  <c:v>1.8181818181818181</c:v>
                </c:pt>
                <c:pt idx="6">
                  <c:v>1.8181818181818181</c:v>
                </c:pt>
                <c:pt idx="7">
                  <c:v>1.8181818181818181</c:v>
                </c:pt>
                <c:pt idx="8">
                  <c:v>1.8181818181818181</c:v>
                </c:pt>
                <c:pt idx="9">
                  <c:v>1.8181818181818181</c:v>
                </c:pt>
                <c:pt idx="10">
                  <c:v>1.8181818181818181</c:v>
                </c:pt>
                <c:pt idx="11">
                  <c:v>1.8181818181818181</c:v>
                </c:pt>
                <c:pt idx="12">
                  <c:v>1.8181818181818181</c:v>
                </c:pt>
                <c:pt idx="13">
                  <c:v>1.8181818181818181</c:v>
                </c:pt>
                <c:pt idx="14">
                  <c:v>1.8181818181818181</c:v>
                </c:pt>
                <c:pt idx="15">
                  <c:v>1.8181818181818181</c:v>
                </c:pt>
                <c:pt idx="16">
                  <c:v>1.8181818181818181</c:v>
                </c:pt>
                <c:pt idx="17">
                  <c:v>1.8181818181818181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4C6-4292-9DFD-55A254FFFE7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334661376"/>
        <c:axId val="1"/>
      </c:barChart>
      <c:catAx>
        <c:axId val="334661376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HN"/>
          </a:p>
        </c:txPr>
        <c:crossAx val="1"/>
        <c:crosses val="autoZero"/>
        <c:auto val="1"/>
        <c:lblAlgn val="ctr"/>
        <c:lblOffset val="100"/>
        <c:noMultiLvlLbl val="0"/>
      </c:catAx>
      <c:valAx>
        <c:axId val="1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###.0" sourceLinked="1"/>
        <c:majorTickMark val="none"/>
        <c:minorTickMark val="none"/>
        <c:tickLblPos val="nextTo"/>
        <c:spPr>
          <a:ln w="6350">
            <a:noFill/>
          </a:ln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HN"/>
          </a:p>
        </c:txPr>
        <c:crossAx val="334661376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s-HN"/>
    </a:p>
  </c:txPr>
  <c:externalData r:id="rId2">
    <c:autoUpdate val="0"/>
  </c:externalData>
</c:chartSpace>
</file>

<file path=ppt/charts/chart4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s-HN" sz="1600" b="1"/>
              <a:t>Gráfico 55</a:t>
            </a:r>
          </a:p>
          <a:p>
            <a:pPr>
              <a:defRPr sz="16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s-HN" sz="1600" b="1"/>
              <a:t>Instituciones que tienen mayor porcentaje en certificar beneficiarios</a:t>
            </a:r>
            <a:r>
              <a:rPr lang="es-HN" sz="1600" b="1" baseline="0"/>
              <a:t> de procesos</a:t>
            </a:r>
            <a:endParaRPr lang="es-HN" sz="1600" b="1"/>
          </a:p>
        </c:rich>
      </c:tx>
      <c:overlay val="0"/>
      <c:spPr>
        <a:noFill/>
        <a:ln w="25400">
          <a:noFill/>
        </a:ln>
      </c:sp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spPr>
            <a:solidFill>
              <a:schemeClr val="accent2">
                <a:lumMod val="75000"/>
              </a:schemeClr>
            </a:solidFill>
            <a:ln>
              <a:noFill/>
            </a:ln>
            <a:effectLst>
              <a:softEdge rad="139700"/>
            </a:effectLst>
            <a:scene3d>
              <a:camera prst="orthographicFront"/>
              <a:lightRig rig="threePt" dir="t"/>
            </a:scene3d>
            <a:sp3d>
              <a:bevelT w="184150" prst="softRound"/>
            </a:sp3d>
          </c:spPr>
          <c:invertIfNegative val="0"/>
          <c:dLbls>
            <c:spPr>
              <a:noFill/>
              <a:ln w="25400">
                <a:noFill/>
              </a:ln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HN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'Instit. certifican beneficiario'!$G$6:$G$9</c:f>
              <c:strCache>
                <c:ptCount val="4"/>
                <c:pt idx="0">
                  <c:v>INFOP</c:v>
                </c:pt>
                <c:pt idx="1">
                  <c:v>Instituto de Formación Cooperativista</c:v>
                </c:pt>
                <c:pt idx="2">
                  <c:v>CONEANFO</c:v>
                </c:pt>
                <c:pt idx="3">
                  <c:v>Secretaría de Salud</c:v>
                </c:pt>
              </c:strCache>
            </c:strRef>
          </c:cat>
          <c:val>
            <c:numRef>
              <c:f>'Instit. certifican beneficiario'!$H$6:$H$9</c:f>
              <c:numCache>
                <c:formatCode>####.0</c:formatCode>
                <c:ptCount val="4"/>
                <c:pt idx="0">
                  <c:v>9.09</c:v>
                </c:pt>
                <c:pt idx="1">
                  <c:v>5.45</c:v>
                </c:pt>
                <c:pt idx="2">
                  <c:v>3.6363636363636362</c:v>
                </c:pt>
                <c:pt idx="3">
                  <c:v>3.6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30B-4D4B-8F58-E4714C886CF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overlap val="8"/>
        <c:axId val="536360792"/>
        <c:axId val="1"/>
      </c:barChart>
      <c:catAx>
        <c:axId val="536360792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HN"/>
          </a:p>
        </c:txPr>
        <c:crossAx val="1"/>
        <c:crosses val="autoZero"/>
        <c:auto val="1"/>
        <c:lblAlgn val="ctr"/>
        <c:lblOffset val="100"/>
        <c:noMultiLvlLbl val="0"/>
      </c:catAx>
      <c:valAx>
        <c:axId val="1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###.0" sourceLinked="1"/>
        <c:majorTickMark val="none"/>
        <c:minorTickMark val="none"/>
        <c:tickLblPos val="nextTo"/>
        <c:spPr>
          <a:ln w="6350">
            <a:noFill/>
          </a:ln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HN"/>
          </a:p>
        </c:txPr>
        <c:crossAx val="536360792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s-HN"/>
    </a:p>
  </c:txPr>
  <c:externalData r:id="rId2">
    <c:autoUpdate val="0"/>
  </c:externalData>
</c:chartSpace>
</file>

<file path=ppt/charts/chart4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s-HN" sz="1600" b="1"/>
              <a:t>Gráfico 56</a:t>
            </a:r>
          </a:p>
          <a:p>
            <a:pPr>
              <a:defRPr sz="16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s-HN" sz="1600" b="1"/>
              <a:t>Proceos educativos certificados con mayor porcentaje</a:t>
            </a:r>
          </a:p>
        </c:rich>
      </c:tx>
      <c:overlay val="0"/>
      <c:spPr>
        <a:noFill/>
        <a:ln w="25400">
          <a:noFill/>
        </a:ln>
      </c:sp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2">
                <a:lumMod val="75000"/>
              </a:schemeClr>
            </a:solidFill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 w="114300" prst="artDeco"/>
              <a:bevelB w="165100" prst="coolSlant"/>
            </a:sp3d>
          </c:spPr>
          <c:invertIfNegative val="0"/>
          <c:dLbls>
            <c:spPr>
              <a:noFill/>
              <a:ln w="25400">
                <a:noFill/>
              </a:ln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HN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'Procesos certificados'!$H$6:$H$10</c:f>
              <c:strCache>
                <c:ptCount val="5"/>
                <c:pt idx="0">
                  <c:v>Belleza</c:v>
                </c:pt>
                <c:pt idx="1">
                  <c:v>Todos</c:v>
                </c:pt>
                <c:pt idx="2">
                  <c:v>Cooperativismo</c:v>
                </c:pt>
                <c:pt idx="3">
                  <c:v>Refrigeración</c:v>
                </c:pt>
                <c:pt idx="4">
                  <c:v>Turismo, atención al cliente</c:v>
                </c:pt>
              </c:strCache>
            </c:strRef>
          </c:cat>
          <c:val>
            <c:numRef>
              <c:f>'Procesos certificados'!$I$6:$I$10</c:f>
              <c:numCache>
                <c:formatCode>####.0</c:formatCode>
                <c:ptCount val="5"/>
                <c:pt idx="0">
                  <c:v>7.27</c:v>
                </c:pt>
                <c:pt idx="1">
                  <c:v>5.5</c:v>
                </c:pt>
                <c:pt idx="2">
                  <c:v>5.45</c:v>
                </c:pt>
                <c:pt idx="3">
                  <c:v>3.63</c:v>
                </c:pt>
                <c:pt idx="4">
                  <c:v>3.6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191-4DB2-8D27-3FB68C508FE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329959272"/>
        <c:axId val="1"/>
      </c:barChart>
      <c:catAx>
        <c:axId val="32995927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HN"/>
          </a:p>
        </c:txPr>
        <c:crossAx val="1"/>
        <c:crosses val="autoZero"/>
        <c:auto val="1"/>
        <c:lblAlgn val="ctr"/>
        <c:lblOffset val="100"/>
        <c:noMultiLvlLbl val="0"/>
      </c:catAx>
      <c:valAx>
        <c:axId val="1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###.0" sourceLinked="1"/>
        <c:majorTickMark val="none"/>
        <c:minorTickMark val="none"/>
        <c:tickLblPos val="nextTo"/>
        <c:spPr>
          <a:ln w="6350">
            <a:noFill/>
          </a:ln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HN"/>
          </a:p>
        </c:txPr>
        <c:crossAx val="329959272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es-HN"/>
    </a:p>
  </c:txPr>
  <c:externalData r:id="rId1">
    <c:autoUpdate val="0"/>
  </c:externalData>
</c:chartSpace>
</file>

<file path=ppt/charts/chart4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s-HN" sz="1600" b="1"/>
              <a:t>Gráfico 57</a:t>
            </a:r>
          </a:p>
          <a:p>
            <a:pPr>
              <a:defRPr sz="16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s-HN" sz="1600" b="1"/>
              <a:t>Nivel educativo del personal institucional</a:t>
            </a:r>
          </a:p>
        </c:rich>
      </c:tx>
      <c:overlay val="0"/>
      <c:spPr>
        <a:noFill/>
        <a:ln w="25400">
          <a:noFill/>
        </a:ln>
      </c:spPr>
    </c:title>
    <c:autoTitleDeleted val="0"/>
    <c:view3D>
      <c:rotX val="15"/>
      <c:rotY val="20"/>
      <c:depthPercent val="100"/>
      <c:rAngAx val="0"/>
    </c:view3D>
    <c:floor>
      <c:thickness val="0"/>
      <c:spPr>
        <a:noFill/>
        <a:ln w="6350">
          <a:noFill/>
        </a:ln>
      </c:spPr>
    </c:floor>
    <c:sideWall>
      <c:thickness val="0"/>
      <c:spPr>
        <a:noFill/>
        <a:ln w="25400">
          <a:noFill/>
        </a:ln>
      </c:spPr>
    </c:sideWall>
    <c:backWall>
      <c:thickness val="0"/>
      <c:spPr>
        <a:noFill/>
        <a:ln w="25400">
          <a:noFill/>
        </a:ln>
      </c:spPr>
    </c:backWall>
    <c:plotArea>
      <c:layout/>
      <c:bar3DChart>
        <c:barDir val="col"/>
        <c:grouping val="standard"/>
        <c:varyColors val="0"/>
        <c:ser>
          <c:idx val="0"/>
          <c:order val="0"/>
          <c:tx>
            <c:strRef>
              <c:f>'Nivel educativo del personal'!$A$5</c:f>
              <c:strCache>
                <c:ptCount val="1"/>
                <c:pt idx="0">
                  <c:v>Básico</c:v>
                </c:pt>
              </c:strCache>
            </c:strRef>
          </c:tx>
          <c:spPr>
            <a:solidFill>
              <a:srgbClr val="4472C4"/>
            </a:solidFill>
            <a:ln w="25400">
              <a:noFill/>
            </a:ln>
          </c:spPr>
          <c:invertIfNegative val="0"/>
          <c:dLbls>
            <c:dLbl>
              <c:idx val="0"/>
              <c:layout>
                <c:manualLayout>
                  <c:x val="-1.2761835467817767E-4"/>
                  <c:y val="-7.027251037147649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99D3-48C5-ABAE-87879809783F}"/>
                </c:ext>
              </c:extLst>
            </c:dLbl>
            <c:spPr>
              <a:noFill/>
              <a:ln w="25400">
                <a:noFill/>
              </a:ln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HN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val>
            <c:numRef>
              <c:f>'Nivel educativo del personal'!$C$5</c:f>
              <c:numCache>
                <c:formatCode>####.0</c:formatCode>
                <c:ptCount val="1"/>
                <c:pt idx="0">
                  <c:v>5.4545454545454541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99D3-48C5-ABAE-87879809783F}"/>
            </c:ext>
          </c:extLst>
        </c:ser>
        <c:ser>
          <c:idx val="1"/>
          <c:order val="1"/>
          <c:tx>
            <c:strRef>
              <c:f>'Nivel educativo del personal'!$A$6</c:f>
              <c:strCache>
                <c:ptCount val="1"/>
                <c:pt idx="0">
                  <c:v>Medio</c:v>
                </c:pt>
              </c:strCache>
            </c:strRef>
          </c:tx>
          <c:spPr>
            <a:solidFill>
              <a:srgbClr val="ED7D31"/>
            </a:solidFill>
            <a:ln w="25400">
              <a:noFill/>
            </a:ln>
          </c:spPr>
          <c:invertIfNegative val="0"/>
          <c:dLbls>
            <c:dLbl>
              <c:idx val="0"/>
              <c:layout>
                <c:manualLayout>
                  <c:x val="4.6109618902184435E-3"/>
                  <c:y val="-3.226267542088819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14BF-454F-A4B4-BE2AD78CA0D8}"/>
                </c:ext>
              </c:extLst>
            </c:dLbl>
            <c:spPr>
              <a:noFill/>
              <a:ln w="25400">
                <a:noFill/>
              </a:ln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HN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val>
            <c:numRef>
              <c:f>'Nivel educativo del personal'!$C$6</c:f>
              <c:numCache>
                <c:formatCode>####.0</c:formatCode>
                <c:ptCount val="1"/>
                <c:pt idx="0">
                  <c:v>56.363636363636367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99D3-48C5-ABAE-87879809783F}"/>
            </c:ext>
          </c:extLst>
        </c:ser>
        <c:ser>
          <c:idx val="2"/>
          <c:order val="2"/>
          <c:tx>
            <c:strRef>
              <c:f>'Nivel educativo del personal'!$A$7</c:f>
              <c:strCache>
                <c:ptCount val="1"/>
                <c:pt idx="0">
                  <c:v>Universitario</c:v>
                </c:pt>
              </c:strCache>
            </c:strRef>
          </c:tx>
          <c:spPr>
            <a:solidFill>
              <a:srgbClr val="A5A5A5"/>
            </a:solidFill>
            <a:ln w="25400">
              <a:noFill/>
            </a:ln>
          </c:spPr>
          <c:invertIfNegative val="0"/>
          <c:dLbls>
            <c:dLbl>
              <c:idx val="0"/>
              <c:layout>
                <c:manualLayout>
                  <c:x val="3.4582214176638324E-3"/>
                  <c:y val="-3.871521050506582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14BF-454F-A4B4-BE2AD78CA0D8}"/>
                </c:ext>
              </c:extLst>
            </c:dLbl>
            <c:spPr>
              <a:noFill/>
              <a:ln w="25400">
                <a:noFill/>
              </a:ln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HN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val>
            <c:numRef>
              <c:f>'Nivel educativo del personal'!$C$7</c:f>
              <c:numCache>
                <c:formatCode>####.0</c:formatCode>
                <c:ptCount val="1"/>
                <c:pt idx="0">
                  <c:v>85.454545454545453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99D3-48C5-ABAE-87879809783F}"/>
            </c:ext>
          </c:extLst>
        </c:ser>
        <c:ser>
          <c:idx val="3"/>
          <c:order val="3"/>
          <c:tx>
            <c:strRef>
              <c:f>'Nivel educativo del personal'!$A$8</c:f>
              <c:strCache>
                <c:ptCount val="1"/>
                <c:pt idx="0">
                  <c:v>Post-grado</c:v>
                </c:pt>
              </c:strCache>
            </c:strRef>
          </c:tx>
          <c:spPr>
            <a:solidFill>
              <a:srgbClr val="FFC000"/>
            </a:solidFill>
            <a:ln w="25400">
              <a:noFill/>
            </a:ln>
          </c:spPr>
          <c:invertIfNegative val="0"/>
          <c:dLbls>
            <c:dLbl>
              <c:idx val="0"/>
              <c:layout>
                <c:manualLayout>
                  <c:x val="3.6496350364963417E-2"/>
                  <c:y val="-1.606425702811244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99D3-48C5-ABAE-87879809783F}"/>
                </c:ext>
              </c:extLst>
            </c:dLbl>
            <c:spPr>
              <a:noFill/>
              <a:ln w="25400">
                <a:noFill/>
              </a:ln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HN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val>
            <c:numRef>
              <c:f>'Nivel educativo del personal'!$C$8</c:f>
              <c:numCache>
                <c:formatCode>####.0</c:formatCode>
                <c:ptCount val="1"/>
                <c:pt idx="0">
                  <c:v>34.545454545454547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99D3-48C5-ABAE-87879809783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shape val="box"/>
        <c:axId val="328938040"/>
        <c:axId val="1"/>
        <c:axId val="2"/>
      </c:bar3DChart>
      <c:catAx>
        <c:axId val="328938040"/>
        <c:scaling>
          <c:orientation val="minMax"/>
        </c:scaling>
        <c:delete val="1"/>
        <c:axPos val="b"/>
        <c:majorTickMark val="out"/>
        <c:minorTickMark val="none"/>
        <c:tickLblPos val="nextTo"/>
        <c:crossAx val="1"/>
        <c:crosses val="autoZero"/>
        <c:auto val="1"/>
        <c:lblAlgn val="ctr"/>
        <c:lblOffset val="100"/>
        <c:noMultiLvlLbl val="0"/>
      </c:catAx>
      <c:valAx>
        <c:axId val="1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###.0" sourceLinked="1"/>
        <c:majorTickMark val="none"/>
        <c:minorTickMark val="none"/>
        <c:tickLblPos val="nextTo"/>
        <c:spPr>
          <a:ln w="6350">
            <a:noFill/>
          </a:ln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HN"/>
          </a:p>
        </c:txPr>
        <c:crossAx val="328938040"/>
        <c:crosses val="autoZero"/>
        <c:crossBetween val="between"/>
      </c:valAx>
      <c:serAx>
        <c:axId val="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6350">
            <a:noFill/>
          </a:ln>
        </c:spPr>
        <c:txPr>
          <a:bodyPr rot="0" vert="horz"/>
          <a:lstStyle/>
          <a:p>
            <a:pPr>
              <a:defRPr sz="1400" b="1" i="0" u="none" strike="noStrike" baseline="0">
                <a:solidFill>
                  <a:srgbClr val="333333"/>
                </a:solidFill>
                <a:latin typeface="Calibri"/>
                <a:ea typeface="Calibri"/>
                <a:cs typeface="Calibri"/>
              </a:defRPr>
            </a:pPr>
            <a:endParaRPr lang="es-HN"/>
          </a:p>
        </c:txPr>
        <c:crossAx val="1"/>
        <c:crosses val="autoZero"/>
        <c:tickLblSkip val="1"/>
        <c:tickMarkSkip val="1"/>
      </c:serAx>
      <c:spPr>
        <a:noFill/>
        <a:ln w="25400">
          <a:noFill/>
        </a:ln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s-HN"/>
    </a:p>
  </c:txPr>
  <c:externalData r:id="rId2">
    <c:autoUpdate val="0"/>
  </c:externalData>
</c:chartSpace>
</file>

<file path=ppt/charts/chart4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s-HN" sz="1600" b="1"/>
              <a:t>Gráfico 58</a:t>
            </a:r>
          </a:p>
          <a:p>
            <a:pPr>
              <a:defRPr sz="16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s-HN" sz="1600" b="1"/>
              <a:t>Fuente Financiera</a:t>
            </a:r>
            <a:r>
              <a:rPr lang="es-HN" sz="1600" b="1" baseline="0"/>
              <a:t> Institucional</a:t>
            </a:r>
            <a:endParaRPr lang="es-HN" sz="1600" b="1"/>
          </a:p>
        </c:rich>
      </c:tx>
      <c:overlay val="0"/>
      <c:spPr>
        <a:noFill/>
        <a:ln w="25400">
          <a:noFill/>
        </a:ln>
      </c:spPr>
    </c:title>
    <c:autoTitleDeleted val="0"/>
    <c:view3D>
      <c:rotX val="15"/>
      <c:hPercent val="230"/>
      <c:rotY val="20"/>
      <c:depthPercent val="100"/>
      <c:rAngAx val="0"/>
    </c:view3D>
    <c:floor>
      <c:thickness val="0"/>
      <c:spPr>
        <a:noFill/>
        <a:ln w="6350">
          <a:noFill/>
        </a:ln>
      </c:spPr>
    </c:floor>
    <c:sideWall>
      <c:thickness val="0"/>
      <c:spPr>
        <a:noFill/>
        <a:ln w="25400">
          <a:noFill/>
        </a:ln>
      </c:spPr>
    </c:sideWall>
    <c:backWall>
      <c:thickness val="0"/>
      <c:spPr>
        <a:noFill/>
        <a:ln w="25400">
          <a:noFill/>
        </a:ln>
      </c:spPr>
    </c:backWall>
    <c:plotArea>
      <c:layout/>
      <c:bar3DChart>
        <c:barDir val="bar"/>
        <c:grouping val="clustered"/>
        <c:varyColors val="0"/>
        <c:ser>
          <c:idx val="0"/>
          <c:order val="0"/>
          <c:spPr>
            <a:solidFill>
              <a:schemeClr val="accent2">
                <a:lumMod val="75000"/>
              </a:schemeClr>
            </a:solidFill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spPr>
              <a:noFill/>
              <a:ln w="25400">
                <a:noFill/>
              </a:ln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HN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'Fuente Financiera'!$A$7:$A$10</c:f>
              <c:strCache>
                <c:ptCount val="4"/>
                <c:pt idx="0">
                  <c:v>Autofinanciamiento</c:v>
                </c:pt>
                <c:pt idx="1">
                  <c:v>Transferencias del Estado</c:v>
                </c:pt>
                <c:pt idx="2">
                  <c:v>Donante Privado Nacional</c:v>
                </c:pt>
                <c:pt idx="3">
                  <c:v>Cooperación Internacional</c:v>
                </c:pt>
              </c:strCache>
            </c:strRef>
          </c:cat>
          <c:val>
            <c:numRef>
              <c:f>'Fuente Financiera'!$C$7:$C$10</c:f>
              <c:numCache>
                <c:formatCode>####.0</c:formatCode>
                <c:ptCount val="4"/>
                <c:pt idx="0">
                  <c:v>49.090909090909093</c:v>
                </c:pt>
                <c:pt idx="1">
                  <c:v>45.454545454545453</c:v>
                </c:pt>
                <c:pt idx="2">
                  <c:v>25.454545454545453</c:v>
                </c:pt>
                <c:pt idx="3">
                  <c:v>43.636363636363633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B5E-4135-AD4E-5508B21D47A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shape val="box"/>
        <c:axId val="279722600"/>
        <c:axId val="1"/>
        <c:axId val="0"/>
      </c:bar3DChart>
      <c:catAx>
        <c:axId val="279722600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HN"/>
          </a:p>
        </c:txPr>
        <c:crossAx val="1"/>
        <c:crosses val="autoZero"/>
        <c:auto val="1"/>
        <c:lblAlgn val="ctr"/>
        <c:lblOffset val="100"/>
        <c:noMultiLvlLbl val="0"/>
      </c:catAx>
      <c:valAx>
        <c:axId val="1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###.0" sourceLinked="1"/>
        <c:majorTickMark val="none"/>
        <c:minorTickMark val="none"/>
        <c:tickLblPos val="nextTo"/>
        <c:spPr>
          <a:ln w="6350">
            <a:noFill/>
          </a:ln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HN"/>
          </a:p>
        </c:txPr>
        <c:crossAx val="279722600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s-HN"/>
    </a:p>
  </c:txPr>
  <c:externalData r:id="rId2">
    <c:autoUpdate val="0"/>
  </c:externalData>
</c:chartSpace>
</file>

<file path=ppt/charts/chart4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1600" b="1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r>
              <a:rPr lang="es-HN" sz="1600" b="1" i="0" u="none" strike="noStrike" baseline="0">
                <a:solidFill>
                  <a:srgbClr val="333333"/>
                </a:solidFill>
                <a:latin typeface="Calibri"/>
                <a:cs typeface="Calibri"/>
              </a:rPr>
              <a:t>Gráfico 59</a:t>
            </a:r>
          </a:p>
          <a:p>
            <a:pPr>
              <a:defRPr sz="1600" b="1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r>
              <a:rPr lang="es-HN" sz="1600" b="1" i="0" u="none" strike="noStrike" baseline="0">
                <a:solidFill>
                  <a:srgbClr val="333333"/>
                </a:solidFill>
                <a:latin typeface="Calibri"/>
                <a:cs typeface="Calibri"/>
              </a:rPr>
              <a:t>Mecanismos con el mayor porcentaje para generar conocimientos</a:t>
            </a:r>
          </a:p>
        </c:rich>
      </c:tx>
      <c:overlay val="0"/>
      <c:spPr>
        <a:noFill/>
        <a:ln w="25400">
          <a:noFill/>
        </a:ln>
      </c:spPr>
    </c:title>
    <c:autoTitleDeleted val="0"/>
    <c:view3D>
      <c:rotX val="15"/>
      <c:hPercent val="177"/>
      <c:rotY val="20"/>
      <c:depthPercent val="100"/>
      <c:rAngAx val="0"/>
    </c:view3D>
    <c:floor>
      <c:thickness val="0"/>
      <c:spPr>
        <a:noFill/>
        <a:ln w="6350">
          <a:noFill/>
        </a:ln>
      </c:spPr>
    </c:floor>
    <c:sideWall>
      <c:thickness val="0"/>
      <c:spPr>
        <a:noFill/>
        <a:ln w="25400">
          <a:noFill/>
        </a:ln>
      </c:spPr>
    </c:sideWall>
    <c:backWall>
      <c:thickness val="0"/>
      <c:spPr>
        <a:noFill/>
        <a:ln w="25400">
          <a:noFill/>
        </a:ln>
      </c:spPr>
    </c:backWall>
    <c:plotArea>
      <c:layout/>
      <c:bar3DChart>
        <c:barDir val="bar"/>
        <c:grouping val="clustered"/>
        <c:varyColors val="0"/>
        <c:ser>
          <c:idx val="0"/>
          <c:order val="0"/>
          <c:spPr>
            <a:solidFill>
              <a:schemeClr val="accent2">
                <a:lumMod val="75000"/>
              </a:schemeClr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1.1527404725544417E-3"/>
                  <c:y val="6.667619586983544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2F4E-4D47-9F21-F8F005B77172}"/>
                </c:ext>
              </c:extLst>
            </c:dLbl>
            <c:dLbl>
              <c:idx val="1"/>
              <c:layout>
                <c:manualLayout>
                  <c:x val="9.2219237804368869E-3"/>
                  <c:y val="6.452535084177639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2F4E-4D47-9F21-F8F005B77172}"/>
                </c:ext>
              </c:extLst>
            </c:dLbl>
            <c:dLbl>
              <c:idx val="2"/>
              <c:layout>
                <c:manualLayout>
                  <c:x val="9.2219237804368869E-3"/>
                  <c:y val="6.452535084177639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2F4E-4D47-9F21-F8F005B77172}"/>
                </c:ext>
              </c:extLst>
            </c:dLbl>
            <c:dLbl>
              <c:idx val="3"/>
              <c:layout>
                <c:manualLayout>
                  <c:x val="4.6109618902182743E-3"/>
                  <c:y val="4.731859061730276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2F4E-4D47-9F21-F8F005B77172}"/>
                </c:ext>
              </c:extLst>
            </c:dLbl>
            <c:dLbl>
              <c:idx val="4"/>
              <c:layout>
                <c:manualLayout>
                  <c:x val="2.1902068978537605E-2"/>
                  <c:y val="5.377112570148032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2F4E-4D47-9F21-F8F005B77172}"/>
                </c:ext>
              </c:extLst>
            </c:dLbl>
            <c:dLbl>
              <c:idx val="5"/>
              <c:layout>
                <c:manualLayout>
                  <c:x val="1.268014519810072E-2"/>
                  <c:y val="3.44135204489474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2F4E-4D47-9F21-F8F005B77172}"/>
                </c:ext>
              </c:extLst>
            </c:dLbl>
            <c:dLbl>
              <c:idx val="6"/>
              <c:layout>
                <c:manualLayout>
                  <c:x val="6.9164428353276648E-3"/>
                  <c:y val="2.796098536476969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2F4E-4D47-9F21-F8F005B77172}"/>
                </c:ext>
              </c:extLst>
            </c:dLbl>
            <c:spPr>
              <a:noFill/>
              <a:ln w="25400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600" b="1" i="0" u="none" strike="noStrike" baseline="0">
                    <a:solidFill>
                      <a:srgbClr val="333333"/>
                    </a:solidFill>
                    <a:latin typeface="Calibri"/>
                    <a:ea typeface="Calibri"/>
                    <a:cs typeface="Calibri"/>
                  </a:defRPr>
                </a:pPr>
                <a:endParaRPr lang="es-HN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'Mecanismos generan conocimiento'!$B$5:$B$17</c:f>
              <c:strCache>
                <c:ptCount val="13"/>
                <c:pt idx="0">
                  <c:v>Materiales educativos</c:v>
                </c:pt>
                <c:pt idx="1">
                  <c:v>Talleres</c:v>
                </c:pt>
                <c:pt idx="2">
                  <c:v>Boletinies informativos</c:v>
                </c:pt>
                <c:pt idx="3">
                  <c:v>Informes</c:v>
                </c:pt>
                <c:pt idx="4">
                  <c:v>Eventos culturales y artísticos</c:v>
                </c:pt>
                <c:pt idx="5">
                  <c:v>Material promocional</c:v>
                </c:pt>
                <c:pt idx="6">
                  <c:v>Página Web</c:v>
                </c:pt>
                <c:pt idx="7">
                  <c:v>Libros</c:v>
                </c:pt>
                <c:pt idx="8">
                  <c:v>TV</c:v>
                </c:pt>
                <c:pt idx="9">
                  <c:v>Radio</c:v>
                </c:pt>
                <c:pt idx="10">
                  <c:v>Seminarios</c:v>
                </c:pt>
                <c:pt idx="11">
                  <c:v>Evaluaciones</c:v>
                </c:pt>
                <c:pt idx="12">
                  <c:v>Revistas</c:v>
                </c:pt>
              </c:strCache>
            </c:strRef>
          </c:cat>
          <c:val>
            <c:numRef>
              <c:f>'Mecanismos generan conocimiento'!$D$5:$D$17</c:f>
              <c:numCache>
                <c:formatCode>####.0</c:formatCode>
                <c:ptCount val="13"/>
                <c:pt idx="0">
                  <c:v>80</c:v>
                </c:pt>
                <c:pt idx="1">
                  <c:v>74.545454545454547</c:v>
                </c:pt>
                <c:pt idx="2">
                  <c:v>72.727272727272734</c:v>
                </c:pt>
                <c:pt idx="3">
                  <c:v>70.909090909090907</c:v>
                </c:pt>
                <c:pt idx="4">
                  <c:v>61.81818181818182</c:v>
                </c:pt>
                <c:pt idx="5">
                  <c:v>58.18181818181818</c:v>
                </c:pt>
                <c:pt idx="6">
                  <c:v>50.909090909090907</c:v>
                </c:pt>
                <c:pt idx="7">
                  <c:v>47.272727272727273</c:v>
                </c:pt>
                <c:pt idx="8">
                  <c:v>47.272727272727273</c:v>
                </c:pt>
                <c:pt idx="9">
                  <c:v>45.454545454545453</c:v>
                </c:pt>
                <c:pt idx="10">
                  <c:v>43.636363636363633</c:v>
                </c:pt>
                <c:pt idx="11">
                  <c:v>41.81818181818182</c:v>
                </c:pt>
                <c:pt idx="12">
                  <c:v>41.81818181818182</c:v>
                </c:pt>
              </c:numCache>
            </c:numRef>
          </c:val>
          <c:shape val="coneToMax"/>
          <c:extLst>
            <c:ext xmlns:c16="http://schemas.microsoft.com/office/drawing/2014/chart" uri="{C3380CC4-5D6E-409C-BE32-E72D297353CC}">
              <c16:uniqueId val="{00000000-BC20-4F24-A327-D29023B5484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shape val="box"/>
        <c:axId val="478504088"/>
        <c:axId val="1"/>
        <c:axId val="0"/>
      </c:bar3DChart>
      <c:catAx>
        <c:axId val="478504088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vert="horz"/>
          <a:lstStyle/>
          <a:p>
            <a:pPr>
              <a:defRPr sz="1400" b="1" i="0" u="none" strike="noStrike" baseline="0">
                <a:solidFill>
                  <a:srgbClr val="333333"/>
                </a:solidFill>
                <a:latin typeface="Calibri"/>
                <a:ea typeface="Calibri"/>
                <a:cs typeface="Calibri"/>
              </a:defRPr>
            </a:pPr>
            <a:endParaRPr lang="es-HN"/>
          </a:p>
        </c:txPr>
        <c:crossAx val="1"/>
        <c:crosses val="autoZero"/>
        <c:auto val="1"/>
        <c:lblAlgn val="ctr"/>
        <c:lblOffset val="100"/>
        <c:noMultiLvlLbl val="0"/>
      </c:catAx>
      <c:valAx>
        <c:axId val="1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###.0" sourceLinked="1"/>
        <c:majorTickMark val="none"/>
        <c:minorTickMark val="none"/>
        <c:tickLblPos val="nextTo"/>
        <c:spPr>
          <a:ln w="6350">
            <a:noFill/>
          </a:ln>
        </c:spPr>
        <c:txPr>
          <a:bodyPr rot="0" vert="horz"/>
          <a:lstStyle/>
          <a:p>
            <a:pPr>
              <a:defRPr sz="900" b="0" i="0" u="none" strike="noStrike" baseline="0">
                <a:solidFill>
                  <a:srgbClr val="333333"/>
                </a:solidFill>
                <a:latin typeface="Calibri"/>
                <a:ea typeface="Calibri"/>
                <a:cs typeface="Calibri"/>
              </a:defRPr>
            </a:pPr>
            <a:endParaRPr lang="es-HN"/>
          </a:p>
        </c:txPr>
        <c:crossAx val="478504088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es-HN"/>
    </a:p>
  </c:txPr>
  <c:externalData r:id="rId2">
    <c:autoUpdate val="0"/>
  </c:externalData>
</c:chartSpace>
</file>

<file path=ppt/charts/chart4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s-HN" sz="1600" b="1"/>
              <a:t>Gráfico 60</a:t>
            </a:r>
          </a:p>
          <a:p>
            <a:pPr>
              <a:defRPr sz="16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s-HN" sz="1600" b="1"/>
              <a:t>Tienen sistema de monitoreo</a:t>
            </a:r>
          </a:p>
        </c:rich>
      </c:tx>
      <c:overlay val="0"/>
      <c:spPr>
        <a:noFill/>
        <a:ln w="25400">
          <a:noFill/>
        </a:ln>
      </c:spPr>
    </c:title>
    <c:autoTitleDeleted val="0"/>
    <c:view3D>
      <c:rotX val="15"/>
      <c:rotY val="20"/>
      <c:depthPercent val="100"/>
      <c:rAngAx val="0"/>
    </c:view3D>
    <c:floor>
      <c:thickness val="0"/>
      <c:spPr>
        <a:noFill/>
        <a:ln w="6350">
          <a:noFill/>
        </a:ln>
      </c:spPr>
    </c:floor>
    <c:sideWall>
      <c:thickness val="0"/>
      <c:spPr>
        <a:noFill/>
        <a:ln w="25400">
          <a:noFill/>
        </a:ln>
      </c:spPr>
    </c:sideWall>
    <c:backWall>
      <c:thickness val="0"/>
      <c:spPr>
        <a:noFill/>
        <a:ln w="25400">
          <a:noFill/>
        </a:ln>
      </c:spPr>
    </c:backWall>
    <c:plotArea>
      <c:layout/>
      <c:bar3DChart>
        <c:barDir val="col"/>
        <c:grouping val="standard"/>
        <c:varyColors val="0"/>
        <c:ser>
          <c:idx val="0"/>
          <c:order val="0"/>
          <c:spPr>
            <a:solidFill>
              <a:srgbClr val="4472C4"/>
            </a:solidFill>
            <a:ln w="25400">
              <a:noFill/>
            </a:ln>
          </c:spPr>
          <c:invertIfNegative val="0"/>
          <c:dPt>
            <c:idx val="0"/>
            <c:invertIfNegative val="0"/>
            <c:bubble3D val="0"/>
            <c:spPr>
              <a:solidFill>
                <a:schemeClr val="accent2">
                  <a:lumMod val="75000"/>
                </a:schemeClr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1-C376-4845-A974-9997DF2EB368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2">
                  <a:lumMod val="40000"/>
                  <a:lumOff val="60000"/>
                </a:schemeClr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3-C376-4845-A974-9997DF2EB368}"/>
              </c:ext>
            </c:extLst>
          </c:dPt>
          <c:dLbls>
            <c:dLbl>
              <c:idx val="0"/>
              <c:layout>
                <c:manualLayout>
                  <c:x val="6.363636363636363E-2"/>
                  <c:y val="-4.629629629629633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C376-4845-A974-9997DF2EB368}"/>
                </c:ext>
              </c:extLst>
            </c:dLbl>
            <c:dLbl>
              <c:idx val="1"/>
              <c:layout>
                <c:manualLayout>
                  <c:x val="3.3333333333333222E-2"/>
                  <c:y val="-6.018518518518518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C376-4845-A974-9997DF2EB368}"/>
                </c:ext>
              </c:extLst>
            </c:dLbl>
            <c:spPr>
              <a:noFill/>
              <a:ln w="25400">
                <a:noFill/>
              </a:ln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HN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'Sistemas de monitoreo'!$A$4:$A$5</c:f>
              <c:strCache>
                <c:ptCount val="2"/>
                <c:pt idx="0">
                  <c:v>Si</c:v>
                </c:pt>
                <c:pt idx="1">
                  <c:v>No</c:v>
                </c:pt>
              </c:strCache>
            </c:strRef>
          </c:cat>
          <c:val>
            <c:numRef>
              <c:f>'Sistemas de monitoreo'!$C$4:$C$5</c:f>
              <c:numCache>
                <c:formatCode>####.0</c:formatCode>
                <c:ptCount val="2"/>
                <c:pt idx="0">
                  <c:v>78.181818181818187</c:v>
                </c:pt>
                <c:pt idx="1">
                  <c:v>21.818181818181817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C376-4845-A974-9997DF2EB36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shape val="box"/>
        <c:axId val="483182432"/>
        <c:axId val="1"/>
        <c:axId val="2"/>
      </c:bar3DChart>
      <c:catAx>
        <c:axId val="48318243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HN"/>
          </a:p>
        </c:txPr>
        <c:crossAx val="1"/>
        <c:crosses val="autoZero"/>
        <c:auto val="1"/>
        <c:lblAlgn val="ctr"/>
        <c:lblOffset val="100"/>
        <c:noMultiLvlLbl val="0"/>
      </c:catAx>
      <c:valAx>
        <c:axId val="1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###.0" sourceLinked="1"/>
        <c:majorTickMark val="none"/>
        <c:minorTickMark val="none"/>
        <c:tickLblPos val="nextTo"/>
        <c:spPr>
          <a:ln w="6350">
            <a:noFill/>
          </a:ln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HN"/>
          </a:p>
        </c:txPr>
        <c:crossAx val="483182432"/>
        <c:crosses val="autoZero"/>
        <c:crossBetween val="between"/>
      </c:valAx>
      <c:serAx>
        <c:axId val="2"/>
        <c:scaling>
          <c:orientation val="minMax"/>
        </c:scaling>
        <c:delete val="1"/>
        <c:axPos val="b"/>
        <c:majorTickMark val="out"/>
        <c:minorTickMark val="none"/>
        <c:tickLblPos val="nextTo"/>
        <c:crossAx val="1"/>
        <c:crosses val="autoZero"/>
      </c:serAx>
      <c:spPr>
        <a:noFill/>
        <a:ln w="25400">
          <a:noFill/>
        </a:ln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s-HN"/>
    </a:p>
  </c:txPr>
  <c:externalData r:id="rId1">
    <c:autoUpdate val="0"/>
  </c:externalData>
</c:chartSpace>
</file>

<file path=ppt/charts/chart4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s-HN" sz="1600" b="1"/>
              <a:t>Gráfico 61</a:t>
            </a:r>
          </a:p>
          <a:p>
            <a:pPr>
              <a:defRPr sz="16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s-HN" sz="1600" b="1"/>
              <a:t>Sistemas de monitoreo con mayor porcentaje</a:t>
            </a:r>
          </a:p>
        </c:rich>
      </c:tx>
      <c:overlay val="0"/>
      <c:spPr>
        <a:noFill/>
        <a:ln w="25400">
          <a:noFill/>
        </a:ln>
      </c:sp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spPr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spPr>
              <a:noFill/>
              <a:ln w="25400">
                <a:noFill/>
              </a:ln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HN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'Sistemas de monitoreo'!$F$4:$F$9</c:f>
              <c:strCache>
                <c:ptCount val="6"/>
                <c:pt idx="0">
                  <c:v>Excel</c:v>
                </c:pt>
                <c:pt idx="1">
                  <c:v>Listado de participantes</c:v>
                </c:pt>
                <c:pt idx="2">
                  <c:v>Informes mensuales</c:v>
                </c:pt>
                <c:pt idx="3">
                  <c:v>Monitoreo de la pensión de la institución por resultados según cadena de valor del gobierno.</c:v>
                </c:pt>
                <c:pt idx="4">
                  <c:v>POA</c:v>
                </c:pt>
                <c:pt idx="5">
                  <c:v>Expedientes</c:v>
                </c:pt>
              </c:strCache>
            </c:strRef>
          </c:cat>
          <c:val>
            <c:numRef>
              <c:f>'Sistemas de monitoreo'!$H$4:$H$9</c:f>
              <c:numCache>
                <c:formatCode>####.0</c:formatCode>
                <c:ptCount val="6"/>
                <c:pt idx="0">
                  <c:v>9.09</c:v>
                </c:pt>
                <c:pt idx="1">
                  <c:v>9.09</c:v>
                </c:pt>
                <c:pt idx="2">
                  <c:v>5.45</c:v>
                </c:pt>
                <c:pt idx="3">
                  <c:v>5.45</c:v>
                </c:pt>
                <c:pt idx="4">
                  <c:v>3.63</c:v>
                </c:pt>
                <c:pt idx="5">
                  <c:v>3.6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CC0-4C62-9009-03D9D4C41EA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483182760"/>
        <c:axId val="1"/>
      </c:barChart>
      <c:catAx>
        <c:axId val="483182760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HN"/>
          </a:p>
        </c:txPr>
        <c:crossAx val="1"/>
        <c:crosses val="autoZero"/>
        <c:auto val="1"/>
        <c:lblAlgn val="ctr"/>
        <c:lblOffset val="100"/>
        <c:noMultiLvlLbl val="0"/>
      </c:catAx>
      <c:valAx>
        <c:axId val="1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###.0" sourceLinked="1"/>
        <c:majorTickMark val="none"/>
        <c:minorTickMark val="none"/>
        <c:tickLblPos val="nextTo"/>
        <c:spPr>
          <a:ln w="6350">
            <a:noFill/>
          </a:ln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HN"/>
          </a:p>
        </c:txPr>
        <c:crossAx val="483182760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s-HN"/>
    </a:p>
  </c:txPr>
  <c:externalData r:id="rId2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s-HN" sz="1600" b="1" dirty="0"/>
              <a:t>Gráfico</a:t>
            </a:r>
            <a:r>
              <a:rPr lang="es-HN" sz="1600" b="1" baseline="0" dirty="0"/>
              <a:t> 7</a:t>
            </a:r>
          </a:p>
          <a:p>
            <a:pPr>
              <a:defRPr sz="16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s-HN" sz="1600" b="1" baseline="0" dirty="0"/>
              <a:t>Temas en sector agropecuario</a:t>
            </a:r>
          </a:p>
          <a:p>
            <a:pPr>
              <a:defRPr sz="16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s-HN" sz="1600" b="1" baseline="0" dirty="0"/>
              <a:t>Edad sin especificar</a:t>
            </a:r>
            <a:endParaRPr lang="es-HN" sz="1600" b="1" dirty="0"/>
          </a:p>
        </c:rich>
      </c:tx>
      <c:overlay val="0"/>
      <c:spPr>
        <a:noFill/>
        <a:ln w="25400">
          <a:noFill/>
        </a:ln>
      </c:sp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spPr>
            <a:solidFill>
              <a:schemeClr val="accent2">
                <a:lumMod val="75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 w="25400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600" b="1"/>
                </a:pPr>
                <a:endParaRPr lang="es-HN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'Agropecuario edad sin especific'!$C$15:$C$20</c:f>
              <c:strCache>
                <c:ptCount val="6"/>
                <c:pt idx="0">
                  <c:v>Medio ambiente</c:v>
                </c:pt>
                <c:pt idx="1">
                  <c:v>Fertilización y nutrición del cultivo de Palma aceitera</c:v>
                </c:pt>
                <c:pt idx="2">
                  <c:v>Manejo integrado de Bactericera cockerelli en papa</c:v>
                </c:pt>
                <c:pt idx="3">
                  <c:v>Modernizar la horticultura</c:v>
                </c:pt>
                <c:pt idx="4">
                  <c:v>Producción del cultivo de plátano énfasis en mercado interno</c:v>
                </c:pt>
                <c:pt idx="5">
                  <c:v>Manejo poscosecha de frutas tropicales (piñas, papaya, sandía, aguacate, rambután y plátano)</c:v>
                </c:pt>
              </c:strCache>
            </c:strRef>
          </c:cat>
          <c:val>
            <c:numRef>
              <c:f>'Agropecuario edad sin especific'!$D$15:$D$20</c:f>
              <c:numCache>
                <c:formatCode>####.0</c:formatCode>
                <c:ptCount val="6"/>
                <c:pt idx="0">
                  <c:v>16.666666666666668</c:v>
                </c:pt>
                <c:pt idx="1">
                  <c:v>8.3333333333333339</c:v>
                </c:pt>
                <c:pt idx="2">
                  <c:v>8.3333333333333339</c:v>
                </c:pt>
                <c:pt idx="3">
                  <c:v>8.3333333333333339</c:v>
                </c:pt>
                <c:pt idx="4">
                  <c:v>8.3333333333333339</c:v>
                </c:pt>
                <c:pt idx="5">
                  <c:v>8.3333333333333339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403-4820-90A4-7D4A1D4F81B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279668256"/>
        <c:axId val="1"/>
      </c:barChart>
      <c:catAx>
        <c:axId val="279668256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HN"/>
          </a:p>
        </c:txPr>
        <c:crossAx val="1"/>
        <c:crosses val="autoZero"/>
        <c:auto val="1"/>
        <c:lblAlgn val="ctr"/>
        <c:lblOffset val="100"/>
        <c:noMultiLvlLbl val="0"/>
      </c:catAx>
      <c:valAx>
        <c:axId val="1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###.0" sourceLinked="1"/>
        <c:majorTickMark val="none"/>
        <c:minorTickMark val="none"/>
        <c:tickLblPos val="nextTo"/>
        <c:spPr>
          <a:ln w="6350">
            <a:noFill/>
          </a:ln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HN"/>
          </a:p>
        </c:txPr>
        <c:crossAx val="279668256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s-HN"/>
    </a:p>
  </c:txPr>
  <c:externalData r:id="rId2">
    <c:autoUpdate val="0"/>
  </c:externalData>
</c:chartSpace>
</file>

<file path=ppt/charts/chart5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s-HN" sz="1600" b="1"/>
              <a:t>Gráfico</a:t>
            </a:r>
            <a:r>
              <a:rPr lang="es-HN" sz="1600" b="1" baseline="0"/>
              <a:t> 62</a:t>
            </a:r>
          </a:p>
          <a:p>
            <a:pPr>
              <a:defRPr sz="1600" spc="0">
                <a:solidFill>
                  <a:schemeClr val="tx1">
                    <a:lumMod val="65000"/>
                    <a:lumOff val="35000"/>
                  </a:schemeClr>
                </a:solidFill>
              </a:defRPr>
            </a:pPr>
            <a:r>
              <a:rPr lang="es-HN" sz="1600" b="1" baseline="0"/>
              <a:t>Instituciones que manejan información estadística</a:t>
            </a:r>
            <a:endParaRPr lang="es-HN" sz="1600" b="1"/>
          </a:p>
        </c:rich>
      </c:tx>
      <c:overlay val="0"/>
      <c:spPr>
        <a:noFill/>
        <a:ln w="25400"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HN"/>
        </a:p>
      </c:txPr>
    </c:title>
    <c:autoTitleDeleted val="0"/>
    <c:view3D>
      <c:rotX val="15"/>
      <c:rotY val="20"/>
      <c:depthPercent val="100"/>
      <c:rAngAx val="0"/>
    </c:view3D>
    <c:floor>
      <c:thickness val="0"/>
      <c:spPr>
        <a:noFill/>
        <a:ln w="6350" cap="flat" cmpd="sng" algn="ctr">
          <a:noFill/>
          <a:prstDash val="solid"/>
          <a:round/>
        </a:ln>
        <a:effectLst/>
        <a:sp3d/>
      </c:spPr>
    </c:floor>
    <c:sideWall>
      <c:thickness val="0"/>
      <c:spPr>
        <a:noFill/>
        <a:ln w="25400">
          <a:noFill/>
        </a:ln>
        <a:effectLst/>
        <a:sp3d/>
      </c:spPr>
    </c:sideWall>
    <c:backWall>
      <c:thickness val="0"/>
      <c:spPr>
        <a:noFill/>
        <a:ln w="25400">
          <a:noFill/>
        </a:ln>
        <a:effectLst/>
        <a:sp3d/>
      </c:spPr>
    </c:backWall>
    <c:plotArea>
      <c:layout/>
      <c:bar3DChart>
        <c:barDir val="col"/>
        <c:grouping val="percentStacked"/>
        <c:varyColors val="0"/>
        <c:ser>
          <c:idx val="0"/>
          <c:order val="0"/>
          <c:spPr>
            <a:solidFill>
              <a:schemeClr val="accent2"/>
            </a:solidFill>
            <a:ln>
              <a:noFill/>
            </a:ln>
            <a:effectLst/>
            <a:sp3d/>
          </c:spPr>
          <c:invertIfNegative val="0"/>
          <c:dPt>
            <c:idx val="0"/>
            <c:invertIfNegative val="0"/>
            <c:bubble3D val="0"/>
            <c:spPr>
              <a:solidFill>
                <a:schemeClr val="accent2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1-224C-490C-BD91-82FBD3E12676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2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3-224C-490C-BD91-82FBD3E12676}"/>
              </c:ext>
            </c:extLst>
          </c:dPt>
          <c:dLbls>
            <c:spPr>
              <a:solidFill>
                <a:schemeClr val="bg1"/>
              </a:solidFill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HN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'Información estadística'!$A$7:$A$8</c:f>
              <c:strCache>
                <c:ptCount val="2"/>
                <c:pt idx="0">
                  <c:v>Si</c:v>
                </c:pt>
                <c:pt idx="1">
                  <c:v>No</c:v>
                </c:pt>
              </c:strCache>
            </c:strRef>
          </c:cat>
          <c:val>
            <c:numRef>
              <c:f>'Información estadística'!$C$7:$C$8</c:f>
              <c:numCache>
                <c:formatCode>####.0</c:formatCode>
                <c:ptCount val="2"/>
                <c:pt idx="0">
                  <c:v>80</c:v>
                </c:pt>
                <c:pt idx="1">
                  <c:v>20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224C-490C-BD91-82FBD3E1267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shape val="box"/>
        <c:axId val="478497200"/>
        <c:axId val="1"/>
        <c:axId val="0"/>
      </c:bar3DChart>
      <c:catAx>
        <c:axId val="47849720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HN"/>
          </a:p>
        </c:txPr>
        <c:crossAx val="1"/>
        <c:crosses val="autoZero"/>
        <c:auto val="1"/>
        <c:lblAlgn val="ctr"/>
        <c:lblOffset val="100"/>
        <c:noMultiLvlLbl val="0"/>
      </c:catAx>
      <c:valAx>
        <c:axId val="1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prstDash val="solid"/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 w="6350" cap="flat" cmpd="sng" algn="ctr">
            <a:noFill/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HN"/>
          </a:p>
        </c:txPr>
        <c:crossAx val="478497200"/>
        <c:crosses val="autoZero"/>
        <c:crossBetween val="between"/>
      </c:valAx>
      <c:spPr>
        <a:noFill/>
        <a:ln w="25400"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prstDash val="solid"/>
      <a:round/>
    </a:ln>
    <a:effectLst/>
  </c:spPr>
  <c:txPr>
    <a:bodyPr/>
    <a:lstStyle/>
    <a:p>
      <a:pPr>
        <a:defRPr/>
      </a:pPr>
      <a:endParaRPr lang="es-HN"/>
    </a:p>
  </c:txPr>
  <c:externalData r:id="rId3">
    <c:autoUpdate val="0"/>
  </c:externalData>
</c:chartSpace>
</file>

<file path=ppt/charts/chart5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s-HN" sz="1600" b="1"/>
              <a:t>Gráfico</a:t>
            </a:r>
            <a:r>
              <a:rPr lang="es-HN" sz="1600" b="1" baseline="0"/>
              <a:t> 63</a:t>
            </a:r>
          </a:p>
          <a:p>
            <a:pPr>
              <a:defRPr sz="1600" spc="0">
                <a:solidFill>
                  <a:schemeClr val="tx1">
                    <a:lumMod val="65000"/>
                    <a:lumOff val="35000"/>
                  </a:schemeClr>
                </a:solidFill>
              </a:defRPr>
            </a:pPr>
            <a:r>
              <a:rPr lang="es-HN" sz="1600" b="1" baseline="0"/>
              <a:t>Formas de manejar información estadísticas</a:t>
            </a:r>
            <a:endParaRPr lang="es-HN" sz="1600" b="1"/>
          </a:p>
        </c:rich>
      </c:tx>
      <c:overlay val="0"/>
      <c:spPr>
        <a:noFill/>
        <a:ln w="25400"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HN"/>
        </a:p>
      </c:txPr>
    </c:title>
    <c:autoTitleDeleted val="0"/>
    <c:view3D>
      <c:rotX val="15"/>
      <c:rotY val="20"/>
      <c:depthPercent val="100"/>
      <c:rAngAx val="0"/>
    </c:view3D>
    <c:floor>
      <c:thickness val="0"/>
      <c:spPr>
        <a:noFill/>
        <a:ln w="6350" cap="flat" cmpd="sng" algn="ctr">
          <a:noFill/>
          <a:prstDash val="solid"/>
          <a:round/>
        </a:ln>
        <a:effectLst/>
        <a:sp3d/>
      </c:spPr>
    </c:floor>
    <c:sideWall>
      <c:thickness val="0"/>
      <c:spPr>
        <a:noFill/>
        <a:ln w="25400">
          <a:noFill/>
        </a:ln>
        <a:effectLst/>
        <a:sp3d/>
      </c:spPr>
    </c:sideWall>
    <c:backWall>
      <c:thickness val="0"/>
      <c:spPr>
        <a:noFill/>
        <a:ln w="25400">
          <a:noFill/>
        </a:ln>
        <a:effectLst/>
        <a:sp3d/>
      </c:spPr>
    </c:backWall>
    <c:plotArea>
      <c:layout/>
      <c:bar3DChart>
        <c:barDir val="col"/>
        <c:grouping val="standar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  <a:sp3d>
              <a:contourClr>
                <a:schemeClr val="accent1">
                  <a:alpha val="90000"/>
                </a:schemeClr>
              </a:contourClr>
            </a:sp3d>
          </c:spPr>
          <c:invertIfNegative val="0"/>
          <c:dLbls>
            <c:spPr>
              <a:noFill/>
              <a:ln w="25400"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HN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'Información estadística'!$A$14:$A$16</c:f>
              <c:strCache>
                <c:ptCount val="3"/>
                <c:pt idx="0">
                  <c:v>Digital</c:v>
                </c:pt>
                <c:pt idx="1">
                  <c:v>Manual</c:v>
                </c:pt>
                <c:pt idx="2">
                  <c:v>Automatizado</c:v>
                </c:pt>
              </c:strCache>
            </c:strRef>
          </c:cat>
          <c:val>
            <c:numRef>
              <c:f>'Información estadística'!$C$14:$C$16</c:f>
              <c:numCache>
                <c:formatCode>####.0</c:formatCode>
                <c:ptCount val="3"/>
                <c:pt idx="0">
                  <c:v>72.727272727272734</c:v>
                </c:pt>
                <c:pt idx="1">
                  <c:v>16.363636363636363</c:v>
                </c:pt>
                <c:pt idx="2">
                  <c:v>10.909090909090908</c:v>
                </c:pt>
              </c:numCache>
            </c:numRef>
          </c:val>
          <c:shape val="cone"/>
          <c:extLst>
            <c:ext xmlns:c16="http://schemas.microsoft.com/office/drawing/2014/chart" uri="{C3380CC4-5D6E-409C-BE32-E72D297353CC}">
              <c16:uniqueId val="{00000000-CA63-409B-A8B6-884FA1886F1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shape val="box"/>
        <c:axId val="478488344"/>
        <c:axId val="1"/>
        <c:axId val="2"/>
      </c:bar3DChart>
      <c:catAx>
        <c:axId val="47848834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HN"/>
          </a:p>
        </c:txPr>
        <c:crossAx val="1"/>
        <c:crosses val="autoZero"/>
        <c:auto val="1"/>
        <c:lblAlgn val="ctr"/>
        <c:lblOffset val="100"/>
        <c:noMultiLvlLbl val="0"/>
      </c:catAx>
      <c:valAx>
        <c:axId val="1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prstDash val="solid"/>
              <a:round/>
            </a:ln>
            <a:effectLst/>
          </c:spPr>
        </c:majorGridlines>
        <c:numFmt formatCode="####.0" sourceLinked="1"/>
        <c:majorTickMark val="none"/>
        <c:minorTickMark val="none"/>
        <c:tickLblPos val="nextTo"/>
        <c:spPr>
          <a:noFill/>
          <a:ln w="6350" cap="flat" cmpd="sng" algn="ctr">
            <a:noFill/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HN"/>
          </a:p>
        </c:txPr>
        <c:crossAx val="478488344"/>
        <c:crosses val="autoZero"/>
        <c:crossBetween val="between"/>
      </c:valAx>
      <c:serAx>
        <c:axId val="2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1"/>
        <c:crosses val="autoZero"/>
        <c:tickLblSkip val="1"/>
        <c:tickMarkSkip val="1"/>
      </c:serAx>
      <c:spPr>
        <a:noFill/>
        <a:ln w="25400"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prstDash val="solid"/>
      <a:round/>
    </a:ln>
    <a:effectLst/>
  </c:spPr>
  <c:txPr>
    <a:bodyPr/>
    <a:lstStyle/>
    <a:p>
      <a:pPr>
        <a:defRPr/>
      </a:pPr>
      <a:endParaRPr lang="es-HN"/>
    </a:p>
  </c:txPr>
  <c:externalData r:id="rId3">
    <c:autoUpdate val="0"/>
  </c:externalData>
</c:chartSpace>
</file>

<file path=ppt/charts/chart5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6"/>
    </mc:Choice>
    <mc:Fallback>
      <c:style val="6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s-HN" sz="1600" b="1"/>
              <a:t>Gráfico</a:t>
            </a:r>
            <a:r>
              <a:rPr lang="es-HN" sz="1600" b="1" baseline="0"/>
              <a:t> 64</a:t>
            </a:r>
          </a:p>
          <a:p>
            <a:pPr>
              <a:defRPr sz="1600" spc="0">
                <a:solidFill>
                  <a:schemeClr val="tx1">
                    <a:lumMod val="65000"/>
                    <a:lumOff val="35000"/>
                  </a:schemeClr>
                </a:solidFill>
              </a:defRPr>
            </a:pPr>
            <a:r>
              <a:rPr lang="es-HN" sz="1600" b="1" baseline="0"/>
              <a:t>Instituciones con necesidades de apoyo</a:t>
            </a:r>
            <a:endParaRPr lang="es-HN" sz="1600" b="1"/>
          </a:p>
        </c:rich>
      </c:tx>
      <c:overlay val="0"/>
      <c:spPr>
        <a:noFill/>
        <a:ln w="25400"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HN"/>
        </a:p>
      </c:tx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spPr>
              <a:noFill/>
              <a:ln w="25400"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HN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'Necesidades de apoyo'!$B$5:$B$22</c:f>
              <c:strCache>
                <c:ptCount val="18"/>
                <c:pt idx="0">
                  <c:v>Formación de educadores técnicos</c:v>
                </c:pt>
                <c:pt idx="1">
                  <c:v>Certificar personas</c:v>
                </c:pt>
                <c:pt idx="2">
                  <c:v>Diseño y gestión de proyectos en Educación para la Satisfacción de Necesidades Básicas</c:v>
                </c:pt>
                <c:pt idx="3">
                  <c:v>Investigación/sistematizaciones/divulgación</c:v>
                </c:pt>
                <c:pt idx="4">
                  <c:v>Formación de educadores voluntarios</c:v>
                </c:pt>
                <c:pt idx="5">
                  <c:v>Instalar Sistema de Información Estadística</c:v>
                </c:pt>
                <c:pt idx="6">
                  <c:v>Diseño curricular de sus programas de educación no formal</c:v>
                </c:pt>
                <c:pt idx="7">
                  <c:v>Capacitar en el uso del Sistema de Información Estadística</c:v>
                </c:pt>
                <c:pt idx="8">
                  <c:v>Diseño y gestión de proyectos en Inserción Laboral</c:v>
                </c:pt>
                <c:pt idx="9">
                  <c:v>Acreditar programas</c:v>
                </c:pt>
                <c:pt idx="10">
                  <c:v>Diseño y gestión de proyectos en Educación Infantil Temprana</c:v>
                </c:pt>
                <c:pt idx="11">
                  <c:v>Diseño y gestión de proyectos en Alfabetización y Educación Básica No Formal</c:v>
                </c:pt>
                <c:pt idx="12">
                  <c:v>Formación en linea</c:v>
                </c:pt>
                <c:pt idx="13">
                  <c:v>Becas estudiantiles</c:v>
                </c:pt>
                <c:pt idx="14">
                  <c:v>Cursos gratuitos de inglés</c:v>
                </c:pt>
                <c:pt idx="15">
                  <c:v>Diseño gestión de proyectos Monitoreo y Evaluación para la mejora</c:v>
                </c:pt>
                <c:pt idx="16">
                  <c:v>Material educativo</c:v>
                </c:pt>
                <c:pt idx="17">
                  <c:v>Sistemas didácticos automatizados</c:v>
                </c:pt>
              </c:strCache>
            </c:strRef>
          </c:cat>
          <c:val>
            <c:numRef>
              <c:f>'Necesidades de apoyo'!$D$5:$D$22</c:f>
              <c:numCache>
                <c:formatCode>####.0</c:formatCode>
                <c:ptCount val="18"/>
                <c:pt idx="0">
                  <c:v>58.18181818181818</c:v>
                </c:pt>
                <c:pt idx="1">
                  <c:v>50.909090909090907</c:v>
                </c:pt>
                <c:pt idx="2">
                  <c:v>47.272727272727273</c:v>
                </c:pt>
                <c:pt idx="3">
                  <c:v>47.272727272727273</c:v>
                </c:pt>
                <c:pt idx="4">
                  <c:v>43.636363636363633</c:v>
                </c:pt>
                <c:pt idx="5">
                  <c:v>43.636363636363633</c:v>
                </c:pt>
                <c:pt idx="6">
                  <c:v>40</c:v>
                </c:pt>
                <c:pt idx="7">
                  <c:v>40</c:v>
                </c:pt>
                <c:pt idx="8">
                  <c:v>38.18181818181818</c:v>
                </c:pt>
                <c:pt idx="9">
                  <c:v>36.363636363636367</c:v>
                </c:pt>
                <c:pt idx="10">
                  <c:v>10.909090909090908</c:v>
                </c:pt>
                <c:pt idx="11">
                  <c:v>10.909090909090908</c:v>
                </c:pt>
                <c:pt idx="12">
                  <c:v>3.63</c:v>
                </c:pt>
                <c:pt idx="13">
                  <c:v>1.8181818181818181</c:v>
                </c:pt>
                <c:pt idx="14">
                  <c:v>1.8181818181818181</c:v>
                </c:pt>
                <c:pt idx="15">
                  <c:v>1.8181818181818181</c:v>
                </c:pt>
                <c:pt idx="16">
                  <c:v>1.8181818181818181</c:v>
                </c:pt>
                <c:pt idx="17">
                  <c:v>1.8181818181818181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D4B-4FD5-AF7B-2DE9E624170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505325408"/>
        <c:axId val="1"/>
      </c:barChart>
      <c:catAx>
        <c:axId val="505325408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HN"/>
          </a:p>
        </c:txPr>
        <c:crossAx val="1"/>
        <c:crosses val="autoZero"/>
        <c:auto val="1"/>
        <c:lblAlgn val="ctr"/>
        <c:lblOffset val="100"/>
        <c:noMultiLvlLbl val="0"/>
      </c:catAx>
      <c:valAx>
        <c:axId val="1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prstDash val="solid"/>
              <a:round/>
            </a:ln>
            <a:effectLst/>
          </c:spPr>
        </c:majorGridlines>
        <c:numFmt formatCode="####.0" sourceLinked="1"/>
        <c:majorTickMark val="none"/>
        <c:minorTickMark val="none"/>
        <c:tickLblPos val="nextTo"/>
        <c:spPr>
          <a:noFill/>
          <a:ln w="6350" cap="flat" cmpd="sng" algn="ctr">
            <a:noFill/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HN"/>
          </a:p>
        </c:txPr>
        <c:crossAx val="505325408"/>
        <c:crosses val="autoZero"/>
        <c:crossBetween val="between"/>
      </c:valAx>
      <c:spPr>
        <a:noFill/>
        <a:ln w="25400"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prstDash val="solid"/>
      <a:round/>
    </a:ln>
    <a:effectLst/>
  </c:spPr>
  <c:txPr>
    <a:bodyPr/>
    <a:lstStyle/>
    <a:p>
      <a:pPr>
        <a:defRPr/>
      </a:pPr>
      <a:endParaRPr lang="es-HN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s-HN" sz="1600" b="1"/>
              <a:t>Gráfico 8</a:t>
            </a:r>
            <a:endParaRPr lang="es-HN" sz="1600" b="1" i="0" u="none" strike="noStrike" baseline="0">
              <a:effectLst/>
            </a:endParaRPr>
          </a:p>
          <a:p>
            <a:pPr>
              <a:defRPr sz="16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s-HN" sz="1600" b="1" i="0" u="none" strike="noStrike" baseline="0">
                <a:effectLst/>
              </a:rPr>
              <a:t>Temas en el sector Comercio y Servicio</a:t>
            </a:r>
          </a:p>
          <a:p>
            <a:pPr>
              <a:defRPr sz="16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s-HN" sz="1600" b="1" i="0" u="none" strike="noStrike" baseline="0">
                <a:effectLst/>
              </a:rPr>
              <a:t>Edad 15-30 años</a:t>
            </a:r>
            <a:endParaRPr lang="es-HN" sz="1600" b="1"/>
          </a:p>
        </c:rich>
      </c:tx>
      <c:overlay val="0"/>
      <c:spPr>
        <a:noFill/>
        <a:ln w="25400">
          <a:noFill/>
        </a:ln>
      </c:sp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spPr>
            <a:solidFill>
              <a:schemeClr val="accent2">
                <a:lumMod val="75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 w="25400">
                <a:noFill/>
              </a:ln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HN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'Comercio y Servicio 15-30 años'!$F$6:$F$12</c:f>
              <c:strCache>
                <c:ptCount val="7"/>
                <c:pt idx="0">
                  <c:v>Computación</c:v>
                </c:pt>
                <c:pt idx="1">
                  <c:v>Panadería y repostería</c:v>
                </c:pt>
                <c:pt idx="2">
                  <c:v>Belleza</c:v>
                </c:pt>
                <c:pt idx="3">
                  <c:v>Cocina</c:v>
                </c:pt>
                <c:pt idx="4">
                  <c:v>Manualidades</c:v>
                </c:pt>
                <c:pt idx="5">
                  <c:v>Montaje y mantenimiento de microempresas</c:v>
                </c:pt>
                <c:pt idx="6">
                  <c:v>Venta de productos tecnologicos y alimenticios</c:v>
                </c:pt>
              </c:strCache>
            </c:strRef>
          </c:cat>
          <c:val>
            <c:numRef>
              <c:f>'Comercio y Servicio 15-30 años'!$G$6:$G$12</c:f>
              <c:numCache>
                <c:formatCode>####.0</c:formatCode>
                <c:ptCount val="7"/>
                <c:pt idx="0">
                  <c:v>71.428571428571431</c:v>
                </c:pt>
                <c:pt idx="1">
                  <c:v>71.428571428571431</c:v>
                </c:pt>
                <c:pt idx="2">
                  <c:v>57.142857142857146</c:v>
                </c:pt>
                <c:pt idx="3">
                  <c:v>57.142857142857146</c:v>
                </c:pt>
                <c:pt idx="4">
                  <c:v>42.857142857142854</c:v>
                </c:pt>
                <c:pt idx="5">
                  <c:v>14.285714285714286</c:v>
                </c:pt>
                <c:pt idx="6">
                  <c:v>14.285714285714286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798-4C79-A401-B8F95A10232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279693456"/>
        <c:axId val="1"/>
      </c:barChart>
      <c:catAx>
        <c:axId val="279693456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HN"/>
          </a:p>
        </c:txPr>
        <c:crossAx val="1"/>
        <c:crosses val="autoZero"/>
        <c:auto val="1"/>
        <c:lblAlgn val="ctr"/>
        <c:lblOffset val="100"/>
        <c:noMultiLvlLbl val="0"/>
      </c:catAx>
      <c:valAx>
        <c:axId val="1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###.0" sourceLinked="1"/>
        <c:majorTickMark val="none"/>
        <c:minorTickMark val="none"/>
        <c:tickLblPos val="nextTo"/>
        <c:spPr>
          <a:ln w="6350">
            <a:noFill/>
          </a:ln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HN"/>
          </a:p>
        </c:txPr>
        <c:crossAx val="279693456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s-HN"/>
    </a:p>
  </c:txPr>
  <c:externalData r:id="rId2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s-HN" sz="1600" b="1"/>
              <a:t>Gráfico 9</a:t>
            </a:r>
          </a:p>
          <a:p>
            <a:pPr>
              <a:defRPr sz="16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s-HN" sz="1600" b="1"/>
              <a:t>Temas en el sector Comercio y Servicio</a:t>
            </a:r>
          </a:p>
          <a:p>
            <a:pPr>
              <a:defRPr sz="16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s-HN" sz="1600" b="1"/>
              <a:t>Edad 31-59 años</a:t>
            </a:r>
          </a:p>
        </c:rich>
      </c:tx>
      <c:overlay val="0"/>
      <c:spPr>
        <a:noFill/>
        <a:ln w="25400">
          <a:noFill/>
        </a:ln>
      </c:sp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2">
                <a:lumMod val="75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 w="25400">
                <a:noFill/>
              </a:ln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HN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'Comercio y servicio 31-59 años'!$B$13:$B$14</c:f>
              <c:strCache>
                <c:ptCount val="2"/>
                <c:pt idx="0">
                  <c:v>Belleza</c:v>
                </c:pt>
                <c:pt idx="1">
                  <c:v>Manualidades</c:v>
                </c:pt>
              </c:strCache>
            </c:strRef>
          </c:cat>
          <c:val>
            <c:numRef>
              <c:f>'Comercio y servicio 31-59 años'!$C$13:$C$14</c:f>
              <c:numCache>
                <c:formatCode>####.0</c:formatCode>
                <c:ptCount val="2"/>
                <c:pt idx="0">
                  <c:v>100</c:v>
                </c:pt>
                <c:pt idx="1">
                  <c:v>100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EA0-4603-86DE-241FC2D70C4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294740416"/>
        <c:axId val="1"/>
      </c:barChart>
      <c:catAx>
        <c:axId val="29474041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HN"/>
          </a:p>
        </c:txPr>
        <c:crossAx val="1"/>
        <c:crosses val="autoZero"/>
        <c:auto val="1"/>
        <c:lblAlgn val="ctr"/>
        <c:lblOffset val="100"/>
        <c:noMultiLvlLbl val="0"/>
      </c:catAx>
      <c:valAx>
        <c:axId val="1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###.0" sourceLinked="1"/>
        <c:majorTickMark val="none"/>
        <c:minorTickMark val="none"/>
        <c:tickLblPos val="nextTo"/>
        <c:spPr>
          <a:ln w="6350">
            <a:noFill/>
          </a:ln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HN"/>
          </a:p>
        </c:txPr>
        <c:crossAx val="294740416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s-HN"/>
    </a:p>
  </c:txPr>
  <c:externalData r:id="rId2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s-HN" sz="1600" b="1"/>
              <a:t>Gráfico 11</a:t>
            </a:r>
          </a:p>
          <a:p>
            <a:pPr>
              <a:defRPr sz="16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s-HN" sz="1600" b="1"/>
              <a:t>Temas en el</a:t>
            </a:r>
            <a:r>
              <a:rPr lang="es-HN" sz="1600" b="1" baseline="0"/>
              <a:t> sector Comercio y Servicio</a:t>
            </a:r>
          </a:p>
          <a:p>
            <a:pPr>
              <a:defRPr sz="16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s-HN" sz="1600" b="1" baseline="0"/>
              <a:t>Edad sin especificar</a:t>
            </a:r>
            <a:endParaRPr lang="es-HN" sz="1600" b="1"/>
          </a:p>
        </c:rich>
      </c:tx>
      <c:overlay val="0"/>
      <c:spPr>
        <a:noFill/>
        <a:ln w="25400">
          <a:noFill/>
        </a:ln>
      </c:sp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spPr>
            <a:solidFill>
              <a:schemeClr val="accent2">
                <a:lumMod val="75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 w="25400">
                <a:noFill/>
              </a:ln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HN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'Comercio y Servicio edad sin es'!$G$6:$G$13</c:f>
              <c:strCache>
                <c:ptCount val="8"/>
                <c:pt idx="0">
                  <c:v>Computación</c:v>
                </c:pt>
                <c:pt idx="1">
                  <c:v>Belleza</c:v>
                </c:pt>
                <c:pt idx="2">
                  <c:v>Cocina</c:v>
                </c:pt>
                <c:pt idx="3">
                  <c:v>Manualidades</c:v>
                </c:pt>
                <c:pt idx="4">
                  <c:v>Panadería y repostería</c:v>
                </c:pt>
                <c:pt idx="5">
                  <c:v>Idiomas</c:v>
                </c:pt>
                <c:pt idx="6">
                  <c:v>Motivación, org. y comerc.</c:v>
                </c:pt>
                <c:pt idx="7">
                  <c:v>Montaje y mantenimiento de microempresas</c:v>
                </c:pt>
              </c:strCache>
            </c:strRef>
          </c:cat>
          <c:val>
            <c:numRef>
              <c:f>'Comercio y Servicio edad sin es'!$H$6:$H$13</c:f>
              <c:numCache>
                <c:formatCode>####.0</c:formatCode>
                <c:ptCount val="8"/>
                <c:pt idx="0">
                  <c:v>58.333333333333336</c:v>
                </c:pt>
                <c:pt idx="1">
                  <c:v>50</c:v>
                </c:pt>
                <c:pt idx="2">
                  <c:v>50</c:v>
                </c:pt>
                <c:pt idx="3">
                  <c:v>41.666666666666664</c:v>
                </c:pt>
                <c:pt idx="4">
                  <c:v>41.666666666666664</c:v>
                </c:pt>
                <c:pt idx="5">
                  <c:v>33.299999999999997</c:v>
                </c:pt>
                <c:pt idx="6">
                  <c:v>25</c:v>
                </c:pt>
                <c:pt idx="7">
                  <c:v>25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A0D-498A-8A5E-C3F4EC6A873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331606736"/>
        <c:axId val="1"/>
      </c:barChart>
      <c:catAx>
        <c:axId val="331606736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HN"/>
          </a:p>
        </c:txPr>
        <c:crossAx val="1"/>
        <c:crosses val="autoZero"/>
        <c:auto val="1"/>
        <c:lblAlgn val="ctr"/>
        <c:lblOffset val="100"/>
        <c:noMultiLvlLbl val="0"/>
      </c:catAx>
      <c:valAx>
        <c:axId val="1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###.0" sourceLinked="1"/>
        <c:majorTickMark val="none"/>
        <c:minorTickMark val="none"/>
        <c:tickLblPos val="nextTo"/>
        <c:spPr>
          <a:ln w="6350">
            <a:noFill/>
          </a:ln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HN"/>
          </a:p>
        </c:txPr>
        <c:crossAx val="331606736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s-HN"/>
    </a:p>
  </c:txPr>
  <c:externalData r:id="rId2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s-HN" sz="1600" b="1"/>
              <a:t>Gráfico 12</a:t>
            </a:r>
          </a:p>
          <a:p>
            <a:pPr>
              <a:defRPr sz="16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s-HN" sz="1600" b="1"/>
              <a:t>Temas brindados</a:t>
            </a:r>
            <a:r>
              <a:rPr lang="es-HN" sz="1600" b="1" baseline="0"/>
              <a:t> en el sector Industrial</a:t>
            </a:r>
          </a:p>
          <a:p>
            <a:pPr>
              <a:defRPr sz="16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s-HN" sz="1600" b="1" baseline="0"/>
              <a:t>Edad 15-30 años</a:t>
            </a:r>
            <a:endParaRPr lang="es-HN" sz="1600" b="1"/>
          </a:p>
        </c:rich>
      </c:tx>
      <c:overlay val="0"/>
      <c:spPr>
        <a:noFill/>
        <a:ln w="25400">
          <a:noFill/>
        </a:ln>
      </c:sp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spPr>
            <a:solidFill>
              <a:schemeClr val="accent2">
                <a:lumMod val="75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 w="25400">
                <a:noFill/>
              </a:ln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HN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'Industrial 15-30 años'!$F$5:$F$15</c:f>
              <c:strCache>
                <c:ptCount val="11"/>
                <c:pt idx="0">
                  <c:v>Albañilería</c:v>
                </c:pt>
                <c:pt idx="1">
                  <c:v>Corte y confección</c:v>
                </c:pt>
                <c:pt idx="2">
                  <c:v>Forja</c:v>
                </c:pt>
                <c:pt idx="3">
                  <c:v>Ebanistería</c:v>
                </c:pt>
                <c:pt idx="4">
                  <c:v>Carpintería básica</c:v>
                </c:pt>
                <c:pt idx="5">
                  <c:v>Electricidad</c:v>
                </c:pt>
                <c:pt idx="6">
                  <c:v>Soldadura</c:v>
                </c:pt>
                <c:pt idx="7">
                  <c:v>Uso de máquina coser industrial</c:v>
                </c:pt>
                <c:pt idx="8">
                  <c:v>Mecanica de motos</c:v>
                </c:pt>
                <c:pt idx="9">
                  <c:v>Tabla Yeso</c:v>
                </c:pt>
                <c:pt idx="10">
                  <c:v>Reparación de celulares</c:v>
                </c:pt>
              </c:strCache>
            </c:strRef>
          </c:cat>
          <c:val>
            <c:numRef>
              <c:f>'Industrial 15-30 años'!$G$5:$G$15</c:f>
              <c:numCache>
                <c:formatCode>####.0</c:formatCode>
                <c:ptCount val="11"/>
                <c:pt idx="0">
                  <c:v>28.571428571428573</c:v>
                </c:pt>
                <c:pt idx="1">
                  <c:v>28.571428571428573</c:v>
                </c:pt>
                <c:pt idx="2">
                  <c:v>28.571428571428573</c:v>
                </c:pt>
                <c:pt idx="3">
                  <c:v>57.142857142857146</c:v>
                </c:pt>
                <c:pt idx="4">
                  <c:v>28.571428571428573</c:v>
                </c:pt>
                <c:pt idx="5">
                  <c:v>57.142857142857146</c:v>
                </c:pt>
                <c:pt idx="6">
                  <c:v>42.857142857142854</c:v>
                </c:pt>
                <c:pt idx="7">
                  <c:v>28.571428571428573</c:v>
                </c:pt>
                <c:pt idx="8">
                  <c:v>14.285714285714286</c:v>
                </c:pt>
                <c:pt idx="9">
                  <c:v>14.285714285714286</c:v>
                </c:pt>
                <c:pt idx="10">
                  <c:v>14.285714285714286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FF6-4DAE-A8B7-D9E1178DC36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466620112"/>
        <c:axId val="1"/>
      </c:barChart>
      <c:catAx>
        <c:axId val="466620112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HN"/>
          </a:p>
        </c:txPr>
        <c:crossAx val="1"/>
        <c:crosses val="autoZero"/>
        <c:auto val="1"/>
        <c:lblAlgn val="ctr"/>
        <c:lblOffset val="100"/>
        <c:noMultiLvlLbl val="0"/>
      </c:catAx>
      <c:valAx>
        <c:axId val="1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###.0" sourceLinked="1"/>
        <c:majorTickMark val="none"/>
        <c:minorTickMark val="none"/>
        <c:tickLblPos val="nextTo"/>
        <c:spPr>
          <a:ln w="6350">
            <a:noFill/>
          </a:ln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HN"/>
          </a:p>
        </c:txPr>
        <c:crossAx val="466620112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s-HN"/>
    </a:p>
  </c:txPr>
  <c:externalData r:id="rId2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withinLinear" id="16">
  <a:schemeClr val="accent3"/>
</cs:colorStyle>
</file>

<file path=ppt/charts/colors2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withinLinear" id="18">
  <a:schemeClr val="accent5"/>
</cs:colorStyle>
</file>

<file path=ppt/charts/colors4.xml><?xml version="1.0" encoding="utf-8"?>
<cs:colorStyle xmlns:cs="http://schemas.microsoft.com/office/drawing/2012/chartStyle" xmlns:a="http://schemas.openxmlformats.org/drawingml/2006/main" meth="withinLinear" id="15">
  <a:schemeClr val="accent2"/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withinLinear" id="17">
  <a:schemeClr val="accent4"/>
</cs:colorStyle>
</file>

<file path=ppt/charts/style1.xml><?xml version="1.0" encoding="utf-8"?>
<cs:chartStyle xmlns:cs="http://schemas.microsoft.com/office/drawing/2012/chartStyle" xmlns:a="http://schemas.openxmlformats.org/drawingml/2006/main" id="102">
  <cs:axisTitle>
    <cs:lnRef idx="0"/>
    <cs:fillRef idx="0"/>
    <cs:effectRef idx="0"/>
    <cs:fontRef idx="minor">
      <a:schemeClr val="tx1"/>
    </cs:fontRef>
    <cs:defRPr sz="1000" b="1" kern="1200"/>
  </cs:axisTitle>
  <cs:category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categoryAxis>
  <cs:chartArea mods="allowNoFillOverride allowNoLineOverride">
    <cs:lnRef idx="1">
      <a:schemeClr val="tx1">
        <a:tint val="75000"/>
      </a:schemeClr>
    </cs:lnRef>
    <cs:fillRef idx="1">
      <a:schemeClr val="bg1"/>
    </cs:fillRef>
    <cs:effectRef idx="0"/>
    <cs:fontRef idx="minor">
      <a:schemeClr val="tx1"/>
    </cs:fontRef>
    <cs:spPr>
      <a:ln>
        <a:round/>
      </a:ln>
    </cs:spPr>
    <cs:defRPr sz="1000" kern="1200"/>
  </cs:chartArea>
  <cs:dataLabel>
    <cs:lnRef idx="0"/>
    <cs:fillRef idx="0"/>
    <cs:effectRef idx="0"/>
    <cs:fontRef idx="minor">
      <a:schemeClr val="tx1"/>
    </cs:fontRef>
    <cs:defRPr sz="1000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65000"/>
            <a:lumOff val="35000"/>
          </a:schemeClr>
        </a:solidFill>
      </a:ln>
    </cs:spPr>
    <cs:defRPr sz="1000" kern="1200"/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1">
      <cs:styleClr val="auto"/>
    </cs:lnRef>
    <cs:lineWidthScale>3</cs:lineWidthScale>
    <cs:fillRef idx="0"/>
    <cs:effectRef idx="0"/>
    <cs:fontRef idx="minor">
      <a:schemeClr val="tx1"/>
    </cs:fontRef>
    <cs:spPr>
      <a:ln cap="rnd">
        <a:round/>
      </a:ln>
    </cs:spPr>
  </cs:dataPointLine>
  <cs:dataPointMarker>
    <cs:lnRef idx="1">
      <cs:styleClr val="auto"/>
    </cs:lnRef>
    <cs:fillRef idx="1">
      <cs:styleClr val="auto"/>
    </cs:fillRef>
    <cs:effectRef idx="0"/>
    <cs:fontRef idx="minor">
      <a:schemeClr val="tx1"/>
    </cs:fontRef>
    <cs:spPr>
      <a:ln>
        <a:round/>
      </a:ln>
    </cs:spPr>
  </cs:dataPointMarker>
  <cs:dataPointMarkerLayout/>
  <cs:dataPointWireframe>
    <cs:lnRef idx="1">
      <cs:styleClr val="auto"/>
    </cs:lnRef>
    <cs:fillRef idx="0"/>
    <cs:effectRef idx="0"/>
    <cs:fontRef idx="minor">
      <a:schemeClr val="tx1"/>
    </cs:fontRef>
    <cs:spPr>
      <a:ln>
        <a:round/>
      </a:ln>
    </cs:spPr>
  </cs:dataPointWireframe>
  <cs:dataTable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dataTable>
  <cs:downBar>
    <cs:lnRef idx="1">
      <a:schemeClr val="tx1"/>
    </cs:lnRef>
    <cs:fillRef idx="1">
      <a:schemeClr val="dk1">
        <a:tint val="95000"/>
      </a:schemeClr>
    </cs:fillRef>
    <cs:effectRef idx="0"/>
    <cs:fontRef idx="minor">
      <a:schemeClr val="tx1"/>
    </cs:fontRef>
    <cs:spPr>
      <a:ln>
        <a:round/>
      </a:ln>
    </cs:spPr>
  </cs:downBar>
  <cs:drop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dropLine>
  <cs:errorBar>
    <cs:lnRef idx="1">
      <a:schemeClr val="tx1"/>
    </cs:lnRef>
    <cs:fillRef idx="1">
      <a:schemeClr val="tx1"/>
    </cs:fillRef>
    <cs:effectRef idx="0"/>
    <cs:fontRef idx="minor">
      <a:schemeClr val="tx1"/>
    </cs:fontRef>
    <cs:spPr>
      <a:ln>
        <a:round/>
      </a:ln>
    </cs:spPr>
  </cs:errorBar>
  <cs:flo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floor>
  <cs:gridlineMaj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gridlineMajor>
  <cs:gridlineMinor>
    <cs:lnRef idx="1">
      <a:schemeClr val="tx1">
        <a:tint val="50000"/>
      </a:schemeClr>
    </cs:lnRef>
    <cs:fillRef idx="0"/>
    <cs:effectRef idx="0"/>
    <cs:fontRef idx="minor">
      <a:schemeClr val="tx1"/>
    </cs:fontRef>
    <cs:spPr>
      <a:ln>
        <a:round/>
      </a:ln>
    </cs:spPr>
  </cs:gridlineMinor>
  <cs:hiLo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hiLoLine>
  <cs:leader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leaderLine>
  <cs:legend>
    <cs:lnRef idx="0"/>
    <cs:fillRef idx="0"/>
    <cs:effectRef idx="0"/>
    <cs:fontRef idx="minor">
      <a:schemeClr val="tx1"/>
    </cs:fontRef>
    <cs:defRPr sz="1000" kern="1200"/>
  </cs:legend>
  <cs:plotArea mods="allowNoFillOverride allowNoLineOverride">
    <cs:lnRef idx="0"/>
    <cs:fillRef idx="1">
      <a:schemeClr val="bg1"/>
    </cs:fillRef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seriesAxis>
  <cs:series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seriesLine>
  <cs:title>
    <cs:lnRef idx="0"/>
    <cs:fillRef idx="0"/>
    <cs:effectRef idx="0"/>
    <cs:fontRef idx="minor">
      <a:schemeClr val="tx1"/>
    </cs:fontRef>
    <cs:defRPr sz="1800" b="1" kern="1200"/>
  </cs:title>
  <cs:trendline>
    <cs:lnRef idx="1">
      <a:schemeClr val="tx1"/>
    </cs:lnRef>
    <cs:fillRef idx="0"/>
    <cs:effectRef idx="0"/>
    <cs:fontRef idx="minor">
      <a:schemeClr val="tx1"/>
    </cs:fontRef>
    <cs:spPr>
      <a:ln cap="rnd">
        <a:round/>
      </a:ln>
    </cs:spPr>
  </cs:trendline>
  <cs:trendlineLabel>
    <cs:lnRef idx="0"/>
    <cs:fillRef idx="0"/>
    <cs:effectRef idx="0"/>
    <cs:fontRef idx="minor">
      <a:schemeClr val="tx1"/>
    </cs:fontRef>
    <cs:defRPr sz="1000" kern="1200"/>
  </cs:trendlineLabel>
  <cs:upBar>
    <cs:lnRef idx="1">
      <a:schemeClr val="tx1"/>
    </cs:lnRef>
    <cs:fillRef idx="1">
      <a:schemeClr val="dk1">
        <a:tint val="5000"/>
      </a:schemeClr>
    </cs:fillRef>
    <cs:effectRef idx="0"/>
    <cs:fontRef idx="minor">
      <a:schemeClr val="tx1"/>
    </cs:fontRef>
    <cs:spPr>
      <a:ln>
        <a:round/>
      </a:ln>
    </cs:spPr>
  </cs:upBar>
  <cs:value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valueAxis>
  <cs:wall>
    <cs:lnRef idx="0"/>
    <cs:fillRef idx="0"/>
    <cs:effectRef idx="0"/>
    <cs:fontRef idx="minor">
      <a:schemeClr val="tx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102">
  <cs:axisTitle>
    <cs:lnRef idx="0"/>
    <cs:fillRef idx="0"/>
    <cs:effectRef idx="0"/>
    <cs:fontRef idx="minor">
      <a:schemeClr val="tx1"/>
    </cs:fontRef>
    <cs:defRPr sz="1000" b="1" kern="1200"/>
  </cs:axisTitle>
  <cs:category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categoryAxis>
  <cs:chartArea mods="allowNoFillOverride allowNoLineOverride">
    <cs:lnRef idx="1">
      <a:schemeClr val="tx1">
        <a:tint val="75000"/>
      </a:schemeClr>
    </cs:lnRef>
    <cs:fillRef idx="1">
      <a:schemeClr val="bg1"/>
    </cs:fillRef>
    <cs:effectRef idx="0"/>
    <cs:fontRef idx="minor">
      <a:schemeClr val="tx1"/>
    </cs:fontRef>
    <cs:spPr>
      <a:ln>
        <a:round/>
      </a:ln>
    </cs:spPr>
    <cs:defRPr sz="1000" kern="1200"/>
  </cs:chartArea>
  <cs:dataLabel>
    <cs:lnRef idx="0"/>
    <cs:fillRef idx="0"/>
    <cs:effectRef idx="0"/>
    <cs:fontRef idx="minor">
      <a:schemeClr val="tx1"/>
    </cs:fontRef>
    <cs:defRPr sz="1000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65000"/>
            <a:lumOff val="35000"/>
          </a:schemeClr>
        </a:solidFill>
      </a:ln>
    </cs:spPr>
    <cs:defRPr sz="1000" kern="1200"/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1">
      <cs:styleClr val="auto"/>
    </cs:lnRef>
    <cs:lineWidthScale>3</cs:lineWidthScale>
    <cs:fillRef idx="0"/>
    <cs:effectRef idx="0"/>
    <cs:fontRef idx="minor">
      <a:schemeClr val="tx1"/>
    </cs:fontRef>
    <cs:spPr>
      <a:ln cap="rnd">
        <a:round/>
      </a:ln>
    </cs:spPr>
  </cs:dataPointLine>
  <cs:dataPointMarker>
    <cs:lnRef idx="1">
      <cs:styleClr val="auto"/>
    </cs:lnRef>
    <cs:fillRef idx="1">
      <cs:styleClr val="auto"/>
    </cs:fillRef>
    <cs:effectRef idx="0"/>
    <cs:fontRef idx="minor">
      <a:schemeClr val="tx1"/>
    </cs:fontRef>
    <cs:spPr>
      <a:ln>
        <a:round/>
      </a:ln>
    </cs:spPr>
  </cs:dataPointMarker>
  <cs:dataPointMarkerLayout/>
  <cs:dataPointWireframe>
    <cs:lnRef idx="1">
      <cs:styleClr val="auto"/>
    </cs:lnRef>
    <cs:fillRef idx="0"/>
    <cs:effectRef idx="0"/>
    <cs:fontRef idx="minor">
      <a:schemeClr val="tx1"/>
    </cs:fontRef>
    <cs:spPr>
      <a:ln>
        <a:round/>
      </a:ln>
    </cs:spPr>
  </cs:dataPointWireframe>
  <cs:dataTable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dataTable>
  <cs:downBar>
    <cs:lnRef idx="1">
      <a:schemeClr val="tx1"/>
    </cs:lnRef>
    <cs:fillRef idx="1">
      <a:schemeClr val="dk1">
        <a:tint val="95000"/>
      </a:schemeClr>
    </cs:fillRef>
    <cs:effectRef idx="0"/>
    <cs:fontRef idx="minor">
      <a:schemeClr val="tx1"/>
    </cs:fontRef>
    <cs:spPr>
      <a:ln>
        <a:round/>
      </a:ln>
    </cs:spPr>
  </cs:downBar>
  <cs:drop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dropLine>
  <cs:errorBar>
    <cs:lnRef idx="1">
      <a:schemeClr val="tx1"/>
    </cs:lnRef>
    <cs:fillRef idx="1">
      <a:schemeClr val="tx1"/>
    </cs:fillRef>
    <cs:effectRef idx="0"/>
    <cs:fontRef idx="minor">
      <a:schemeClr val="tx1"/>
    </cs:fontRef>
    <cs:spPr>
      <a:ln>
        <a:round/>
      </a:ln>
    </cs:spPr>
  </cs:errorBar>
  <cs:flo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floor>
  <cs:gridlineMaj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gridlineMajor>
  <cs:gridlineMinor>
    <cs:lnRef idx="1">
      <a:schemeClr val="tx1">
        <a:tint val="50000"/>
      </a:schemeClr>
    </cs:lnRef>
    <cs:fillRef idx="0"/>
    <cs:effectRef idx="0"/>
    <cs:fontRef idx="minor">
      <a:schemeClr val="tx1"/>
    </cs:fontRef>
    <cs:spPr>
      <a:ln>
        <a:round/>
      </a:ln>
    </cs:spPr>
  </cs:gridlineMinor>
  <cs:hiLo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hiLoLine>
  <cs:leader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leaderLine>
  <cs:legend>
    <cs:lnRef idx="0"/>
    <cs:fillRef idx="0"/>
    <cs:effectRef idx="0"/>
    <cs:fontRef idx="minor">
      <a:schemeClr val="tx1"/>
    </cs:fontRef>
    <cs:defRPr sz="1000" kern="1200"/>
  </cs:legend>
  <cs:plotArea mods="allowNoFillOverride allowNoLineOverride">
    <cs:lnRef idx="0"/>
    <cs:fillRef idx="1">
      <a:schemeClr val="bg1"/>
    </cs:fillRef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seriesAxis>
  <cs:series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seriesLine>
  <cs:title>
    <cs:lnRef idx="0"/>
    <cs:fillRef idx="0"/>
    <cs:effectRef idx="0"/>
    <cs:fontRef idx="minor">
      <a:schemeClr val="tx1"/>
    </cs:fontRef>
    <cs:defRPr sz="1800" b="1" kern="1200"/>
  </cs:title>
  <cs:trendline>
    <cs:lnRef idx="1">
      <a:schemeClr val="tx1"/>
    </cs:lnRef>
    <cs:fillRef idx="0"/>
    <cs:effectRef idx="0"/>
    <cs:fontRef idx="minor">
      <a:schemeClr val="tx1"/>
    </cs:fontRef>
    <cs:spPr>
      <a:ln cap="rnd">
        <a:round/>
      </a:ln>
    </cs:spPr>
  </cs:trendline>
  <cs:trendlineLabel>
    <cs:lnRef idx="0"/>
    <cs:fillRef idx="0"/>
    <cs:effectRef idx="0"/>
    <cs:fontRef idx="minor">
      <a:schemeClr val="tx1"/>
    </cs:fontRef>
    <cs:defRPr sz="1000" kern="1200"/>
  </cs:trendlineLabel>
  <cs:upBar>
    <cs:lnRef idx="1">
      <a:schemeClr val="tx1"/>
    </cs:lnRef>
    <cs:fillRef idx="1">
      <a:schemeClr val="dk1">
        <a:tint val="5000"/>
      </a:schemeClr>
    </cs:fillRef>
    <cs:effectRef idx="0"/>
    <cs:fontRef idx="minor">
      <a:schemeClr val="tx1"/>
    </cs:fontRef>
    <cs:spPr>
      <a:ln>
        <a:round/>
      </a:ln>
    </cs:spPr>
  </cs:upBar>
  <cs:value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valueAxis>
  <cs:wall>
    <cs:lnRef idx="0"/>
    <cs:fillRef idx="0"/>
    <cs:effectRef idx="0"/>
    <cs:fontRef idx="minor">
      <a:schemeClr val="tx1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102">
  <cs:axisTitle>
    <cs:lnRef idx="0"/>
    <cs:fillRef idx="0"/>
    <cs:effectRef idx="0"/>
    <cs:fontRef idx="minor">
      <a:schemeClr val="tx1"/>
    </cs:fontRef>
    <cs:defRPr sz="1000" b="1" kern="1200"/>
  </cs:axisTitle>
  <cs:category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categoryAxis>
  <cs:chartArea mods="allowNoFillOverride allowNoLineOverride">
    <cs:lnRef idx="1">
      <a:schemeClr val="tx1">
        <a:tint val="75000"/>
      </a:schemeClr>
    </cs:lnRef>
    <cs:fillRef idx="1">
      <a:schemeClr val="bg1"/>
    </cs:fillRef>
    <cs:effectRef idx="0"/>
    <cs:fontRef idx="minor">
      <a:schemeClr val="tx1"/>
    </cs:fontRef>
    <cs:spPr>
      <a:ln>
        <a:round/>
      </a:ln>
    </cs:spPr>
    <cs:defRPr sz="1000" kern="1200"/>
  </cs:chartArea>
  <cs:dataLabel>
    <cs:lnRef idx="0"/>
    <cs:fillRef idx="0"/>
    <cs:effectRef idx="0"/>
    <cs:fontRef idx="minor">
      <a:schemeClr val="tx1"/>
    </cs:fontRef>
    <cs:defRPr sz="1000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65000"/>
            <a:lumOff val="35000"/>
          </a:schemeClr>
        </a:solidFill>
      </a:ln>
    </cs:spPr>
    <cs:defRPr sz="1000" kern="1200"/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1">
      <cs:styleClr val="auto"/>
    </cs:lnRef>
    <cs:lineWidthScale>3</cs:lineWidthScale>
    <cs:fillRef idx="0"/>
    <cs:effectRef idx="0"/>
    <cs:fontRef idx="minor">
      <a:schemeClr val="tx1"/>
    </cs:fontRef>
    <cs:spPr>
      <a:ln cap="rnd">
        <a:round/>
      </a:ln>
    </cs:spPr>
  </cs:dataPointLine>
  <cs:dataPointMarker>
    <cs:lnRef idx="1">
      <cs:styleClr val="auto"/>
    </cs:lnRef>
    <cs:fillRef idx="1">
      <cs:styleClr val="auto"/>
    </cs:fillRef>
    <cs:effectRef idx="0"/>
    <cs:fontRef idx="minor">
      <a:schemeClr val="tx1"/>
    </cs:fontRef>
    <cs:spPr>
      <a:ln>
        <a:round/>
      </a:ln>
    </cs:spPr>
  </cs:dataPointMarker>
  <cs:dataPointMarkerLayout/>
  <cs:dataPointWireframe>
    <cs:lnRef idx="1">
      <cs:styleClr val="auto"/>
    </cs:lnRef>
    <cs:fillRef idx="0"/>
    <cs:effectRef idx="0"/>
    <cs:fontRef idx="minor">
      <a:schemeClr val="tx1"/>
    </cs:fontRef>
    <cs:spPr>
      <a:ln>
        <a:round/>
      </a:ln>
    </cs:spPr>
  </cs:dataPointWireframe>
  <cs:dataTable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dataTable>
  <cs:downBar>
    <cs:lnRef idx="1">
      <a:schemeClr val="tx1"/>
    </cs:lnRef>
    <cs:fillRef idx="1">
      <a:schemeClr val="dk1">
        <a:tint val="95000"/>
      </a:schemeClr>
    </cs:fillRef>
    <cs:effectRef idx="0"/>
    <cs:fontRef idx="minor">
      <a:schemeClr val="tx1"/>
    </cs:fontRef>
    <cs:spPr>
      <a:ln>
        <a:round/>
      </a:ln>
    </cs:spPr>
  </cs:downBar>
  <cs:drop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dropLine>
  <cs:errorBar>
    <cs:lnRef idx="1">
      <a:schemeClr val="tx1"/>
    </cs:lnRef>
    <cs:fillRef idx="1">
      <a:schemeClr val="tx1"/>
    </cs:fillRef>
    <cs:effectRef idx="0"/>
    <cs:fontRef idx="minor">
      <a:schemeClr val="tx1"/>
    </cs:fontRef>
    <cs:spPr>
      <a:ln>
        <a:round/>
      </a:ln>
    </cs:spPr>
  </cs:errorBar>
  <cs:flo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floor>
  <cs:gridlineMaj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gridlineMajor>
  <cs:gridlineMinor>
    <cs:lnRef idx="1">
      <a:schemeClr val="tx1">
        <a:tint val="50000"/>
      </a:schemeClr>
    </cs:lnRef>
    <cs:fillRef idx="0"/>
    <cs:effectRef idx="0"/>
    <cs:fontRef idx="minor">
      <a:schemeClr val="tx1"/>
    </cs:fontRef>
    <cs:spPr>
      <a:ln>
        <a:round/>
      </a:ln>
    </cs:spPr>
  </cs:gridlineMinor>
  <cs:hiLo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hiLoLine>
  <cs:leader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leaderLine>
  <cs:legend>
    <cs:lnRef idx="0"/>
    <cs:fillRef idx="0"/>
    <cs:effectRef idx="0"/>
    <cs:fontRef idx="minor">
      <a:schemeClr val="tx1"/>
    </cs:fontRef>
    <cs:defRPr sz="1000" kern="1200"/>
  </cs:legend>
  <cs:plotArea mods="allowNoFillOverride allowNoLineOverride">
    <cs:lnRef idx="0"/>
    <cs:fillRef idx="1">
      <a:schemeClr val="bg1"/>
    </cs:fillRef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seriesAxis>
  <cs:series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seriesLine>
  <cs:title>
    <cs:lnRef idx="0"/>
    <cs:fillRef idx="0"/>
    <cs:effectRef idx="0"/>
    <cs:fontRef idx="minor">
      <a:schemeClr val="tx1"/>
    </cs:fontRef>
    <cs:defRPr sz="1800" b="1" kern="1200"/>
  </cs:title>
  <cs:trendline>
    <cs:lnRef idx="1">
      <a:schemeClr val="tx1"/>
    </cs:lnRef>
    <cs:fillRef idx="0"/>
    <cs:effectRef idx="0"/>
    <cs:fontRef idx="minor">
      <a:schemeClr val="tx1"/>
    </cs:fontRef>
    <cs:spPr>
      <a:ln cap="rnd">
        <a:round/>
      </a:ln>
    </cs:spPr>
  </cs:trendline>
  <cs:trendlineLabel>
    <cs:lnRef idx="0"/>
    <cs:fillRef idx="0"/>
    <cs:effectRef idx="0"/>
    <cs:fontRef idx="minor">
      <a:schemeClr val="tx1"/>
    </cs:fontRef>
    <cs:defRPr sz="1000" kern="1200"/>
  </cs:trendlineLabel>
  <cs:upBar>
    <cs:lnRef idx="1">
      <a:schemeClr val="tx1"/>
    </cs:lnRef>
    <cs:fillRef idx="1">
      <a:schemeClr val="dk1">
        <a:tint val="5000"/>
      </a:schemeClr>
    </cs:fillRef>
    <cs:effectRef idx="0"/>
    <cs:fontRef idx="minor">
      <a:schemeClr val="tx1"/>
    </cs:fontRef>
    <cs:spPr>
      <a:ln>
        <a:round/>
      </a:ln>
    </cs:spPr>
  </cs:upBar>
  <cs:value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valueAxis>
  <cs:wall>
    <cs:lnRef idx="0"/>
    <cs:fillRef idx="0"/>
    <cs:effectRef idx="0"/>
    <cs:fontRef idx="minor">
      <a:schemeClr val="tx1"/>
    </cs:fontRef>
  </cs:wall>
</cs:chartStyle>
</file>

<file path=ppt/charts/style4.xml><?xml version="1.0" encoding="utf-8"?>
<cs:chartStyle xmlns:cs="http://schemas.microsoft.com/office/drawing/2012/chartStyle" xmlns:a="http://schemas.openxmlformats.org/drawingml/2006/main" id="102">
  <cs:axisTitle>
    <cs:lnRef idx="0"/>
    <cs:fillRef idx="0"/>
    <cs:effectRef idx="0"/>
    <cs:fontRef idx="minor">
      <a:schemeClr val="tx1"/>
    </cs:fontRef>
    <cs:defRPr sz="1000" b="1" kern="1200"/>
  </cs:axisTitle>
  <cs:category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categoryAxis>
  <cs:chartArea mods="allowNoFillOverride allowNoLineOverride">
    <cs:lnRef idx="1">
      <a:schemeClr val="tx1">
        <a:tint val="75000"/>
      </a:schemeClr>
    </cs:lnRef>
    <cs:fillRef idx="1">
      <a:schemeClr val="bg1"/>
    </cs:fillRef>
    <cs:effectRef idx="0"/>
    <cs:fontRef idx="minor">
      <a:schemeClr val="tx1"/>
    </cs:fontRef>
    <cs:spPr>
      <a:ln>
        <a:round/>
      </a:ln>
    </cs:spPr>
    <cs:defRPr sz="1000" kern="1200"/>
  </cs:chartArea>
  <cs:dataLabel>
    <cs:lnRef idx="0"/>
    <cs:fillRef idx="0"/>
    <cs:effectRef idx="0"/>
    <cs:fontRef idx="minor">
      <a:schemeClr val="tx1"/>
    </cs:fontRef>
    <cs:defRPr sz="1000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65000"/>
            <a:lumOff val="35000"/>
          </a:schemeClr>
        </a:solidFill>
      </a:ln>
    </cs:spPr>
    <cs:defRPr sz="1000" kern="1200"/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1">
      <cs:styleClr val="auto"/>
    </cs:lnRef>
    <cs:lineWidthScale>3</cs:lineWidthScale>
    <cs:fillRef idx="0"/>
    <cs:effectRef idx="0"/>
    <cs:fontRef idx="minor">
      <a:schemeClr val="tx1"/>
    </cs:fontRef>
    <cs:spPr>
      <a:ln cap="rnd">
        <a:round/>
      </a:ln>
    </cs:spPr>
  </cs:dataPointLine>
  <cs:dataPointMarker>
    <cs:lnRef idx="1">
      <cs:styleClr val="auto"/>
    </cs:lnRef>
    <cs:fillRef idx="1">
      <cs:styleClr val="auto"/>
    </cs:fillRef>
    <cs:effectRef idx="0"/>
    <cs:fontRef idx="minor">
      <a:schemeClr val="tx1"/>
    </cs:fontRef>
    <cs:spPr>
      <a:ln>
        <a:round/>
      </a:ln>
    </cs:spPr>
  </cs:dataPointMarker>
  <cs:dataPointMarkerLayout/>
  <cs:dataPointWireframe>
    <cs:lnRef idx="1">
      <cs:styleClr val="auto"/>
    </cs:lnRef>
    <cs:fillRef idx="0"/>
    <cs:effectRef idx="0"/>
    <cs:fontRef idx="minor">
      <a:schemeClr val="tx1"/>
    </cs:fontRef>
    <cs:spPr>
      <a:ln>
        <a:round/>
      </a:ln>
    </cs:spPr>
  </cs:dataPointWireframe>
  <cs:dataTable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dataTable>
  <cs:downBar>
    <cs:lnRef idx="1">
      <a:schemeClr val="tx1"/>
    </cs:lnRef>
    <cs:fillRef idx="1">
      <a:schemeClr val="dk1">
        <a:tint val="95000"/>
      </a:schemeClr>
    </cs:fillRef>
    <cs:effectRef idx="0"/>
    <cs:fontRef idx="minor">
      <a:schemeClr val="tx1"/>
    </cs:fontRef>
    <cs:spPr>
      <a:ln>
        <a:round/>
      </a:ln>
    </cs:spPr>
  </cs:downBar>
  <cs:drop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dropLine>
  <cs:errorBar>
    <cs:lnRef idx="1">
      <a:schemeClr val="tx1"/>
    </cs:lnRef>
    <cs:fillRef idx="1">
      <a:schemeClr val="tx1"/>
    </cs:fillRef>
    <cs:effectRef idx="0"/>
    <cs:fontRef idx="minor">
      <a:schemeClr val="tx1"/>
    </cs:fontRef>
    <cs:spPr>
      <a:ln>
        <a:round/>
      </a:ln>
    </cs:spPr>
  </cs:errorBar>
  <cs:flo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floor>
  <cs:gridlineMaj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gridlineMajor>
  <cs:gridlineMinor>
    <cs:lnRef idx="1">
      <a:schemeClr val="tx1">
        <a:tint val="50000"/>
      </a:schemeClr>
    </cs:lnRef>
    <cs:fillRef idx="0"/>
    <cs:effectRef idx="0"/>
    <cs:fontRef idx="minor">
      <a:schemeClr val="tx1"/>
    </cs:fontRef>
    <cs:spPr>
      <a:ln>
        <a:round/>
      </a:ln>
    </cs:spPr>
  </cs:gridlineMinor>
  <cs:hiLo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hiLoLine>
  <cs:leader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leaderLine>
  <cs:legend>
    <cs:lnRef idx="0"/>
    <cs:fillRef idx="0"/>
    <cs:effectRef idx="0"/>
    <cs:fontRef idx="minor">
      <a:schemeClr val="tx1"/>
    </cs:fontRef>
    <cs:defRPr sz="1000" kern="1200"/>
  </cs:legend>
  <cs:plotArea mods="allowNoFillOverride allowNoLineOverride">
    <cs:lnRef idx="0"/>
    <cs:fillRef idx="1">
      <a:schemeClr val="bg1"/>
    </cs:fillRef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seriesAxis>
  <cs:series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seriesLine>
  <cs:title>
    <cs:lnRef idx="0"/>
    <cs:fillRef idx="0"/>
    <cs:effectRef idx="0"/>
    <cs:fontRef idx="minor">
      <a:schemeClr val="tx1"/>
    </cs:fontRef>
    <cs:defRPr sz="1800" b="1" kern="1200"/>
  </cs:title>
  <cs:trendline>
    <cs:lnRef idx="1">
      <a:schemeClr val="tx1"/>
    </cs:lnRef>
    <cs:fillRef idx="0"/>
    <cs:effectRef idx="0"/>
    <cs:fontRef idx="minor">
      <a:schemeClr val="tx1"/>
    </cs:fontRef>
    <cs:spPr>
      <a:ln cap="rnd">
        <a:round/>
      </a:ln>
    </cs:spPr>
  </cs:trendline>
  <cs:trendlineLabel>
    <cs:lnRef idx="0"/>
    <cs:fillRef idx="0"/>
    <cs:effectRef idx="0"/>
    <cs:fontRef idx="minor">
      <a:schemeClr val="tx1"/>
    </cs:fontRef>
    <cs:defRPr sz="1000" kern="1200"/>
  </cs:trendlineLabel>
  <cs:upBar>
    <cs:lnRef idx="1">
      <a:schemeClr val="tx1"/>
    </cs:lnRef>
    <cs:fillRef idx="1">
      <a:schemeClr val="dk1">
        <a:tint val="5000"/>
      </a:schemeClr>
    </cs:fillRef>
    <cs:effectRef idx="0"/>
    <cs:fontRef idx="minor">
      <a:schemeClr val="tx1"/>
    </cs:fontRef>
    <cs:spPr>
      <a:ln>
        <a:round/>
      </a:ln>
    </cs:spPr>
  </cs:upBar>
  <cs:value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valueAxis>
  <cs:wall>
    <cs:lnRef idx="0"/>
    <cs:fillRef idx="0"/>
    <cs:effectRef idx="0"/>
    <cs:fontRef idx="minor">
      <a:schemeClr val="tx1"/>
    </cs:fontRef>
  </cs:wall>
</cs:chartStyle>
</file>

<file path=ppt/charts/style5.xml><?xml version="1.0" encoding="utf-8"?>
<cs:chartStyle xmlns:cs="http://schemas.microsoft.com/office/drawing/2012/chartStyle" xmlns:a="http://schemas.openxmlformats.org/drawingml/2006/main" id="102">
  <cs:axisTitle>
    <cs:lnRef idx="0"/>
    <cs:fillRef idx="0"/>
    <cs:effectRef idx="0"/>
    <cs:fontRef idx="minor">
      <a:schemeClr val="tx1"/>
    </cs:fontRef>
    <cs:defRPr sz="1000" b="1" kern="1200"/>
  </cs:axisTitle>
  <cs:category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categoryAxis>
  <cs:chartArea mods="allowNoFillOverride allowNoLineOverride">
    <cs:lnRef idx="1">
      <a:schemeClr val="tx1">
        <a:tint val="75000"/>
      </a:schemeClr>
    </cs:lnRef>
    <cs:fillRef idx="1">
      <a:schemeClr val="bg1"/>
    </cs:fillRef>
    <cs:effectRef idx="0"/>
    <cs:fontRef idx="minor">
      <a:schemeClr val="tx1"/>
    </cs:fontRef>
    <cs:spPr>
      <a:ln>
        <a:round/>
      </a:ln>
    </cs:spPr>
    <cs:defRPr sz="1000" kern="1200"/>
  </cs:chartArea>
  <cs:dataLabel>
    <cs:lnRef idx="0"/>
    <cs:fillRef idx="0"/>
    <cs:effectRef idx="0"/>
    <cs:fontRef idx="minor">
      <a:schemeClr val="tx1"/>
    </cs:fontRef>
    <cs:defRPr sz="1000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65000"/>
            <a:lumOff val="35000"/>
          </a:schemeClr>
        </a:solidFill>
      </a:ln>
    </cs:spPr>
    <cs:defRPr sz="1000" kern="1200"/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1">
      <cs:styleClr val="auto"/>
    </cs:lnRef>
    <cs:lineWidthScale>3</cs:lineWidthScale>
    <cs:fillRef idx="0"/>
    <cs:effectRef idx="0"/>
    <cs:fontRef idx="minor">
      <a:schemeClr val="tx1"/>
    </cs:fontRef>
    <cs:spPr>
      <a:ln cap="rnd">
        <a:round/>
      </a:ln>
    </cs:spPr>
  </cs:dataPointLine>
  <cs:dataPointMarker>
    <cs:lnRef idx="1">
      <cs:styleClr val="auto"/>
    </cs:lnRef>
    <cs:fillRef idx="1">
      <cs:styleClr val="auto"/>
    </cs:fillRef>
    <cs:effectRef idx="0"/>
    <cs:fontRef idx="minor">
      <a:schemeClr val="tx1"/>
    </cs:fontRef>
    <cs:spPr>
      <a:ln>
        <a:round/>
      </a:ln>
    </cs:spPr>
  </cs:dataPointMarker>
  <cs:dataPointMarkerLayout/>
  <cs:dataPointWireframe>
    <cs:lnRef idx="1">
      <cs:styleClr val="auto"/>
    </cs:lnRef>
    <cs:fillRef idx="0"/>
    <cs:effectRef idx="0"/>
    <cs:fontRef idx="minor">
      <a:schemeClr val="tx1"/>
    </cs:fontRef>
    <cs:spPr>
      <a:ln>
        <a:round/>
      </a:ln>
    </cs:spPr>
  </cs:dataPointWireframe>
  <cs:dataTable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dataTable>
  <cs:downBar>
    <cs:lnRef idx="1">
      <a:schemeClr val="tx1"/>
    </cs:lnRef>
    <cs:fillRef idx="1">
      <a:schemeClr val="dk1">
        <a:tint val="95000"/>
      </a:schemeClr>
    </cs:fillRef>
    <cs:effectRef idx="0"/>
    <cs:fontRef idx="minor">
      <a:schemeClr val="tx1"/>
    </cs:fontRef>
    <cs:spPr>
      <a:ln>
        <a:round/>
      </a:ln>
    </cs:spPr>
  </cs:downBar>
  <cs:drop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dropLine>
  <cs:errorBar>
    <cs:lnRef idx="1">
      <a:schemeClr val="tx1"/>
    </cs:lnRef>
    <cs:fillRef idx="1">
      <a:schemeClr val="tx1"/>
    </cs:fillRef>
    <cs:effectRef idx="0"/>
    <cs:fontRef idx="minor">
      <a:schemeClr val="tx1"/>
    </cs:fontRef>
    <cs:spPr>
      <a:ln>
        <a:round/>
      </a:ln>
    </cs:spPr>
  </cs:errorBar>
  <cs:flo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floor>
  <cs:gridlineMaj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gridlineMajor>
  <cs:gridlineMinor>
    <cs:lnRef idx="1">
      <a:schemeClr val="tx1">
        <a:tint val="50000"/>
      </a:schemeClr>
    </cs:lnRef>
    <cs:fillRef idx="0"/>
    <cs:effectRef idx="0"/>
    <cs:fontRef idx="minor">
      <a:schemeClr val="tx1"/>
    </cs:fontRef>
    <cs:spPr>
      <a:ln>
        <a:round/>
      </a:ln>
    </cs:spPr>
  </cs:gridlineMinor>
  <cs:hiLo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hiLoLine>
  <cs:leader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leaderLine>
  <cs:legend>
    <cs:lnRef idx="0"/>
    <cs:fillRef idx="0"/>
    <cs:effectRef idx="0"/>
    <cs:fontRef idx="minor">
      <a:schemeClr val="tx1"/>
    </cs:fontRef>
    <cs:defRPr sz="1000" kern="1200"/>
  </cs:legend>
  <cs:plotArea mods="allowNoFillOverride allowNoLineOverride">
    <cs:lnRef idx="0"/>
    <cs:fillRef idx="1">
      <a:schemeClr val="bg1"/>
    </cs:fillRef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seriesAxis>
  <cs:series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seriesLine>
  <cs:title>
    <cs:lnRef idx="0"/>
    <cs:fillRef idx="0"/>
    <cs:effectRef idx="0"/>
    <cs:fontRef idx="minor">
      <a:schemeClr val="tx1"/>
    </cs:fontRef>
    <cs:defRPr sz="1800" b="1" kern="1200"/>
  </cs:title>
  <cs:trendline>
    <cs:lnRef idx="1">
      <a:schemeClr val="tx1"/>
    </cs:lnRef>
    <cs:fillRef idx="0"/>
    <cs:effectRef idx="0"/>
    <cs:fontRef idx="minor">
      <a:schemeClr val="tx1"/>
    </cs:fontRef>
    <cs:spPr>
      <a:ln cap="rnd">
        <a:round/>
      </a:ln>
    </cs:spPr>
  </cs:trendline>
  <cs:trendlineLabel>
    <cs:lnRef idx="0"/>
    <cs:fillRef idx="0"/>
    <cs:effectRef idx="0"/>
    <cs:fontRef idx="minor">
      <a:schemeClr val="tx1"/>
    </cs:fontRef>
    <cs:defRPr sz="1000" kern="1200"/>
  </cs:trendlineLabel>
  <cs:upBar>
    <cs:lnRef idx="1">
      <a:schemeClr val="tx1"/>
    </cs:lnRef>
    <cs:fillRef idx="1">
      <a:schemeClr val="dk1">
        <a:tint val="5000"/>
      </a:schemeClr>
    </cs:fillRef>
    <cs:effectRef idx="0"/>
    <cs:fontRef idx="minor">
      <a:schemeClr val="tx1"/>
    </cs:fontRef>
    <cs:spPr>
      <a:ln>
        <a:round/>
      </a:ln>
    </cs:spPr>
  </cs:upBar>
  <cs:value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valueAxis>
  <cs:wall>
    <cs:lnRef idx="0"/>
    <cs:fillRef idx="0"/>
    <cs:effectRef idx="0"/>
    <cs:fontRef idx="minor">
      <a:schemeClr val="tx1"/>
    </cs:fontRef>
  </cs:wall>
</cs:chartStyle>
</file>

<file path=ppt/charts/style6.xml><?xml version="1.0" encoding="utf-8"?>
<cs:chartStyle xmlns:cs="http://schemas.microsoft.com/office/drawing/2012/chartStyle" xmlns:a="http://schemas.openxmlformats.org/drawingml/2006/main" id="102">
  <cs:axisTitle>
    <cs:lnRef idx="0"/>
    <cs:fillRef idx="0"/>
    <cs:effectRef idx="0"/>
    <cs:fontRef idx="minor">
      <a:schemeClr val="tx1"/>
    </cs:fontRef>
    <cs:defRPr sz="1000" b="1" kern="1200"/>
  </cs:axisTitle>
  <cs:category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categoryAxis>
  <cs:chartArea mods="allowNoFillOverride allowNoLineOverride">
    <cs:lnRef idx="1">
      <a:schemeClr val="tx1">
        <a:tint val="75000"/>
      </a:schemeClr>
    </cs:lnRef>
    <cs:fillRef idx="1">
      <a:schemeClr val="bg1"/>
    </cs:fillRef>
    <cs:effectRef idx="0"/>
    <cs:fontRef idx="minor">
      <a:schemeClr val="tx1"/>
    </cs:fontRef>
    <cs:spPr>
      <a:ln>
        <a:round/>
      </a:ln>
    </cs:spPr>
    <cs:defRPr sz="1000" kern="1200"/>
  </cs:chartArea>
  <cs:dataLabel>
    <cs:lnRef idx="0"/>
    <cs:fillRef idx="0"/>
    <cs:effectRef idx="0"/>
    <cs:fontRef idx="minor">
      <a:schemeClr val="tx1"/>
    </cs:fontRef>
    <cs:defRPr sz="1000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65000"/>
            <a:lumOff val="35000"/>
          </a:schemeClr>
        </a:solidFill>
      </a:ln>
    </cs:spPr>
    <cs:defRPr sz="1000" kern="1200"/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1">
      <cs:styleClr val="auto"/>
    </cs:lnRef>
    <cs:lineWidthScale>3</cs:lineWidthScale>
    <cs:fillRef idx="0"/>
    <cs:effectRef idx="0"/>
    <cs:fontRef idx="minor">
      <a:schemeClr val="tx1"/>
    </cs:fontRef>
    <cs:spPr>
      <a:ln cap="rnd">
        <a:round/>
      </a:ln>
    </cs:spPr>
  </cs:dataPointLine>
  <cs:dataPointMarker>
    <cs:lnRef idx="1">
      <cs:styleClr val="auto"/>
    </cs:lnRef>
    <cs:fillRef idx="1">
      <cs:styleClr val="auto"/>
    </cs:fillRef>
    <cs:effectRef idx="0"/>
    <cs:fontRef idx="minor">
      <a:schemeClr val="tx1"/>
    </cs:fontRef>
    <cs:spPr>
      <a:ln>
        <a:round/>
      </a:ln>
    </cs:spPr>
  </cs:dataPointMarker>
  <cs:dataPointMarkerLayout/>
  <cs:dataPointWireframe>
    <cs:lnRef idx="1">
      <cs:styleClr val="auto"/>
    </cs:lnRef>
    <cs:fillRef idx="0"/>
    <cs:effectRef idx="0"/>
    <cs:fontRef idx="minor">
      <a:schemeClr val="tx1"/>
    </cs:fontRef>
    <cs:spPr>
      <a:ln>
        <a:round/>
      </a:ln>
    </cs:spPr>
  </cs:dataPointWireframe>
  <cs:dataTable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dataTable>
  <cs:downBar>
    <cs:lnRef idx="1">
      <a:schemeClr val="tx1"/>
    </cs:lnRef>
    <cs:fillRef idx="1">
      <a:schemeClr val="dk1">
        <a:tint val="95000"/>
      </a:schemeClr>
    </cs:fillRef>
    <cs:effectRef idx="0"/>
    <cs:fontRef idx="minor">
      <a:schemeClr val="tx1"/>
    </cs:fontRef>
    <cs:spPr>
      <a:ln>
        <a:round/>
      </a:ln>
    </cs:spPr>
  </cs:downBar>
  <cs:drop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dropLine>
  <cs:errorBar>
    <cs:lnRef idx="1">
      <a:schemeClr val="tx1"/>
    </cs:lnRef>
    <cs:fillRef idx="1">
      <a:schemeClr val="tx1"/>
    </cs:fillRef>
    <cs:effectRef idx="0"/>
    <cs:fontRef idx="minor">
      <a:schemeClr val="tx1"/>
    </cs:fontRef>
    <cs:spPr>
      <a:ln>
        <a:round/>
      </a:ln>
    </cs:spPr>
  </cs:errorBar>
  <cs:flo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floor>
  <cs:gridlineMaj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gridlineMajor>
  <cs:gridlineMinor>
    <cs:lnRef idx="1">
      <a:schemeClr val="tx1">
        <a:tint val="50000"/>
      </a:schemeClr>
    </cs:lnRef>
    <cs:fillRef idx="0"/>
    <cs:effectRef idx="0"/>
    <cs:fontRef idx="minor">
      <a:schemeClr val="tx1"/>
    </cs:fontRef>
    <cs:spPr>
      <a:ln>
        <a:round/>
      </a:ln>
    </cs:spPr>
  </cs:gridlineMinor>
  <cs:hiLo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hiLoLine>
  <cs:leader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leaderLine>
  <cs:legend>
    <cs:lnRef idx="0"/>
    <cs:fillRef idx="0"/>
    <cs:effectRef idx="0"/>
    <cs:fontRef idx="minor">
      <a:schemeClr val="tx1"/>
    </cs:fontRef>
    <cs:defRPr sz="1000" kern="1200"/>
  </cs:legend>
  <cs:plotArea mods="allowNoFillOverride allowNoLineOverride">
    <cs:lnRef idx="0"/>
    <cs:fillRef idx="1">
      <a:schemeClr val="bg1"/>
    </cs:fillRef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seriesAxis>
  <cs:series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seriesLine>
  <cs:title>
    <cs:lnRef idx="0"/>
    <cs:fillRef idx="0"/>
    <cs:effectRef idx="0"/>
    <cs:fontRef idx="minor">
      <a:schemeClr val="tx1"/>
    </cs:fontRef>
    <cs:defRPr sz="1800" b="1" kern="1200"/>
  </cs:title>
  <cs:trendline>
    <cs:lnRef idx="1">
      <a:schemeClr val="tx1"/>
    </cs:lnRef>
    <cs:fillRef idx="0"/>
    <cs:effectRef idx="0"/>
    <cs:fontRef idx="minor">
      <a:schemeClr val="tx1"/>
    </cs:fontRef>
    <cs:spPr>
      <a:ln cap="rnd">
        <a:round/>
      </a:ln>
    </cs:spPr>
  </cs:trendline>
  <cs:trendlineLabel>
    <cs:lnRef idx="0"/>
    <cs:fillRef idx="0"/>
    <cs:effectRef idx="0"/>
    <cs:fontRef idx="minor">
      <a:schemeClr val="tx1"/>
    </cs:fontRef>
    <cs:defRPr sz="1000" kern="1200"/>
  </cs:trendlineLabel>
  <cs:upBar>
    <cs:lnRef idx="1">
      <a:schemeClr val="tx1"/>
    </cs:lnRef>
    <cs:fillRef idx="1">
      <a:schemeClr val="dk1">
        <a:tint val="5000"/>
      </a:schemeClr>
    </cs:fillRef>
    <cs:effectRef idx="0"/>
    <cs:fontRef idx="minor">
      <a:schemeClr val="tx1"/>
    </cs:fontRef>
    <cs:spPr>
      <a:ln>
        <a:round/>
      </a:ln>
    </cs:spPr>
  </cs:upBar>
  <cs:value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valueAxis>
  <cs:wall>
    <cs:lnRef idx="0"/>
    <cs:fillRef idx="0"/>
    <cs:effectRef idx="0"/>
    <cs:fontRef idx="minor">
      <a:schemeClr val="tx1"/>
    </cs:fontRef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s-ES"/>
          </a:p>
        </p:txBody>
      </p:sp>
      <p:sp>
        <p:nvSpPr>
          <p:cNvPr id="4608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7F018095-ACBB-4478-85DB-F882B51EA0A8}" type="datetimeFigureOut">
              <a:rPr lang="es-ES"/>
              <a:pPr/>
              <a:t>18/09/2018</a:t>
            </a:fld>
            <a:endParaRPr lang="es-ES"/>
          </a:p>
        </p:txBody>
      </p:sp>
      <p:sp>
        <p:nvSpPr>
          <p:cNvPr id="4608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s-ES"/>
          </a:p>
        </p:txBody>
      </p:sp>
      <p:sp>
        <p:nvSpPr>
          <p:cNvPr id="4608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B692F1EF-1BC3-4D22-9B9A-6BE5549F3B99}" type="slidenum">
              <a:rPr lang="es-ES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9306129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975E271D-6431-4307-8930-40ADC377B359}" type="datetimeFigureOut">
              <a:rPr lang="es-ES"/>
              <a:pPr>
                <a:defRPr/>
              </a:pPr>
              <a:t>18/09/2018</a:t>
            </a:fld>
            <a:endParaRPr lang="es-ES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674688" y="685800"/>
            <a:ext cx="55086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s-ES" noProof="0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noProof="0"/>
              <a:t>Haga clic para modificar el estilo de texto del patrón</a:t>
            </a:r>
          </a:p>
          <a:p>
            <a:pPr lvl="1"/>
            <a:r>
              <a:rPr lang="es-ES" noProof="0"/>
              <a:t>Segundo nivel</a:t>
            </a:r>
          </a:p>
          <a:p>
            <a:pPr lvl="2"/>
            <a:r>
              <a:rPr lang="es-ES" noProof="0"/>
              <a:t>Tercer nivel</a:t>
            </a:r>
          </a:p>
          <a:p>
            <a:pPr lvl="3"/>
            <a:r>
              <a:rPr lang="es-ES" noProof="0"/>
              <a:t>Cuarto nivel</a:t>
            </a:r>
          </a:p>
          <a:p>
            <a:pPr lvl="4"/>
            <a:r>
              <a:rPr lang="es-ES" noProof="0"/>
              <a:t>Quinto nivel</a:t>
            </a: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6DFE075D-79DB-4A66-B238-8E7118292DA8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51207216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63" kern="1200">
        <a:solidFill>
          <a:schemeClr val="tx1"/>
        </a:solidFill>
        <a:latin typeface="+mn-lt"/>
        <a:ea typeface="+mn-ea"/>
        <a:cs typeface="+mn-cs"/>
      </a:defRPr>
    </a:lvl1pPr>
    <a:lvl2pPr marL="481203" algn="l" rtl="0" eaLnBrk="0" fontAlgn="base" hangingPunct="0">
      <a:spcBef>
        <a:spcPct val="30000"/>
      </a:spcBef>
      <a:spcAft>
        <a:spcPct val="0"/>
      </a:spcAft>
      <a:defRPr sz="1263" kern="1200">
        <a:solidFill>
          <a:schemeClr val="tx1"/>
        </a:solidFill>
        <a:latin typeface="+mn-lt"/>
        <a:ea typeface="+mn-ea"/>
        <a:cs typeface="+mn-cs"/>
      </a:defRPr>
    </a:lvl2pPr>
    <a:lvl3pPr marL="962406" algn="l" rtl="0" eaLnBrk="0" fontAlgn="base" hangingPunct="0">
      <a:spcBef>
        <a:spcPct val="30000"/>
      </a:spcBef>
      <a:spcAft>
        <a:spcPct val="0"/>
      </a:spcAft>
      <a:defRPr sz="1263" kern="1200">
        <a:solidFill>
          <a:schemeClr val="tx1"/>
        </a:solidFill>
        <a:latin typeface="+mn-lt"/>
        <a:ea typeface="+mn-ea"/>
        <a:cs typeface="+mn-cs"/>
      </a:defRPr>
    </a:lvl3pPr>
    <a:lvl4pPr marL="1443609" algn="l" rtl="0" eaLnBrk="0" fontAlgn="base" hangingPunct="0">
      <a:spcBef>
        <a:spcPct val="30000"/>
      </a:spcBef>
      <a:spcAft>
        <a:spcPct val="0"/>
      </a:spcAft>
      <a:defRPr sz="1263" kern="1200">
        <a:solidFill>
          <a:schemeClr val="tx1"/>
        </a:solidFill>
        <a:latin typeface="+mn-lt"/>
        <a:ea typeface="+mn-ea"/>
        <a:cs typeface="+mn-cs"/>
      </a:defRPr>
    </a:lvl4pPr>
    <a:lvl5pPr marL="1924812" algn="l" rtl="0" eaLnBrk="0" fontAlgn="base" hangingPunct="0">
      <a:spcBef>
        <a:spcPct val="30000"/>
      </a:spcBef>
      <a:spcAft>
        <a:spcPct val="0"/>
      </a:spcAft>
      <a:defRPr sz="1263" kern="1200">
        <a:solidFill>
          <a:schemeClr val="tx1"/>
        </a:solidFill>
        <a:latin typeface="+mn-lt"/>
        <a:ea typeface="+mn-ea"/>
        <a:cs typeface="+mn-cs"/>
      </a:defRPr>
    </a:lvl5pPr>
    <a:lvl6pPr marL="2406015" algn="l" defTabSz="962406" rtl="0" eaLnBrk="1" latinLnBrk="0" hangingPunct="1">
      <a:defRPr sz="1263" kern="1200">
        <a:solidFill>
          <a:schemeClr val="tx1"/>
        </a:solidFill>
        <a:latin typeface="+mn-lt"/>
        <a:ea typeface="+mn-ea"/>
        <a:cs typeface="+mn-cs"/>
      </a:defRPr>
    </a:lvl6pPr>
    <a:lvl7pPr marL="2887218" algn="l" defTabSz="962406" rtl="0" eaLnBrk="1" latinLnBrk="0" hangingPunct="1">
      <a:defRPr sz="1263" kern="1200">
        <a:solidFill>
          <a:schemeClr val="tx1"/>
        </a:solidFill>
        <a:latin typeface="+mn-lt"/>
        <a:ea typeface="+mn-ea"/>
        <a:cs typeface="+mn-cs"/>
      </a:defRPr>
    </a:lvl7pPr>
    <a:lvl8pPr marL="3368421" algn="l" defTabSz="962406" rtl="0" eaLnBrk="1" latinLnBrk="0" hangingPunct="1">
      <a:defRPr sz="1263" kern="1200">
        <a:solidFill>
          <a:schemeClr val="tx1"/>
        </a:solidFill>
        <a:latin typeface="+mn-lt"/>
        <a:ea typeface="+mn-ea"/>
        <a:cs typeface="+mn-cs"/>
      </a:defRPr>
    </a:lvl8pPr>
    <a:lvl9pPr marL="3849624" algn="l" defTabSz="962406" rtl="0" eaLnBrk="1" latinLnBrk="0" hangingPunct="1">
      <a:defRPr sz="1263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674688" y="685800"/>
            <a:ext cx="5508625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362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HN"/>
          </a:p>
        </p:txBody>
      </p:sp>
      <p:sp>
        <p:nvSpPr>
          <p:cNvPr id="23556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552316E-C59D-4FE8-A39D-80EA3B5CAF5B}" type="slidenum">
              <a:rPr lang="es-E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</a:t>
            </a:fld>
            <a:endParaRPr lang="es-E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674688" y="685800"/>
            <a:ext cx="5508625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8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HN"/>
          </a:p>
        </p:txBody>
      </p:sp>
      <p:sp>
        <p:nvSpPr>
          <p:cNvPr id="26628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9A6024E-AD45-4CDC-9B9C-403ECFC6F69D}" type="slidenum">
              <a:rPr lang="es-E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</a:t>
            </a:fld>
            <a:endParaRPr lang="es-E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DFE075D-79DB-4A66-B238-8E7118292DA8}" type="slidenum">
              <a:rPr lang="es-ES" smtClean="0"/>
              <a:pPr>
                <a:defRPr/>
              </a:pPr>
              <a:t>6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6233394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HN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DFE075D-79DB-4A66-B238-8E7118292DA8}" type="slidenum">
              <a:rPr lang="es-ES" smtClean="0"/>
              <a:pPr>
                <a:defRPr/>
              </a:pPr>
              <a:t>55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07427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980124" y="2527416"/>
            <a:ext cx="11108055" cy="1743954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960245" y="4610365"/>
            <a:ext cx="9147810" cy="2079184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F2C10B-6944-4A37-8BDD-FE7684B6F4C8}" type="datetimeFigureOut">
              <a:rPr lang="es-ES"/>
              <a:pPr>
                <a:defRPr/>
              </a:pPr>
              <a:t>18/09/2018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763A88-1EBE-42A9-A921-CC52BB65562B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A2CEAC-3029-40D8-A38B-BF9FA74E8100}" type="datetimeFigureOut">
              <a:rPr lang="es-ES"/>
              <a:pPr>
                <a:defRPr/>
              </a:pPr>
              <a:t>18/09/2018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B1E2F8-A41E-40D5-B246-981C93C6B2B2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9474517" y="325817"/>
            <a:ext cx="2940368" cy="6941913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653415" y="325817"/>
            <a:ext cx="8603298" cy="6941913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93CAF0-057F-47FC-B4C5-D0AF68BA8227}" type="datetimeFigureOut">
              <a:rPr lang="es-ES"/>
              <a:pPr>
                <a:defRPr/>
              </a:pPr>
              <a:t>18/09/2018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F61E69-4954-4681-B76A-BD471FBA5A67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A20C4E-107D-4131-BFBE-78CC46689944}" type="datetimeFigureOut">
              <a:rPr lang="es-ES"/>
              <a:pPr>
                <a:defRPr/>
              </a:pPr>
              <a:t>18/09/2018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85A47D-4EC1-4E73-9022-121A9D37F598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032306" y="5228096"/>
            <a:ext cx="11108055" cy="1615887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1032306" y="3448359"/>
            <a:ext cx="11108055" cy="1779736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DDFA3E-4396-4202-9152-58B5202F8C4F}" type="datetimeFigureOut">
              <a:rPr lang="es-ES"/>
              <a:pPr>
                <a:defRPr/>
              </a:pPr>
              <a:t>18/09/2018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5D5AC1-4C08-4F3C-933F-33A60A3C0177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653416" y="1898387"/>
            <a:ext cx="5771833" cy="536934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6643053" y="1898387"/>
            <a:ext cx="5771833" cy="536934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7FB439-AF17-480A-9DB3-C0BD618645AD}" type="datetimeFigureOut">
              <a:rPr lang="es-ES"/>
              <a:pPr>
                <a:defRPr/>
              </a:pPr>
              <a:t>18/09/2018</a:t>
            </a:fld>
            <a:endParaRPr lang="es-ES"/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B73122-DE3D-4F4B-BE4C-9314C6740AA8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653415" y="1821171"/>
            <a:ext cx="5774102" cy="75897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653415" y="2580147"/>
            <a:ext cx="5774102" cy="468758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6638517" y="1821171"/>
            <a:ext cx="5776370" cy="75897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6638517" y="2580147"/>
            <a:ext cx="5776370" cy="468758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1FA22F-FC99-46E1-A97D-0F4CFBCC99BA}" type="datetimeFigureOut">
              <a:rPr lang="es-ES"/>
              <a:pPr>
                <a:defRPr/>
              </a:pPr>
              <a:t>18/09/2018</a:t>
            </a:fld>
            <a:endParaRPr lang="es-ES"/>
          </a:p>
        </p:txBody>
      </p:sp>
      <p:sp>
        <p:nvSpPr>
          <p:cNvPr id="8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9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9BA279-F5C6-47B7-B897-602EF3EBE935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B9ABF4-FC3A-43D1-8728-5AC39FEBCF1A}" type="datetimeFigureOut">
              <a:rPr lang="es-ES"/>
              <a:pPr>
                <a:defRPr/>
              </a:pPr>
              <a:t>18/09/2018</a:t>
            </a:fld>
            <a:endParaRPr lang="es-ES"/>
          </a:p>
        </p:txBody>
      </p:sp>
      <p:sp>
        <p:nvSpPr>
          <p:cNvPr id="4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FE9DBE-51EA-4C40-AD3D-8B98313C3B7D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BD3CB8-1A09-474A-95BD-47E6EB924C9A}" type="datetimeFigureOut">
              <a:rPr lang="es-ES"/>
              <a:pPr>
                <a:defRPr/>
              </a:pPr>
              <a:t>18/09/2018</a:t>
            </a:fld>
            <a:endParaRPr lang="es-ES"/>
          </a:p>
        </p:txBody>
      </p:sp>
      <p:sp>
        <p:nvSpPr>
          <p:cNvPr id="3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AFAE3F-B214-4171-83DF-9D5E6658CA97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53417" y="323931"/>
            <a:ext cx="4299381" cy="137859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5109344" y="323933"/>
            <a:ext cx="7305543" cy="6943798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653417" y="1702522"/>
            <a:ext cx="4299381" cy="556520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6B7288-50E1-4D46-ADFF-A14E1B828F4E}" type="datetimeFigureOut">
              <a:rPr lang="es-ES"/>
              <a:pPr>
                <a:defRPr/>
              </a:pPr>
              <a:t>18/09/2018</a:t>
            </a:fld>
            <a:endParaRPr lang="es-ES"/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08A96D-471A-472D-8CB2-12A74F6FFEF3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561478" y="5695157"/>
            <a:ext cx="7840980" cy="67234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2561478" y="726961"/>
            <a:ext cx="7840980" cy="4881563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ES" noProof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2561478" y="6367502"/>
            <a:ext cx="7840980" cy="95484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6A3D4F-F5E8-4D34-B022-B67C15B1B44B}" type="datetimeFigureOut">
              <a:rPr lang="es-ES"/>
              <a:pPr>
                <a:defRPr/>
              </a:pPr>
              <a:t>18/09/2018</a:t>
            </a:fld>
            <a:endParaRPr lang="es-ES"/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A0679B-A2AF-42F9-9207-0F41A0E9433A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alphaModFix amt="60000"/>
            <a:lum/>
          </a:blip>
          <a:srcRect/>
          <a:stretch>
            <a:fillRect r="-7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1 Marcador de título"/>
          <p:cNvSpPr>
            <a:spLocks noGrp="1"/>
          </p:cNvSpPr>
          <p:nvPr>
            <p:ph type="title"/>
          </p:nvPr>
        </p:nvSpPr>
        <p:spPr bwMode="auto">
          <a:xfrm>
            <a:off x="653415" y="325815"/>
            <a:ext cx="11761470" cy="13559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/>
              <a:t>Haga clic para modificar el estilo de título del patrón</a:t>
            </a:r>
          </a:p>
        </p:txBody>
      </p:sp>
      <p:sp>
        <p:nvSpPr>
          <p:cNvPr id="1027" name="2 Marcador de texto"/>
          <p:cNvSpPr>
            <a:spLocks noGrp="1"/>
          </p:cNvSpPr>
          <p:nvPr>
            <p:ph type="body" idx="1"/>
          </p:nvPr>
        </p:nvSpPr>
        <p:spPr bwMode="auto">
          <a:xfrm>
            <a:off x="653415" y="1898387"/>
            <a:ext cx="11761470" cy="53693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653415" y="7540811"/>
            <a:ext cx="3049270" cy="43316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F33A5562-C62B-4FCD-9C0C-2EFCA6FA310F}" type="datetimeFigureOut">
              <a:rPr lang="es-ES"/>
              <a:pPr>
                <a:defRPr/>
              </a:pPr>
              <a:t>18/09/2018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4465004" y="7540811"/>
            <a:ext cx="4138295" cy="43316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9365615" y="7540811"/>
            <a:ext cx="3049270" cy="43316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DECB993F-A2AA-424D-8C19-019B1171869C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61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</p:sldLayoutIdLst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2.xml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3.xml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4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5.xml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6.xml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7.xml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8.xml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9.xml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0.xml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1.xml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2.xml"/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3.xml"/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4.xml"/><Relationship Id="rId1" Type="http://schemas.openxmlformats.org/officeDocument/2006/relationships/slideLayout" Target="../slideLayouts/slideLayout4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5.xml"/><Relationship Id="rId1" Type="http://schemas.openxmlformats.org/officeDocument/2006/relationships/slideLayout" Target="../slideLayouts/slideLayout4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6.xml"/><Relationship Id="rId1" Type="http://schemas.openxmlformats.org/officeDocument/2006/relationships/slideLayout" Target="../slideLayouts/slideLayout4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7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8.xml"/><Relationship Id="rId1" Type="http://schemas.openxmlformats.org/officeDocument/2006/relationships/slideLayout" Target="../slideLayouts/slideLayout4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9.xml"/><Relationship Id="rId1" Type="http://schemas.openxmlformats.org/officeDocument/2006/relationships/slideLayout" Target="../slideLayouts/slideLayout4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0.xml"/><Relationship Id="rId1" Type="http://schemas.openxmlformats.org/officeDocument/2006/relationships/slideLayout" Target="../slideLayouts/slideLayout4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1.xml"/><Relationship Id="rId1" Type="http://schemas.openxmlformats.org/officeDocument/2006/relationships/slideLayout" Target="../slideLayouts/slideLayout4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2.xml"/><Relationship Id="rId1" Type="http://schemas.openxmlformats.org/officeDocument/2006/relationships/slideLayout" Target="../slideLayouts/slideLayout4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3.xml"/><Relationship Id="rId1" Type="http://schemas.openxmlformats.org/officeDocument/2006/relationships/slideLayout" Target="../slideLayouts/slideLayout4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4.xml"/><Relationship Id="rId1" Type="http://schemas.openxmlformats.org/officeDocument/2006/relationships/slideLayout" Target="../slideLayouts/slideLayout4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5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6.xml"/><Relationship Id="rId1" Type="http://schemas.openxmlformats.org/officeDocument/2006/relationships/slideLayout" Target="../slideLayouts/slideLayout4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7.xml"/><Relationship Id="rId1" Type="http://schemas.openxmlformats.org/officeDocument/2006/relationships/slideLayout" Target="../slideLayouts/slideLayout4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8.xml"/><Relationship Id="rId1" Type="http://schemas.openxmlformats.org/officeDocument/2006/relationships/slideLayout" Target="../slideLayouts/slideLayout4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9.xml"/><Relationship Id="rId1" Type="http://schemas.openxmlformats.org/officeDocument/2006/relationships/slideLayout" Target="../slideLayouts/slideLayout4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0.xml"/><Relationship Id="rId1" Type="http://schemas.openxmlformats.org/officeDocument/2006/relationships/slideLayout" Target="../slideLayouts/slideLayout4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2.xml"/><Relationship Id="rId1" Type="http://schemas.openxmlformats.org/officeDocument/2006/relationships/slideLayout" Target="../slideLayouts/slideLayout4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3.xml"/><Relationship Id="rId1" Type="http://schemas.openxmlformats.org/officeDocument/2006/relationships/slideLayout" Target="../slideLayouts/slideLayout4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4.xml"/><Relationship Id="rId1" Type="http://schemas.openxmlformats.org/officeDocument/2006/relationships/slideLayout" Target="../slideLayouts/slideLayout4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5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6.xml"/><Relationship Id="rId1" Type="http://schemas.openxmlformats.org/officeDocument/2006/relationships/slideLayout" Target="../slideLayouts/slideLayout4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7.xml"/><Relationship Id="rId1" Type="http://schemas.openxmlformats.org/officeDocument/2006/relationships/slideLayout" Target="../slideLayouts/slideLayout4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8.xml"/><Relationship Id="rId1" Type="http://schemas.openxmlformats.org/officeDocument/2006/relationships/slideLayout" Target="../slideLayouts/slideLayout7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9.xml"/><Relationship Id="rId1" Type="http://schemas.openxmlformats.org/officeDocument/2006/relationships/slideLayout" Target="../slideLayouts/slideLayout7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0.xml"/><Relationship Id="rId1" Type="http://schemas.openxmlformats.org/officeDocument/2006/relationships/slideLayout" Target="../slideLayouts/slideLayout7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1.xml"/><Relationship Id="rId1" Type="http://schemas.openxmlformats.org/officeDocument/2006/relationships/slideLayout" Target="../slideLayouts/slideLayout7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2.xml"/><Relationship Id="rId1" Type="http://schemas.openxmlformats.org/officeDocument/2006/relationships/slideLayout" Target="../slideLayouts/slideLayout7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DC46549A-2BA1-4BE5-B4D3-0EDC6A61ACD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9524" y="638969"/>
            <a:ext cx="11329257" cy="637270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repeatCount="indefinite" accel="50000" decel="50000" autoRev="1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0 0 L 0 -0.06898 " pathEditMode="relative" rAng="0" ptsTypes="AA">
                                      <p:cBhvr>
                                        <p:cTn id="6" dur="2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44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Gráfico 4">
            <a:extLst>
              <a:ext uri="{FF2B5EF4-FFF2-40B4-BE49-F238E27FC236}">
                <a16:creationId xmlns:a16="http://schemas.microsoft.com/office/drawing/2014/main" id="{008D68AB-18E9-468D-A0CD-D67F72038B4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55442501"/>
              </p:ext>
            </p:extLst>
          </p:nvPr>
        </p:nvGraphicFramePr>
        <p:xfrm>
          <a:off x="1349574" y="971625"/>
          <a:ext cx="10153128" cy="59766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Rectángulo 5">
            <a:extLst>
              <a:ext uri="{FF2B5EF4-FFF2-40B4-BE49-F238E27FC236}">
                <a16:creationId xmlns:a16="http://schemas.microsoft.com/office/drawing/2014/main" id="{43056515-1FBB-48F7-BCF4-BF21BECF8127}"/>
              </a:ext>
            </a:extLst>
          </p:cNvPr>
          <p:cNvSpPr/>
          <p:nvPr/>
        </p:nvSpPr>
        <p:spPr>
          <a:xfrm>
            <a:off x="1061542" y="7092305"/>
            <a:ext cx="1063046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b="1" dirty="0">
                <a:solidFill>
                  <a:srgbClr val="993300"/>
                </a:solidFill>
                <a:latin typeface="Arial" panose="020B0604020202020204" pitchFamily="34" charset="0"/>
              </a:rPr>
              <a:t>* Porcentaje en relación a 7 instituciones que atienden población en edad 15-30 años en inserción laboral.</a:t>
            </a:r>
            <a:endParaRPr lang="es-HN" dirty="0">
              <a:solidFill>
                <a:srgbClr val="9933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96020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Gráfico 4">
            <a:extLst>
              <a:ext uri="{FF2B5EF4-FFF2-40B4-BE49-F238E27FC236}">
                <a16:creationId xmlns:a16="http://schemas.microsoft.com/office/drawing/2014/main" id="{F90C1E0F-7F5B-4B33-9C53-7B7DAA8538E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86099142"/>
              </p:ext>
            </p:extLst>
          </p:nvPr>
        </p:nvGraphicFramePr>
        <p:xfrm>
          <a:off x="1637606" y="818317"/>
          <a:ext cx="9793088" cy="59139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Rectángulo 5">
            <a:extLst>
              <a:ext uri="{FF2B5EF4-FFF2-40B4-BE49-F238E27FC236}">
                <a16:creationId xmlns:a16="http://schemas.microsoft.com/office/drawing/2014/main" id="{AAFECE20-9463-46B8-9F50-8CA749D9FC86}"/>
              </a:ext>
            </a:extLst>
          </p:cNvPr>
          <p:cNvSpPr/>
          <p:nvPr/>
        </p:nvSpPr>
        <p:spPr>
          <a:xfrm>
            <a:off x="1133550" y="6948289"/>
            <a:ext cx="108012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b="1" dirty="0">
                <a:solidFill>
                  <a:srgbClr val="993300"/>
                </a:solidFill>
                <a:latin typeface="Arial" panose="020B0604020202020204" pitchFamily="34" charset="0"/>
              </a:rPr>
              <a:t>*Solamente una institución atiende población en edad 31-59 años en inserción laboral.</a:t>
            </a:r>
            <a:r>
              <a:rPr lang="es-ES" dirty="0">
                <a:solidFill>
                  <a:srgbClr val="993300"/>
                </a:solidFill>
              </a:rPr>
              <a:t> </a:t>
            </a:r>
            <a:endParaRPr lang="es-HN" dirty="0">
              <a:solidFill>
                <a:srgbClr val="9933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24425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a 4">
            <a:extLst>
              <a:ext uri="{FF2B5EF4-FFF2-40B4-BE49-F238E27FC236}">
                <a16:creationId xmlns:a16="http://schemas.microsoft.com/office/drawing/2014/main" id="{20BB99A3-3EED-48C5-A133-6BAB555C6F4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59066113"/>
              </p:ext>
            </p:extLst>
          </p:nvPr>
        </p:nvGraphicFramePr>
        <p:xfrm>
          <a:off x="629494" y="1250365"/>
          <a:ext cx="11665296" cy="4905838"/>
        </p:xfrm>
        <a:graphic>
          <a:graphicData uri="http://schemas.openxmlformats.org/drawingml/2006/table">
            <a:tbl>
              <a:tblPr>
                <a:tableStyleId>{3C2FFA5D-87B4-456A-9821-1D502468CF0F}</a:tableStyleId>
              </a:tblPr>
              <a:tblGrid>
                <a:gridCol w="6200160">
                  <a:extLst>
                    <a:ext uri="{9D8B030D-6E8A-4147-A177-3AD203B41FA5}">
                      <a16:colId xmlns:a16="http://schemas.microsoft.com/office/drawing/2014/main" val="3938613266"/>
                    </a:ext>
                  </a:extLst>
                </a:gridCol>
                <a:gridCol w="3735661">
                  <a:extLst>
                    <a:ext uri="{9D8B030D-6E8A-4147-A177-3AD203B41FA5}">
                      <a16:colId xmlns:a16="http://schemas.microsoft.com/office/drawing/2014/main" val="4210160543"/>
                    </a:ext>
                  </a:extLst>
                </a:gridCol>
                <a:gridCol w="1729475">
                  <a:extLst>
                    <a:ext uri="{9D8B030D-6E8A-4147-A177-3AD203B41FA5}">
                      <a16:colId xmlns:a16="http://schemas.microsoft.com/office/drawing/2014/main" val="2230847157"/>
                    </a:ext>
                  </a:extLst>
                </a:gridCol>
              </a:tblGrid>
              <a:tr h="986174"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es-HN" sz="2400" u="none" strike="noStrike">
                          <a:effectLst/>
                        </a:rPr>
                        <a:t>Cuadro No. 10</a:t>
                      </a:r>
                      <a:endParaRPr lang="es-HN" sz="2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endParaRPr lang="es-H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HN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15010231"/>
                  </a:ext>
                </a:extLst>
              </a:tr>
              <a:tr h="1947316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2400" u="none" strike="noStrike" dirty="0">
                          <a:effectLst/>
                        </a:rPr>
                        <a:t>Temas en el sector Comercio y Servicio</a:t>
                      </a:r>
                      <a:endParaRPr lang="es-ES" sz="24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HN" sz="2400" u="none" strike="noStrike">
                          <a:effectLst/>
                        </a:rPr>
                        <a:t>Número de instituciones </a:t>
                      </a:r>
                      <a:endParaRPr lang="es-HN" sz="2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HN" sz="2400" u="none" strike="noStrike">
                          <a:effectLst/>
                        </a:rPr>
                        <a:t>Porcentaje</a:t>
                      </a:r>
                      <a:endParaRPr lang="es-HN" sz="2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811663217"/>
                  </a:ext>
                </a:extLst>
              </a:tr>
              <a:tr h="986174">
                <a:tc>
                  <a:txBody>
                    <a:bodyPr/>
                    <a:lstStyle/>
                    <a:p>
                      <a:pPr algn="l" fontAlgn="t"/>
                      <a:r>
                        <a:rPr lang="es-HN" sz="2400" u="none" strike="noStrike">
                          <a:effectLst/>
                        </a:rPr>
                        <a:t>Manualidades</a:t>
                      </a:r>
                      <a:endParaRPr lang="es-HN" sz="2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HN" sz="2400" u="none" strike="noStrike">
                          <a:effectLst/>
                        </a:rPr>
                        <a:t>1</a:t>
                      </a:r>
                      <a:endParaRPr lang="es-HN" sz="2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HN" sz="2400" u="none" strike="noStrike">
                          <a:effectLst/>
                        </a:rPr>
                        <a:t>100.0</a:t>
                      </a:r>
                      <a:endParaRPr lang="es-HN" sz="2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val="596341994"/>
                  </a:ext>
                </a:extLst>
              </a:tr>
              <a:tr h="986174">
                <a:tc>
                  <a:txBody>
                    <a:bodyPr/>
                    <a:lstStyle/>
                    <a:p>
                      <a:pPr algn="l" fontAlgn="t"/>
                      <a:r>
                        <a:rPr lang="es-HN" sz="2400" u="none" strike="noStrike" dirty="0">
                          <a:effectLst/>
                        </a:rPr>
                        <a:t>Reciclaje</a:t>
                      </a:r>
                      <a:endParaRPr lang="es-HN" sz="2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HN" sz="2400" u="none" strike="noStrike">
                          <a:effectLst/>
                        </a:rPr>
                        <a:t>1</a:t>
                      </a:r>
                      <a:endParaRPr lang="es-HN" sz="2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HN" sz="2400" u="none" strike="noStrike" dirty="0">
                          <a:effectLst/>
                        </a:rPr>
                        <a:t>100.0</a:t>
                      </a:r>
                      <a:endParaRPr lang="es-HN" sz="2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val="357427656"/>
                  </a:ext>
                </a:extLst>
              </a:tr>
            </a:tbl>
          </a:graphicData>
        </a:graphic>
      </p:graphicFrame>
      <p:sp>
        <p:nvSpPr>
          <p:cNvPr id="6" name="Rectángulo 5">
            <a:extLst>
              <a:ext uri="{FF2B5EF4-FFF2-40B4-BE49-F238E27FC236}">
                <a16:creationId xmlns:a16="http://schemas.microsoft.com/office/drawing/2014/main" id="{9DA3BC8D-85C6-40C5-9592-78CAA687B382}"/>
              </a:ext>
            </a:extLst>
          </p:cNvPr>
          <p:cNvSpPr/>
          <p:nvPr/>
        </p:nvSpPr>
        <p:spPr>
          <a:xfrm>
            <a:off x="629494" y="6516241"/>
            <a:ext cx="1202533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</a:rPr>
              <a:t>*Porcentaje aplicado en relación a 1 institución que atiende personas de 60 años y más en Inserción laboral.</a:t>
            </a:r>
            <a:endParaRPr lang="es-HN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91526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Gráfico 4">
            <a:extLst>
              <a:ext uri="{FF2B5EF4-FFF2-40B4-BE49-F238E27FC236}">
                <a16:creationId xmlns:a16="http://schemas.microsoft.com/office/drawing/2014/main" id="{CB8565AE-72AF-4B23-A863-AB63813BDE2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7442356"/>
              </p:ext>
            </p:extLst>
          </p:nvPr>
        </p:nvGraphicFramePr>
        <p:xfrm>
          <a:off x="845518" y="971625"/>
          <a:ext cx="11089232" cy="57606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Rectángulo 5">
            <a:extLst>
              <a:ext uri="{FF2B5EF4-FFF2-40B4-BE49-F238E27FC236}">
                <a16:creationId xmlns:a16="http://schemas.microsoft.com/office/drawing/2014/main" id="{D46C051F-801D-46BB-A356-5E22BB77B101}"/>
              </a:ext>
            </a:extLst>
          </p:cNvPr>
          <p:cNvSpPr/>
          <p:nvPr/>
        </p:nvSpPr>
        <p:spPr>
          <a:xfrm>
            <a:off x="845518" y="7020297"/>
            <a:ext cx="1193475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b="1" dirty="0">
                <a:solidFill>
                  <a:srgbClr val="993300"/>
                </a:solidFill>
                <a:latin typeface="Arial" panose="020B0604020202020204" pitchFamily="34" charset="0"/>
              </a:rPr>
              <a:t>*Porcentaje en relación a 12 instituciones que atienden población sin especificar edad en Inserción Laboral.</a:t>
            </a:r>
            <a:r>
              <a:rPr lang="es-ES" dirty="0">
                <a:solidFill>
                  <a:srgbClr val="993300"/>
                </a:solidFill>
              </a:rPr>
              <a:t> </a:t>
            </a:r>
            <a:endParaRPr lang="es-HN" dirty="0">
              <a:solidFill>
                <a:srgbClr val="9933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50422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Gráfico 4">
            <a:extLst>
              <a:ext uri="{FF2B5EF4-FFF2-40B4-BE49-F238E27FC236}">
                <a16:creationId xmlns:a16="http://schemas.microsoft.com/office/drawing/2014/main" id="{17FF6161-1D1B-4BFF-A361-99EF95019DE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56022468"/>
              </p:ext>
            </p:extLst>
          </p:nvPr>
        </p:nvGraphicFramePr>
        <p:xfrm>
          <a:off x="845518" y="899618"/>
          <a:ext cx="11305256" cy="63244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Rectángulo 5">
            <a:extLst>
              <a:ext uri="{FF2B5EF4-FFF2-40B4-BE49-F238E27FC236}">
                <a16:creationId xmlns:a16="http://schemas.microsoft.com/office/drawing/2014/main" id="{44EE60A2-EEE8-4A6D-9952-9DAA89F93E94}"/>
              </a:ext>
            </a:extLst>
          </p:cNvPr>
          <p:cNvSpPr/>
          <p:nvPr/>
        </p:nvSpPr>
        <p:spPr>
          <a:xfrm>
            <a:off x="413470" y="7224050"/>
            <a:ext cx="1224136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b="1" dirty="0">
                <a:solidFill>
                  <a:srgbClr val="993300"/>
                </a:solidFill>
                <a:latin typeface="Arial" panose="020B0604020202020204" pitchFamily="34" charset="0"/>
              </a:rPr>
              <a:t>*Porcentaje en relación a 7 instituciones con atención a población en edad 15-30 años en Inserción Laboral.</a:t>
            </a:r>
            <a:endParaRPr lang="es-HN" dirty="0">
              <a:solidFill>
                <a:srgbClr val="9933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31031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Gráfico 4">
            <a:extLst>
              <a:ext uri="{FF2B5EF4-FFF2-40B4-BE49-F238E27FC236}">
                <a16:creationId xmlns:a16="http://schemas.microsoft.com/office/drawing/2014/main" id="{E8B0B9A3-19C9-405E-BB8A-119A0A4E518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64935140"/>
              </p:ext>
            </p:extLst>
          </p:nvPr>
        </p:nvGraphicFramePr>
        <p:xfrm>
          <a:off x="1061542" y="899617"/>
          <a:ext cx="10657184" cy="58326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Rectángulo 5">
            <a:extLst>
              <a:ext uri="{FF2B5EF4-FFF2-40B4-BE49-F238E27FC236}">
                <a16:creationId xmlns:a16="http://schemas.microsoft.com/office/drawing/2014/main" id="{DC15F513-3C86-4641-BA30-F807DD38887B}"/>
              </a:ext>
            </a:extLst>
          </p:cNvPr>
          <p:cNvSpPr/>
          <p:nvPr/>
        </p:nvSpPr>
        <p:spPr>
          <a:xfrm>
            <a:off x="917526" y="6876281"/>
            <a:ext cx="1116124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b="1" dirty="0">
                <a:solidFill>
                  <a:srgbClr val="993300"/>
                </a:solidFill>
                <a:latin typeface="Arial" panose="020B0604020202020204" pitchFamily="34" charset="0"/>
              </a:rPr>
              <a:t>*Porcentaje en relación a 12 instituciones que atienden población en edad sin especificar en la opción Inserción Laboral.</a:t>
            </a:r>
            <a:endParaRPr lang="es-HN" dirty="0">
              <a:solidFill>
                <a:srgbClr val="9933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17975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Gráfico 4">
            <a:extLst>
              <a:ext uri="{FF2B5EF4-FFF2-40B4-BE49-F238E27FC236}">
                <a16:creationId xmlns:a16="http://schemas.microsoft.com/office/drawing/2014/main" id="{493A6A0A-2CFA-4515-A986-752895E6891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5881209"/>
              </p:ext>
            </p:extLst>
          </p:nvPr>
        </p:nvGraphicFramePr>
        <p:xfrm>
          <a:off x="1205558" y="1043633"/>
          <a:ext cx="11017224" cy="57606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Rectángulo 5">
            <a:extLst>
              <a:ext uri="{FF2B5EF4-FFF2-40B4-BE49-F238E27FC236}">
                <a16:creationId xmlns:a16="http://schemas.microsoft.com/office/drawing/2014/main" id="{E1991B19-7620-447D-8582-C337EB7DA6ED}"/>
              </a:ext>
            </a:extLst>
          </p:cNvPr>
          <p:cNvSpPr/>
          <p:nvPr/>
        </p:nvSpPr>
        <p:spPr>
          <a:xfrm>
            <a:off x="1061542" y="7020297"/>
            <a:ext cx="1137726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b="1" dirty="0">
                <a:solidFill>
                  <a:srgbClr val="993300"/>
                </a:solidFill>
                <a:latin typeface="Arial" panose="020B0604020202020204" pitchFamily="34" charset="0"/>
              </a:rPr>
              <a:t>*Porcentaje en relación de 53 instituciones que trabajan la opción de Satisfacción de Necesidades Básicas en Cortés.</a:t>
            </a:r>
            <a:r>
              <a:rPr lang="es-ES" dirty="0">
                <a:solidFill>
                  <a:srgbClr val="993300"/>
                </a:solidFill>
              </a:rPr>
              <a:t> </a:t>
            </a:r>
            <a:endParaRPr lang="es-HN" dirty="0">
              <a:solidFill>
                <a:srgbClr val="9933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03873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Gráfico 4">
            <a:extLst>
              <a:ext uri="{FF2B5EF4-FFF2-40B4-BE49-F238E27FC236}">
                <a16:creationId xmlns:a16="http://schemas.microsoft.com/office/drawing/2014/main" id="{AD2F515A-B841-45D5-A363-49488EB0CF2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18013462"/>
              </p:ext>
            </p:extLst>
          </p:nvPr>
        </p:nvGraphicFramePr>
        <p:xfrm>
          <a:off x="1277566" y="755601"/>
          <a:ext cx="10513168" cy="60486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Rectángulo 5">
            <a:extLst>
              <a:ext uri="{FF2B5EF4-FFF2-40B4-BE49-F238E27FC236}">
                <a16:creationId xmlns:a16="http://schemas.microsoft.com/office/drawing/2014/main" id="{429B877C-D297-4C3E-BE88-892727AF69E0}"/>
              </a:ext>
            </a:extLst>
          </p:cNvPr>
          <p:cNvSpPr/>
          <p:nvPr/>
        </p:nvSpPr>
        <p:spPr>
          <a:xfrm>
            <a:off x="1277566" y="7020297"/>
            <a:ext cx="1051316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b="1" dirty="0">
                <a:solidFill>
                  <a:srgbClr val="993300"/>
                </a:solidFill>
                <a:latin typeface="Arial" panose="020B0604020202020204" pitchFamily="34" charset="0"/>
              </a:rPr>
              <a:t>*Porcentaje en relación a 11 instituciones que atienden población en edad 4-14 años en la opción de Satisfacción de Necesidades Básicas.</a:t>
            </a:r>
            <a:endParaRPr lang="es-HN" dirty="0">
              <a:solidFill>
                <a:srgbClr val="9933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76252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Gráfico 4">
            <a:extLst>
              <a:ext uri="{FF2B5EF4-FFF2-40B4-BE49-F238E27FC236}">
                <a16:creationId xmlns:a16="http://schemas.microsoft.com/office/drawing/2014/main" id="{F7B119D6-8E98-44BA-8D49-6DEED9EF14B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15990193"/>
              </p:ext>
            </p:extLst>
          </p:nvPr>
        </p:nvGraphicFramePr>
        <p:xfrm>
          <a:off x="845518" y="899617"/>
          <a:ext cx="11449272" cy="61926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Rectángulo 5">
            <a:extLst>
              <a:ext uri="{FF2B5EF4-FFF2-40B4-BE49-F238E27FC236}">
                <a16:creationId xmlns:a16="http://schemas.microsoft.com/office/drawing/2014/main" id="{3672ECD0-85BC-4EBC-9F13-A215871D9A41}"/>
              </a:ext>
            </a:extLst>
          </p:cNvPr>
          <p:cNvSpPr/>
          <p:nvPr/>
        </p:nvSpPr>
        <p:spPr>
          <a:xfrm>
            <a:off x="1025538" y="7092305"/>
            <a:ext cx="1101722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b="1" dirty="0">
                <a:solidFill>
                  <a:srgbClr val="993300"/>
                </a:solidFill>
                <a:latin typeface="Arial" panose="020B0604020202020204" pitchFamily="34" charset="0"/>
              </a:rPr>
              <a:t>*Porcentaje en relación a 11 instituciones que atienden población en edad de 4-14 años en satisfacción de necesidades básicas, se identificaron 44 temas.</a:t>
            </a:r>
            <a:r>
              <a:rPr lang="es-ES" dirty="0">
                <a:solidFill>
                  <a:srgbClr val="993300"/>
                </a:solidFill>
              </a:rPr>
              <a:t> </a:t>
            </a:r>
            <a:endParaRPr lang="es-HN" dirty="0">
              <a:solidFill>
                <a:srgbClr val="9933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10503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Gráfico 4">
            <a:extLst>
              <a:ext uri="{FF2B5EF4-FFF2-40B4-BE49-F238E27FC236}">
                <a16:creationId xmlns:a16="http://schemas.microsoft.com/office/drawing/2014/main" id="{9E499AF1-2D04-409F-815C-2556F7C1675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86872070"/>
              </p:ext>
            </p:extLst>
          </p:nvPr>
        </p:nvGraphicFramePr>
        <p:xfrm>
          <a:off x="1349574" y="683593"/>
          <a:ext cx="10801200" cy="62646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Rectángulo 5">
            <a:extLst>
              <a:ext uri="{FF2B5EF4-FFF2-40B4-BE49-F238E27FC236}">
                <a16:creationId xmlns:a16="http://schemas.microsoft.com/office/drawing/2014/main" id="{A4BCAD6B-DF1F-4B11-B19D-38EF66AF7CA2}"/>
              </a:ext>
            </a:extLst>
          </p:cNvPr>
          <p:cNvSpPr/>
          <p:nvPr/>
        </p:nvSpPr>
        <p:spPr>
          <a:xfrm>
            <a:off x="1205558" y="7092305"/>
            <a:ext cx="1065718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b="1" dirty="0">
                <a:solidFill>
                  <a:srgbClr val="993366"/>
                </a:solidFill>
                <a:latin typeface="Arial" panose="020B0604020202020204" pitchFamily="34" charset="0"/>
              </a:rPr>
              <a:t>*Porcentaje en relación a 15 instituciones que atienden población en edad 15-30 años en Satisfacción de Necesidades Básicas.</a:t>
            </a:r>
            <a:endParaRPr lang="es-HN" dirty="0">
              <a:solidFill>
                <a:srgbClr val="9933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18007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809514" y="2590642"/>
            <a:ext cx="11449272" cy="33855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HN" sz="2800" b="1" dirty="0">
                <a:solidFill>
                  <a:schemeClr val="bg2">
                    <a:lumMod val="25000"/>
                  </a:schemeClr>
                </a:solidFill>
              </a:rPr>
              <a:t>RESULTADOS DEL MAPEO NACIONAL INSTITUCIONAL 2017</a:t>
            </a:r>
          </a:p>
          <a:p>
            <a:pPr algn="ctr"/>
            <a:r>
              <a:rPr lang="es-HN" sz="2800" b="1" dirty="0">
                <a:solidFill>
                  <a:schemeClr val="bg2">
                    <a:lumMod val="25000"/>
                  </a:schemeClr>
                </a:solidFill>
              </a:rPr>
              <a:t>TRABAJO REALIZADO EN BASE A 55 INSTITUCIONES QUE TIENEN COBERTURA</a:t>
            </a:r>
          </a:p>
          <a:p>
            <a:pPr algn="ctr"/>
            <a:r>
              <a:rPr lang="es-HN" sz="2800" b="1" dirty="0">
                <a:solidFill>
                  <a:schemeClr val="bg2">
                    <a:lumMod val="25000"/>
                  </a:schemeClr>
                </a:solidFill>
              </a:rPr>
              <a:t>EN EL DEPARTAMENTO DE CORTES</a:t>
            </a:r>
          </a:p>
          <a:p>
            <a:pPr algn="ctr"/>
            <a:endParaRPr lang="es-HN" sz="2800" b="1" dirty="0"/>
          </a:p>
          <a:p>
            <a:pPr algn="ctr"/>
            <a:endParaRPr lang="es-HN" sz="2800" b="1" dirty="0"/>
          </a:p>
          <a:p>
            <a:pPr algn="ctr"/>
            <a:endParaRPr lang="es-HN" sz="2800" b="1" dirty="0"/>
          </a:p>
          <a:p>
            <a:r>
              <a:rPr lang="es-ES_tradnl" dirty="0"/>
              <a:t> </a:t>
            </a:r>
            <a:endParaRPr lang="es-HN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Gráfico 4">
            <a:extLst>
              <a:ext uri="{FF2B5EF4-FFF2-40B4-BE49-F238E27FC236}">
                <a16:creationId xmlns:a16="http://schemas.microsoft.com/office/drawing/2014/main" id="{F3B19423-2E73-48AE-AEB7-7B5CF09154D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96152528"/>
              </p:ext>
            </p:extLst>
          </p:nvPr>
        </p:nvGraphicFramePr>
        <p:xfrm>
          <a:off x="1061542" y="899617"/>
          <a:ext cx="11089232" cy="60486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Rectángulo 5">
            <a:extLst>
              <a:ext uri="{FF2B5EF4-FFF2-40B4-BE49-F238E27FC236}">
                <a16:creationId xmlns:a16="http://schemas.microsoft.com/office/drawing/2014/main" id="{45F893B8-DEAB-4F55-BFC7-77DEF7280C1A}"/>
              </a:ext>
            </a:extLst>
          </p:cNvPr>
          <p:cNvSpPr/>
          <p:nvPr/>
        </p:nvSpPr>
        <p:spPr>
          <a:xfrm>
            <a:off x="1277566" y="7164313"/>
            <a:ext cx="1087320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b="1" dirty="0">
                <a:solidFill>
                  <a:srgbClr val="993300"/>
                </a:solidFill>
                <a:latin typeface="Arial" panose="020B0604020202020204" pitchFamily="34" charset="0"/>
              </a:rPr>
              <a:t>*Porcentaje en relación a 15 instituciones que atienden población en edad de 15-30 años en la opción de Satisfacción de Necesidades Básicas, se identificaron 46 temas.</a:t>
            </a:r>
            <a:endParaRPr lang="es-HN" dirty="0">
              <a:solidFill>
                <a:srgbClr val="9933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83618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Gráfico 4">
            <a:extLst>
              <a:ext uri="{FF2B5EF4-FFF2-40B4-BE49-F238E27FC236}">
                <a16:creationId xmlns:a16="http://schemas.microsoft.com/office/drawing/2014/main" id="{64CAA964-F9FC-45C9-96A8-CE6B57B47A6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63974517"/>
              </p:ext>
            </p:extLst>
          </p:nvPr>
        </p:nvGraphicFramePr>
        <p:xfrm>
          <a:off x="845518" y="971625"/>
          <a:ext cx="11521280" cy="59766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Rectángulo 5">
            <a:extLst>
              <a:ext uri="{FF2B5EF4-FFF2-40B4-BE49-F238E27FC236}">
                <a16:creationId xmlns:a16="http://schemas.microsoft.com/office/drawing/2014/main" id="{CB9E439C-2B35-47A9-A0D5-8CD4DD5F06C2}"/>
              </a:ext>
            </a:extLst>
          </p:cNvPr>
          <p:cNvSpPr/>
          <p:nvPr/>
        </p:nvSpPr>
        <p:spPr>
          <a:xfrm>
            <a:off x="1601602" y="7164313"/>
            <a:ext cx="993710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b="1" dirty="0">
                <a:solidFill>
                  <a:srgbClr val="993300"/>
                </a:solidFill>
                <a:latin typeface="Arial" panose="020B0604020202020204" pitchFamily="34" charset="0"/>
              </a:rPr>
              <a:t>*Solamente 2 instituciones atienden población en edad 31-59 años en la opción de Satisfacción de Necesidades Básicas.</a:t>
            </a:r>
            <a:r>
              <a:rPr lang="es-ES" dirty="0">
                <a:solidFill>
                  <a:srgbClr val="993300"/>
                </a:solidFill>
              </a:rPr>
              <a:t> </a:t>
            </a:r>
            <a:endParaRPr lang="es-HN" dirty="0">
              <a:solidFill>
                <a:srgbClr val="9933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54644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Gráfico 4">
            <a:extLst>
              <a:ext uri="{FF2B5EF4-FFF2-40B4-BE49-F238E27FC236}">
                <a16:creationId xmlns:a16="http://schemas.microsoft.com/office/drawing/2014/main" id="{E04ACEFE-B304-4089-93C1-56FF9A0FC32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01141599"/>
              </p:ext>
            </p:extLst>
          </p:nvPr>
        </p:nvGraphicFramePr>
        <p:xfrm>
          <a:off x="989534" y="827609"/>
          <a:ext cx="11233248" cy="59046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Rectángulo 5">
            <a:extLst>
              <a:ext uri="{FF2B5EF4-FFF2-40B4-BE49-F238E27FC236}">
                <a16:creationId xmlns:a16="http://schemas.microsoft.com/office/drawing/2014/main" id="{C3F90186-BB23-4F74-9A2F-8528C65B9573}"/>
              </a:ext>
            </a:extLst>
          </p:cNvPr>
          <p:cNvSpPr/>
          <p:nvPr/>
        </p:nvSpPr>
        <p:spPr>
          <a:xfrm>
            <a:off x="989534" y="6948289"/>
            <a:ext cx="1108923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b="1" dirty="0">
                <a:solidFill>
                  <a:srgbClr val="993300"/>
                </a:solidFill>
                <a:latin typeface="Arial" panose="020B0604020202020204" pitchFamily="34" charset="0"/>
              </a:rPr>
              <a:t>*La opción de Satisfacción de Necesidades Básicas con población en edad 31-59 años es atendida por 2 instituciones.</a:t>
            </a:r>
            <a:r>
              <a:rPr lang="es-ES" dirty="0">
                <a:solidFill>
                  <a:srgbClr val="993300"/>
                </a:solidFill>
              </a:rPr>
              <a:t> </a:t>
            </a:r>
            <a:endParaRPr lang="es-HN" dirty="0">
              <a:solidFill>
                <a:srgbClr val="9933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58729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a 4">
            <a:extLst>
              <a:ext uri="{FF2B5EF4-FFF2-40B4-BE49-F238E27FC236}">
                <a16:creationId xmlns:a16="http://schemas.microsoft.com/office/drawing/2014/main" id="{8FA2F3F3-6181-4C7D-AE7A-AB956672A17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2885371"/>
              </p:ext>
            </p:extLst>
          </p:nvPr>
        </p:nvGraphicFramePr>
        <p:xfrm>
          <a:off x="1277566" y="1188745"/>
          <a:ext cx="10657184" cy="4607417"/>
        </p:xfrm>
        <a:graphic>
          <a:graphicData uri="http://schemas.openxmlformats.org/drawingml/2006/table">
            <a:tbl>
              <a:tblPr>
                <a:tableStyleId>{08FB837D-C827-4EFA-A057-4D05807E0F7C}</a:tableStyleId>
              </a:tblPr>
              <a:tblGrid>
                <a:gridCol w="6881295">
                  <a:extLst>
                    <a:ext uri="{9D8B030D-6E8A-4147-A177-3AD203B41FA5}">
                      <a16:colId xmlns:a16="http://schemas.microsoft.com/office/drawing/2014/main" val="3530877962"/>
                    </a:ext>
                  </a:extLst>
                </a:gridCol>
                <a:gridCol w="2011454">
                  <a:extLst>
                    <a:ext uri="{9D8B030D-6E8A-4147-A177-3AD203B41FA5}">
                      <a16:colId xmlns:a16="http://schemas.microsoft.com/office/drawing/2014/main" val="2914532442"/>
                    </a:ext>
                  </a:extLst>
                </a:gridCol>
                <a:gridCol w="1764435">
                  <a:extLst>
                    <a:ext uri="{9D8B030D-6E8A-4147-A177-3AD203B41FA5}">
                      <a16:colId xmlns:a16="http://schemas.microsoft.com/office/drawing/2014/main" val="732076033"/>
                    </a:ext>
                  </a:extLst>
                </a:gridCol>
              </a:tblGrid>
              <a:tr h="926185"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es-HN" sz="2400" u="none" strike="noStrike">
                          <a:effectLst/>
                        </a:rPr>
                        <a:t>Cuadro No. 21</a:t>
                      </a:r>
                      <a:endParaRPr lang="es-HN" sz="2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endParaRPr lang="es-H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HN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45037740"/>
                  </a:ext>
                </a:extLst>
              </a:tr>
              <a:tr h="1828862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2400" u="none" strike="noStrike">
                          <a:effectLst/>
                        </a:rPr>
                        <a:t>Temas en el área de Desarrollo Comunitario</a:t>
                      </a:r>
                      <a:endParaRPr lang="es-ES" sz="2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HN" sz="2400" u="none" strike="noStrike">
                          <a:effectLst/>
                        </a:rPr>
                        <a:t>Frecuencia</a:t>
                      </a:r>
                      <a:endParaRPr lang="es-HN" sz="2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HN" sz="2400" u="none" strike="noStrike">
                          <a:effectLst/>
                        </a:rPr>
                        <a:t>Porcentaje</a:t>
                      </a:r>
                      <a:endParaRPr lang="es-HN" sz="2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350090199"/>
                  </a:ext>
                </a:extLst>
              </a:tr>
              <a:tr h="926185">
                <a:tc>
                  <a:txBody>
                    <a:bodyPr/>
                    <a:lstStyle/>
                    <a:p>
                      <a:pPr algn="l" fontAlgn="t"/>
                      <a:r>
                        <a:rPr lang="es-ES" sz="2400" u="none" strike="noStrike" dirty="0">
                          <a:effectLst/>
                        </a:rPr>
                        <a:t>Salud y ejercicios de esparcimiento</a:t>
                      </a:r>
                      <a:endParaRPr lang="es-ES" sz="2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HN" sz="2400" u="none" strike="noStrike">
                          <a:effectLst/>
                        </a:rPr>
                        <a:t>1</a:t>
                      </a:r>
                      <a:endParaRPr lang="es-HN" sz="2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HN" sz="2400" u="none" strike="noStrike">
                          <a:effectLst/>
                        </a:rPr>
                        <a:t>100.0</a:t>
                      </a:r>
                      <a:endParaRPr lang="es-HN" sz="2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val="3556543426"/>
                  </a:ext>
                </a:extLst>
              </a:tr>
              <a:tr h="926185">
                <a:tc>
                  <a:txBody>
                    <a:bodyPr/>
                    <a:lstStyle/>
                    <a:p>
                      <a:pPr algn="l" fontAlgn="t"/>
                      <a:r>
                        <a:rPr lang="es-ES" sz="2400" u="none" strike="noStrike">
                          <a:effectLst/>
                        </a:rPr>
                        <a:t>Prevención y detección de discapacidades</a:t>
                      </a:r>
                      <a:endParaRPr lang="es-ES" sz="2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HN" sz="2400" u="none" strike="noStrike">
                          <a:effectLst/>
                        </a:rPr>
                        <a:t>1</a:t>
                      </a:r>
                      <a:endParaRPr lang="es-HN" sz="2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HN" sz="2400" u="none" strike="noStrike" dirty="0">
                          <a:effectLst/>
                        </a:rPr>
                        <a:t>100.0</a:t>
                      </a:r>
                      <a:endParaRPr lang="es-HN" sz="2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val="1231204852"/>
                  </a:ext>
                </a:extLst>
              </a:tr>
            </a:tbl>
          </a:graphicData>
        </a:graphic>
      </p:graphicFrame>
      <p:sp>
        <p:nvSpPr>
          <p:cNvPr id="6" name="Rectángulo 5">
            <a:extLst>
              <a:ext uri="{FF2B5EF4-FFF2-40B4-BE49-F238E27FC236}">
                <a16:creationId xmlns:a16="http://schemas.microsoft.com/office/drawing/2014/main" id="{943F189B-3399-462C-995E-667283BCD093}"/>
              </a:ext>
            </a:extLst>
          </p:cNvPr>
          <p:cNvSpPr/>
          <p:nvPr/>
        </p:nvSpPr>
        <p:spPr>
          <a:xfrm>
            <a:off x="1421582" y="6299494"/>
            <a:ext cx="10513168" cy="6477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</a:rPr>
              <a:t>*Una institución atiende población de 60 años y mas en la opción de Satisfacción de Necesidades Básicas</a:t>
            </a:r>
            <a:r>
              <a:rPr lang="es-ES" b="1" dirty="0">
                <a:solidFill>
                  <a:schemeClr val="accent6"/>
                </a:solidFill>
                <a:latin typeface="Arial" panose="020B0604020202020204" pitchFamily="34" charset="0"/>
              </a:rPr>
              <a:t>.</a:t>
            </a:r>
            <a:endParaRPr lang="es-HN" dirty="0">
              <a:solidFill>
                <a:schemeClr val="accent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28147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Gráfico 4">
            <a:extLst>
              <a:ext uri="{FF2B5EF4-FFF2-40B4-BE49-F238E27FC236}">
                <a16:creationId xmlns:a16="http://schemas.microsoft.com/office/drawing/2014/main" id="{FC0AB3C9-86B7-46B0-ACAA-FA33808EADF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36892535"/>
              </p:ext>
            </p:extLst>
          </p:nvPr>
        </p:nvGraphicFramePr>
        <p:xfrm>
          <a:off x="1277566" y="827609"/>
          <a:ext cx="10657184" cy="59766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Rectángulo 5">
            <a:extLst>
              <a:ext uri="{FF2B5EF4-FFF2-40B4-BE49-F238E27FC236}">
                <a16:creationId xmlns:a16="http://schemas.microsoft.com/office/drawing/2014/main" id="{EDCB4A5B-7FE3-4266-A7AE-9CC4E6FBC91E}"/>
              </a:ext>
            </a:extLst>
          </p:cNvPr>
          <p:cNvSpPr/>
          <p:nvPr/>
        </p:nvSpPr>
        <p:spPr>
          <a:xfrm>
            <a:off x="917524" y="6980603"/>
            <a:ext cx="1080120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b="1" dirty="0">
                <a:solidFill>
                  <a:srgbClr val="993300"/>
                </a:solidFill>
                <a:latin typeface="Arial" panose="020B0604020202020204" pitchFamily="34" charset="0"/>
              </a:rPr>
              <a:t>* Porcentaje en relación a 39 instituciones que atienden población en edad no especificada en la opción de Satisfacción de Necesidades Básicas, identificados 25 temas.</a:t>
            </a:r>
            <a:r>
              <a:rPr lang="es-ES" dirty="0">
                <a:solidFill>
                  <a:srgbClr val="993300"/>
                </a:solidFill>
              </a:rPr>
              <a:t> </a:t>
            </a:r>
            <a:endParaRPr lang="es-HN" dirty="0">
              <a:solidFill>
                <a:srgbClr val="9933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12886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Gráfico 5">
            <a:extLst>
              <a:ext uri="{FF2B5EF4-FFF2-40B4-BE49-F238E27FC236}">
                <a16:creationId xmlns:a16="http://schemas.microsoft.com/office/drawing/2014/main" id="{45ADCC81-1D44-4007-BD7E-609CF70017B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34521184"/>
              </p:ext>
            </p:extLst>
          </p:nvPr>
        </p:nvGraphicFramePr>
        <p:xfrm>
          <a:off x="629494" y="971625"/>
          <a:ext cx="11809312" cy="60486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0" name="Tabla 9">
            <a:extLst>
              <a:ext uri="{FF2B5EF4-FFF2-40B4-BE49-F238E27FC236}">
                <a16:creationId xmlns:a16="http://schemas.microsoft.com/office/drawing/2014/main" id="{8D1ADC49-7844-41C1-9ECA-D825B4317A0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13314922"/>
              </p:ext>
            </p:extLst>
          </p:nvPr>
        </p:nvGraphicFramePr>
        <p:xfrm>
          <a:off x="197446" y="7020297"/>
          <a:ext cx="12673408" cy="648072"/>
        </p:xfrm>
        <a:graphic>
          <a:graphicData uri="http://schemas.openxmlformats.org/drawingml/2006/table">
            <a:tbl>
              <a:tblPr/>
              <a:tblGrid>
                <a:gridCol w="12673408">
                  <a:extLst>
                    <a:ext uri="{9D8B030D-6E8A-4147-A177-3AD203B41FA5}">
                      <a16:colId xmlns:a16="http://schemas.microsoft.com/office/drawing/2014/main" val="1701279478"/>
                    </a:ext>
                  </a:extLst>
                </a:gridCol>
              </a:tblGrid>
              <a:tr h="648072">
                <a:tc>
                  <a:txBody>
                    <a:bodyPr/>
                    <a:lstStyle/>
                    <a:p>
                      <a:pPr algn="ctr" fontAlgn="b"/>
                      <a:r>
                        <a:rPr lang="es-ES" sz="1800" b="1" i="0" u="none" strike="noStrike" dirty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*Porcentaje en relación a 39 instituciones que atienden población con edades no especificadas en la opción de Satisfacción de Necesidades Básicas, se identificaron 92 temas.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4018442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791675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a 4">
            <a:extLst>
              <a:ext uri="{FF2B5EF4-FFF2-40B4-BE49-F238E27FC236}">
                <a16:creationId xmlns:a16="http://schemas.microsoft.com/office/drawing/2014/main" id="{96FC8BC9-D447-468A-AACC-57E8B7ED8EE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91309753"/>
              </p:ext>
            </p:extLst>
          </p:nvPr>
        </p:nvGraphicFramePr>
        <p:xfrm>
          <a:off x="1277566" y="2051745"/>
          <a:ext cx="10801200" cy="4248472"/>
        </p:xfrm>
        <a:graphic>
          <a:graphicData uri="http://schemas.openxmlformats.org/drawingml/2006/table">
            <a:tbl>
              <a:tblPr>
                <a:tableStyleId>{69C7853C-536D-4A76-A0AE-DD22124D55A5}</a:tableStyleId>
              </a:tblPr>
              <a:tblGrid>
                <a:gridCol w="4989254">
                  <a:extLst>
                    <a:ext uri="{9D8B030D-6E8A-4147-A177-3AD203B41FA5}">
                      <a16:colId xmlns:a16="http://schemas.microsoft.com/office/drawing/2014/main" val="3002166336"/>
                    </a:ext>
                  </a:extLst>
                </a:gridCol>
                <a:gridCol w="3927708">
                  <a:extLst>
                    <a:ext uri="{9D8B030D-6E8A-4147-A177-3AD203B41FA5}">
                      <a16:colId xmlns:a16="http://schemas.microsoft.com/office/drawing/2014/main" val="2568240068"/>
                    </a:ext>
                  </a:extLst>
                </a:gridCol>
                <a:gridCol w="1884238">
                  <a:extLst>
                    <a:ext uri="{9D8B030D-6E8A-4147-A177-3AD203B41FA5}">
                      <a16:colId xmlns:a16="http://schemas.microsoft.com/office/drawing/2014/main" val="214477122"/>
                    </a:ext>
                  </a:extLst>
                </a:gridCol>
              </a:tblGrid>
              <a:tr h="1068900"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es-HN" sz="2400" u="none" strike="noStrike">
                          <a:effectLst/>
                        </a:rPr>
                        <a:t>Cuadro No. 24</a:t>
                      </a:r>
                      <a:endParaRPr lang="es-HN" sz="2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endParaRPr lang="es-H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HN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63730091"/>
                  </a:ext>
                </a:extLst>
              </a:tr>
              <a:tr h="2110672">
                <a:tc>
                  <a:txBody>
                    <a:bodyPr/>
                    <a:lstStyle/>
                    <a:p>
                      <a:pPr algn="ctr" fontAlgn="ctr"/>
                      <a:r>
                        <a:rPr lang="es-HN" sz="2400" u="none" strike="noStrike">
                          <a:effectLst/>
                        </a:rPr>
                        <a:t>Cobertura municipal en Cortés</a:t>
                      </a:r>
                      <a:endParaRPr lang="es-HN" sz="2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HN" sz="2400" u="none" strike="noStrike">
                          <a:effectLst/>
                        </a:rPr>
                        <a:t>Número de instituciones</a:t>
                      </a:r>
                      <a:endParaRPr lang="es-HN" sz="2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HN" sz="2400" u="none" strike="noStrike">
                          <a:effectLst/>
                        </a:rPr>
                        <a:t>Porcentaje</a:t>
                      </a:r>
                      <a:endParaRPr lang="es-HN" sz="2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882396138"/>
                  </a:ext>
                </a:extLst>
              </a:tr>
              <a:tr h="1068900">
                <a:tc>
                  <a:txBody>
                    <a:bodyPr/>
                    <a:lstStyle/>
                    <a:p>
                      <a:pPr algn="l" fontAlgn="t"/>
                      <a:r>
                        <a:rPr lang="es-HN" sz="2400" u="none" strike="noStrike">
                          <a:effectLst/>
                        </a:rPr>
                        <a:t>San Pedro Sula</a:t>
                      </a:r>
                      <a:endParaRPr lang="es-HN" sz="2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HN" sz="2400" u="none" strike="noStrike">
                          <a:effectLst/>
                        </a:rPr>
                        <a:t>7</a:t>
                      </a:r>
                      <a:endParaRPr lang="es-HN" sz="2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HN" sz="2400" u="none" strike="noStrike" dirty="0">
                          <a:effectLst/>
                        </a:rPr>
                        <a:t>100.0</a:t>
                      </a:r>
                      <a:endParaRPr lang="es-HN" sz="2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val="4314898"/>
                  </a:ext>
                </a:extLst>
              </a:tr>
            </a:tbl>
          </a:graphicData>
        </a:graphic>
      </p:graphicFrame>
      <p:sp>
        <p:nvSpPr>
          <p:cNvPr id="6" name="Rectángulo 5">
            <a:extLst>
              <a:ext uri="{FF2B5EF4-FFF2-40B4-BE49-F238E27FC236}">
                <a16:creationId xmlns:a16="http://schemas.microsoft.com/office/drawing/2014/main" id="{462C8AB9-FA18-406C-9B75-070F6FCD1B45}"/>
              </a:ext>
            </a:extLst>
          </p:cNvPr>
          <p:cNvSpPr/>
          <p:nvPr/>
        </p:nvSpPr>
        <p:spPr>
          <a:xfrm>
            <a:off x="989534" y="6444233"/>
            <a:ext cx="108012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b="1" dirty="0">
                <a:solidFill>
                  <a:srgbClr val="800000"/>
                </a:solidFill>
                <a:latin typeface="Arial" panose="020B0604020202020204" pitchFamily="34" charset="0"/>
              </a:rPr>
              <a:t>*Porcentaje en relación a 7 instituciones que hacen Estimulación Infantil Temprana con niños en edades 0-3 años.</a:t>
            </a:r>
            <a:r>
              <a:rPr lang="es-ES" dirty="0">
                <a:solidFill>
                  <a:srgbClr val="800000"/>
                </a:solidFill>
              </a:rPr>
              <a:t> </a:t>
            </a:r>
            <a:endParaRPr lang="es-HN" dirty="0">
              <a:solidFill>
                <a:srgbClr val="8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96379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Gráfico 5">
            <a:extLst>
              <a:ext uri="{FF2B5EF4-FFF2-40B4-BE49-F238E27FC236}">
                <a16:creationId xmlns:a16="http://schemas.microsoft.com/office/drawing/2014/main" id="{4E9E4C14-DCD4-45ED-8957-579B587D560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27055073"/>
              </p:ext>
            </p:extLst>
          </p:nvPr>
        </p:nvGraphicFramePr>
        <p:xfrm>
          <a:off x="1205558" y="1115641"/>
          <a:ext cx="10801200" cy="56886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Rectángulo 6">
            <a:extLst>
              <a:ext uri="{FF2B5EF4-FFF2-40B4-BE49-F238E27FC236}">
                <a16:creationId xmlns:a16="http://schemas.microsoft.com/office/drawing/2014/main" id="{DC1696B0-028F-45C8-B7C6-7F13DB0913E7}"/>
              </a:ext>
            </a:extLst>
          </p:cNvPr>
          <p:cNvSpPr/>
          <p:nvPr/>
        </p:nvSpPr>
        <p:spPr>
          <a:xfrm>
            <a:off x="1205558" y="6948289"/>
            <a:ext cx="1065718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b="1" dirty="0">
                <a:solidFill>
                  <a:srgbClr val="993300"/>
                </a:solidFill>
                <a:latin typeface="Arial" panose="020B0604020202020204" pitchFamily="34" charset="0"/>
              </a:rPr>
              <a:t>* Porcentaje en relación a 11 instituciones que atienden población en edad 4-14 años en Satisfacción de Necesidades Básicas.</a:t>
            </a:r>
            <a:endParaRPr lang="es-HN" dirty="0">
              <a:solidFill>
                <a:srgbClr val="9933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48253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Gráfico 4">
            <a:extLst>
              <a:ext uri="{FF2B5EF4-FFF2-40B4-BE49-F238E27FC236}">
                <a16:creationId xmlns:a16="http://schemas.microsoft.com/office/drawing/2014/main" id="{DA9CAE4D-635A-42D7-93B4-354BEB225FF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45094112"/>
              </p:ext>
            </p:extLst>
          </p:nvPr>
        </p:nvGraphicFramePr>
        <p:xfrm>
          <a:off x="989534" y="755601"/>
          <a:ext cx="10945216" cy="62646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Rectángulo 5">
            <a:extLst>
              <a:ext uri="{FF2B5EF4-FFF2-40B4-BE49-F238E27FC236}">
                <a16:creationId xmlns:a16="http://schemas.microsoft.com/office/drawing/2014/main" id="{4EC9F83D-E824-4156-A8E0-8938D4EB6182}"/>
              </a:ext>
            </a:extLst>
          </p:cNvPr>
          <p:cNvSpPr/>
          <p:nvPr/>
        </p:nvSpPr>
        <p:spPr>
          <a:xfrm>
            <a:off x="1349574" y="7164313"/>
            <a:ext cx="10945216" cy="6477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b="1" dirty="0">
                <a:solidFill>
                  <a:srgbClr val="993300"/>
                </a:solidFill>
                <a:latin typeface="Arial" panose="020B0604020202020204" pitchFamily="34" charset="0"/>
              </a:rPr>
              <a:t>*Quince (15) instituciones atienden población en edad de 15-30 años en Satisfacción de Necesidades Básicas.</a:t>
            </a:r>
            <a:r>
              <a:rPr lang="es-ES" dirty="0">
                <a:solidFill>
                  <a:srgbClr val="993300"/>
                </a:solidFill>
              </a:rPr>
              <a:t> </a:t>
            </a:r>
            <a:endParaRPr lang="es-HN" dirty="0">
              <a:solidFill>
                <a:srgbClr val="9933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62774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a 4">
            <a:extLst>
              <a:ext uri="{FF2B5EF4-FFF2-40B4-BE49-F238E27FC236}">
                <a16:creationId xmlns:a16="http://schemas.microsoft.com/office/drawing/2014/main" id="{AFC56771-3B27-4F62-9730-9E3F6FC6F3B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60123378"/>
              </p:ext>
            </p:extLst>
          </p:nvPr>
        </p:nvGraphicFramePr>
        <p:xfrm>
          <a:off x="1709614" y="1579345"/>
          <a:ext cx="9721080" cy="4144809"/>
        </p:xfrm>
        <a:graphic>
          <a:graphicData uri="http://schemas.openxmlformats.org/drawingml/2006/table">
            <a:tbl>
              <a:tblPr>
                <a:tableStyleId>{775DCB02-9BB8-47FD-8907-85C794F793BA}</a:tableStyleId>
              </a:tblPr>
              <a:tblGrid>
                <a:gridCol w="4432747">
                  <a:extLst>
                    <a:ext uri="{9D8B030D-6E8A-4147-A177-3AD203B41FA5}">
                      <a16:colId xmlns:a16="http://schemas.microsoft.com/office/drawing/2014/main" val="4186382831"/>
                    </a:ext>
                  </a:extLst>
                </a:gridCol>
                <a:gridCol w="3650499">
                  <a:extLst>
                    <a:ext uri="{9D8B030D-6E8A-4147-A177-3AD203B41FA5}">
                      <a16:colId xmlns:a16="http://schemas.microsoft.com/office/drawing/2014/main" val="1286900669"/>
                    </a:ext>
                  </a:extLst>
                </a:gridCol>
                <a:gridCol w="1637834">
                  <a:extLst>
                    <a:ext uri="{9D8B030D-6E8A-4147-A177-3AD203B41FA5}">
                      <a16:colId xmlns:a16="http://schemas.microsoft.com/office/drawing/2014/main" val="2652847024"/>
                    </a:ext>
                  </a:extLst>
                </a:gridCol>
              </a:tblGrid>
              <a:tr h="569363"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es-HN" sz="2400" u="none" strike="noStrike">
                          <a:effectLst/>
                        </a:rPr>
                        <a:t>Cuadro No. 27</a:t>
                      </a:r>
                      <a:endParaRPr lang="es-HN" sz="2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endParaRPr lang="es-H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HN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75451884"/>
                  </a:ext>
                </a:extLst>
              </a:tr>
              <a:tr h="1781960">
                <a:tc>
                  <a:txBody>
                    <a:bodyPr/>
                    <a:lstStyle/>
                    <a:p>
                      <a:pPr algn="ctr" fontAlgn="ctr"/>
                      <a:r>
                        <a:rPr lang="es-HN" sz="2400" u="none" strike="noStrike">
                          <a:effectLst/>
                        </a:rPr>
                        <a:t>Cobertura Municipal en Cortés</a:t>
                      </a:r>
                      <a:endParaRPr lang="es-HN" sz="2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HN" sz="2400" u="none" strike="noStrike">
                          <a:effectLst/>
                        </a:rPr>
                        <a:t>Número de instituciones</a:t>
                      </a:r>
                      <a:endParaRPr lang="es-HN" sz="2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HN" sz="2400" u="none" strike="noStrike">
                          <a:effectLst/>
                        </a:rPr>
                        <a:t>Porcentaje</a:t>
                      </a:r>
                      <a:endParaRPr lang="es-HN" sz="2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489489021"/>
                  </a:ext>
                </a:extLst>
              </a:tr>
              <a:tr h="896743">
                <a:tc>
                  <a:txBody>
                    <a:bodyPr/>
                    <a:lstStyle/>
                    <a:p>
                      <a:pPr algn="l" fontAlgn="t"/>
                      <a:r>
                        <a:rPr lang="es-HN" sz="2400" u="none" strike="noStrike" dirty="0">
                          <a:effectLst/>
                        </a:rPr>
                        <a:t>San Pedro Sula</a:t>
                      </a:r>
                      <a:endParaRPr lang="es-HN" sz="2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HN" sz="2400" u="none" strike="noStrike">
                          <a:effectLst/>
                        </a:rPr>
                        <a:t>1</a:t>
                      </a:r>
                      <a:endParaRPr lang="es-HN" sz="2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HN" sz="2400" u="none" strike="noStrike">
                          <a:effectLst/>
                        </a:rPr>
                        <a:t>50.0</a:t>
                      </a:r>
                      <a:endParaRPr lang="es-HN" sz="2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val="3048678182"/>
                  </a:ext>
                </a:extLst>
              </a:tr>
              <a:tr h="896743">
                <a:tc>
                  <a:txBody>
                    <a:bodyPr/>
                    <a:lstStyle/>
                    <a:p>
                      <a:pPr algn="l" fontAlgn="t"/>
                      <a:r>
                        <a:rPr lang="es-HN" sz="2400" u="none" strike="noStrike" dirty="0">
                          <a:effectLst/>
                        </a:rPr>
                        <a:t>Puerto Cortés</a:t>
                      </a:r>
                      <a:endParaRPr lang="es-HN" sz="2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HN" sz="2400" u="none" strike="noStrike">
                          <a:effectLst/>
                        </a:rPr>
                        <a:t>1</a:t>
                      </a:r>
                      <a:endParaRPr lang="es-HN" sz="2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HN" sz="2400" u="none" strike="noStrike" dirty="0">
                          <a:effectLst/>
                        </a:rPr>
                        <a:t>50.0</a:t>
                      </a:r>
                      <a:endParaRPr lang="es-HN" sz="2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val="3198185516"/>
                  </a:ext>
                </a:extLst>
              </a:tr>
            </a:tbl>
          </a:graphicData>
        </a:graphic>
      </p:graphicFrame>
      <p:sp>
        <p:nvSpPr>
          <p:cNvPr id="6" name="Rectángulo 5">
            <a:extLst>
              <a:ext uri="{FF2B5EF4-FFF2-40B4-BE49-F238E27FC236}">
                <a16:creationId xmlns:a16="http://schemas.microsoft.com/office/drawing/2014/main" id="{81521295-4DD6-4A01-BBA9-6FC6CDD0DB99}"/>
              </a:ext>
            </a:extLst>
          </p:cNvPr>
          <p:cNvSpPr/>
          <p:nvPr/>
        </p:nvSpPr>
        <p:spPr>
          <a:xfrm>
            <a:off x="989534" y="5910262"/>
            <a:ext cx="1087320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</a:rPr>
              <a:t>*Porcentaje en relación a 2 instituciones que atienden población en edad 31-59 años en Satisfacción de Necesidades Básicas.</a:t>
            </a:r>
            <a:endParaRPr lang="es-HN" dirty="0">
              <a:solidFill>
                <a:schemeClr val="accent5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91193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Tabla 7">
            <a:extLst>
              <a:ext uri="{FF2B5EF4-FFF2-40B4-BE49-F238E27FC236}">
                <a16:creationId xmlns:a16="http://schemas.microsoft.com/office/drawing/2014/main" id="{E6ABBA0D-E793-459A-9E21-D2129354C26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75424792"/>
              </p:ext>
            </p:extLst>
          </p:nvPr>
        </p:nvGraphicFramePr>
        <p:xfrm>
          <a:off x="989534" y="469192"/>
          <a:ext cx="5328592" cy="7350185"/>
        </p:xfrm>
        <a:graphic>
          <a:graphicData uri="http://schemas.openxmlformats.org/drawingml/2006/table">
            <a:tbl>
              <a:tblPr/>
              <a:tblGrid>
                <a:gridCol w="5328592">
                  <a:extLst>
                    <a:ext uri="{9D8B030D-6E8A-4147-A177-3AD203B41FA5}">
                      <a16:colId xmlns:a16="http://schemas.microsoft.com/office/drawing/2014/main" val="593053503"/>
                    </a:ext>
                  </a:extLst>
                </a:gridCol>
              </a:tblGrid>
              <a:tr h="190254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INSTITUCIONES QUE TIENEN COBERTURA EN CORTÉS</a:t>
                      </a:r>
                    </a:p>
                  </a:txBody>
                  <a:tcPr marL="7579" marR="7579" marT="75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28965533"/>
                  </a:ext>
                </a:extLst>
              </a:tr>
              <a:tr h="190254">
                <a:tc>
                  <a:txBody>
                    <a:bodyPr/>
                    <a:lstStyle/>
                    <a:p>
                      <a:pPr algn="l" fontAlgn="t"/>
                      <a:r>
                        <a:rPr lang="es-E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Academia Profesional Las Amigas San Pedro Sula</a:t>
                      </a:r>
                    </a:p>
                  </a:txBody>
                  <a:tcPr marL="7579" marR="7579" marT="757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46880231"/>
                  </a:ext>
                </a:extLst>
              </a:tr>
              <a:tr h="190254">
                <a:tc>
                  <a:txBody>
                    <a:bodyPr/>
                    <a:lstStyle/>
                    <a:p>
                      <a:pPr algn="l" fontAlgn="t"/>
                      <a:r>
                        <a:rPr lang="es-HN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Asociación Arca de Esperanzas</a:t>
                      </a:r>
                    </a:p>
                  </a:txBody>
                  <a:tcPr marL="7579" marR="7579" marT="757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5012860"/>
                  </a:ext>
                </a:extLst>
              </a:tr>
              <a:tr h="190254">
                <a:tc>
                  <a:txBody>
                    <a:bodyPr/>
                    <a:lstStyle/>
                    <a:p>
                      <a:pPr algn="l" fontAlgn="t"/>
                      <a:r>
                        <a:rPr lang="es-E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Asociación de Municipios del Lago de Yojoa y su área de influencia</a:t>
                      </a:r>
                    </a:p>
                  </a:txBody>
                  <a:tcPr marL="7579" marR="7579" marT="757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72118805"/>
                  </a:ext>
                </a:extLst>
              </a:tr>
              <a:tr h="190254">
                <a:tc>
                  <a:txBody>
                    <a:bodyPr/>
                    <a:lstStyle/>
                    <a:p>
                      <a:pPr algn="l" fontAlgn="t"/>
                      <a:r>
                        <a:rPr lang="es-E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Asociación de Scouts de Honduras</a:t>
                      </a:r>
                    </a:p>
                  </a:txBody>
                  <a:tcPr marL="7579" marR="7579" marT="757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27124755"/>
                  </a:ext>
                </a:extLst>
              </a:tr>
              <a:tr h="190254">
                <a:tc>
                  <a:txBody>
                    <a:bodyPr/>
                    <a:lstStyle/>
                    <a:p>
                      <a:pPr algn="l" fontAlgn="t"/>
                      <a:r>
                        <a:rPr lang="es-E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Asociación de Sordos de Honduras</a:t>
                      </a:r>
                    </a:p>
                  </a:txBody>
                  <a:tcPr marL="7579" marR="7579" marT="757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00279080"/>
                  </a:ext>
                </a:extLst>
              </a:tr>
              <a:tr h="190254">
                <a:tc>
                  <a:txBody>
                    <a:bodyPr/>
                    <a:lstStyle/>
                    <a:p>
                      <a:pPr algn="l" fontAlgn="t"/>
                      <a:r>
                        <a:rPr lang="es-E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Asociación Hondureña de Planificación de Familia</a:t>
                      </a:r>
                    </a:p>
                  </a:txBody>
                  <a:tcPr marL="7579" marR="7579" marT="757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09671554"/>
                  </a:ext>
                </a:extLst>
              </a:tr>
              <a:tr h="190254">
                <a:tc>
                  <a:txBody>
                    <a:bodyPr/>
                    <a:lstStyle/>
                    <a:p>
                      <a:pPr algn="l" fontAlgn="t"/>
                      <a:r>
                        <a:rPr lang="es-E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Asociación Hondureña Mujer y Familia San Pedro Sula</a:t>
                      </a:r>
                    </a:p>
                  </a:txBody>
                  <a:tcPr marL="7579" marR="7579" marT="757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66023086"/>
                  </a:ext>
                </a:extLst>
              </a:tr>
              <a:tr h="190254">
                <a:tc>
                  <a:txBody>
                    <a:bodyPr/>
                    <a:lstStyle/>
                    <a:p>
                      <a:pPr algn="l" fontAlgn="t"/>
                      <a:r>
                        <a:rPr lang="es-HN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Casa Hogar Luz</a:t>
                      </a:r>
                    </a:p>
                  </a:txBody>
                  <a:tcPr marL="7579" marR="7579" marT="757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0307973"/>
                  </a:ext>
                </a:extLst>
              </a:tr>
              <a:tr h="190254">
                <a:tc>
                  <a:txBody>
                    <a:bodyPr/>
                    <a:lstStyle/>
                    <a:p>
                      <a:pPr algn="l" fontAlgn="t"/>
                      <a:r>
                        <a:rPr lang="es-E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Centro Asesor para el Desarrollo de los Recursos Humanos</a:t>
                      </a:r>
                    </a:p>
                  </a:txBody>
                  <a:tcPr marL="7579" marR="7579" marT="757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50141471"/>
                  </a:ext>
                </a:extLst>
              </a:tr>
              <a:tr h="190254">
                <a:tc>
                  <a:txBody>
                    <a:bodyPr/>
                    <a:lstStyle/>
                    <a:p>
                      <a:pPr algn="l" fontAlgn="t"/>
                      <a:r>
                        <a:rPr lang="es-HN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Centro Cultural Infantil</a:t>
                      </a:r>
                    </a:p>
                  </a:txBody>
                  <a:tcPr marL="7579" marR="7579" marT="757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02490345"/>
                  </a:ext>
                </a:extLst>
              </a:tr>
              <a:tr h="190254">
                <a:tc>
                  <a:txBody>
                    <a:bodyPr/>
                    <a:lstStyle/>
                    <a:p>
                      <a:pPr algn="l" fontAlgn="t"/>
                      <a:r>
                        <a:rPr lang="es-E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Centro de Adiestramiento en Enfermería</a:t>
                      </a:r>
                    </a:p>
                  </a:txBody>
                  <a:tcPr marL="7579" marR="7579" marT="757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12996585"/>
                  </a:ext>
                </a:extLst>
              </a:tr>
              <a:tr h="190254">
                <a:tc>
                  <a:txBody>
                    <a:bodyPr/>
                    <a:lstStyle/>
                    <a:p>
                      <a:pPr algn="l" fontAlgn="t"/>
                      <a:r>
                        <a:rPr lang="es-HN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Centro de Crecimiento de Recursos Humanos</a:t>
                      </a:r>
                    </a:p>
                  </a:txBody>
                  <a:tcPr marL="7579" marR="7579" marT="757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97699266"/>
                  </a:ext>
                </a:extLst>
              </a:tr>
              <a:tr h="190254">
                <a:tc>
                  <a:txBody>
                    <a:bodyPr/>
                    <a:lstStyle/>
                    <a:p>
                      <a:pPr algn="l" fontAlgn="t"/>
                      <a:r>
                        <a:rPr lang="es-E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Centro Nacional de Educación para el Trabajo</a:t>
                      </a:r>
                    </a:p>
                  </a:txBody>
                  <a:tcPr marL="7579" marR="7579" marT="757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05096711"/>
                  </a:ext>
                </a:extLst>
              </a:tr>
              <a:tr h="190254">
                <a:tc>
                  <a:txBody>
                    <a:bodyPr/>
                    <a:lstStyle/>
                    <a:p>
                      <a:pPr algn="l" fontAlgn="t"/>
                      <a:r>
                        <a:rPr lang="es-E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Comisión Acción Social Menonita San Pedro Sula</a:t>
                      </a:r>
                    </a:p>
                  </a:txBody>
                  <a:tcPr marL="7579" marR="7579" marT="757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54071194"/>
                  </a:ext>
                </a:extLst>
              </a:tr>
              <a:tr h="190254">
                <a:tc>
                  <a:txBody>
                    <a:bodyPr/>
                    <a:lstStyle/>
                    <a:p>
                      <a:pPr algn="l" fontAlgn="t"/>
                      <a:r>
                        <a:rPr lang="es-E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Comisionado Nacional de los Derechos Humanos</a:t>
                      </a:r>
                    </a:p>
                  </a:txBody>
                  <a:tcPr marL="7579" marR="7579" marT="757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37455612"/>
                  </a:ext>
                </a:extLst>
              </a:tr>
              <a:tr h="373228">
                <a:tc>
                  <a:txBody>
                    <a:bodyPr/>
                    <a:lstStyle/>
                    <a:p>
                      <a:pPr algn="l" fontAlgn="t"/>
                      <a:r>
                        <a:rPr lang="es-E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Comité para la Defensa de los Derechos Humanos en Honduras San Pedro Sula</a:t>
                      </a:r>
                    </a:p>
                  </a:txBody>
                  <a:tcPr marL="7579" marR="7579" marT="757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56756226"/>
                  </a:ext>
                </a:extLst>
              </a:tr>
              <a:tr h="190254">
                <a:tc>
                  <a:txBody>
                    <a:bodyPr/>
                    <a:lstStyle/>
                    <a:p>
                      <a:pPr algn="l" fontAlgn="t"/>
                      <a:r>
                        <a:rPr lang="es-E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Confederación Deportiva Autonoma de Honduras</a:t>
                      </a:r>
                    </a:p>
                  </a:txBody>
                  <a:tcPr marL="7579" marR="7579" marT="757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80513699"/>
                  </a:ext>
                </a:extLst>
              </a:tr>
              <a:tr h="190254">
                <a:tc>
                  <a:txBody>
                    <a:bodyPr/>
                    <a:lstStyle/>
                    <a:p>
                      <a:pPr algn="l" fontAlgn="t"/>
                      <a:r>
                        <a:rPr lang="es-HN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Confederación Hondureña de Cooperativas</a:t>
                      </a:r>
                    </a:p>
                  </a:txBody>
                  <a:tcPr marL="7579" marR="7579" marT="757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12265311"/>
                  </a:ext>
                </a:extLst>
              </a:tr>
              <a:tr h="190254">
                <a:tc>
                  <a:txBody>
                    <a:bodyPr/>
                    <a:lstStyle/>
                    <a:p>
                      <a:pPr algn="l" fontAlgn="t"/>
                      <a:r>
                        <a:rPr lang="es-E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Consejo Hondureño de la Empresa Privada</a:t>
                      </a:r>
                    </a:p>
                  </a:txBody>
                  <a:tcPr marL="7579" marR="7579" marT="757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98770473"/>
                  </a:ext>
                </a:extLst>
              </a:tr>
              <a:tr h="373228">
                <a:tc>
                  <a:txBody>
                    <a:bodyPr/>
                    <a:lstStyle/>
                    <a:p>
                      <a:pPr algn="l" fontAlgn="t"/>
                      <a:r>
                        <a:rPr lang="es-E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Cooperativa de Ahorro y Crédito de Empleados de la Empresa Nacional Portuaria</a:t>
                      </a:r>
                    </a:p>
                  </a:txBody>
                  <a:tcPr marL="7579" marR="7579" marT="757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24188861"/>
                  </a:ext>
                </a:extLst>
              </a:tr>
              <a:tr h="190254">
                <a:tc>
                  <a:txBody>
                    <a:bodyPr/>
                    <a:lstStyle/>
                    <a:p>
                      <a:pPr algn="l" fontAlgn="t"/>
                      <a:r>
                        <a:rPr lang="es-HN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Cooperativa Elga</a:t>
                      </a:r>
                    </a:p>
                  </a:txBody>
                  <a:tcPr marL="7579" marR="7579" marT="757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48387252"/>
                  </a:ext>
                </a:extLst>
              </a:tr>
              <a:tr h="190254">
                <a:tc>
                  <a:txBody>
                    <a:bodyPr/>
                    <a:lstStyle/>
                    <a:p>
                      <a:pPr algn="l" fontAlgn="t"/>
                      <a:r>
                        <a:rPr lang="es-HN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Cooperativa Sagrada Familia</a:t>
                      </a:r>
                    </a:p>
                  </a:txBody>
                  <a:tcPr marL="7579" marR="7579" marT="757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35861827"/>
                  </a:ext>
                </a:extLst>
              </a:tr>
              <a:tr h="190254">
                <a:tc>
                  <a:txBody>
                    <a:bodyPr/>
                    <a:lstStyle/>
                    <a:p>
                      <a:pPr algn="l" fontAlgn="t"/>
                      <a:r>
                        <a:rPr lang="es-HN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Cruz Roja Hondureña</a:t>
                      </a:r>
                    </a:p>
                  </a:txBody>
                  <a:tcPr marL="7579" marR="7579" marT="757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89840568"/>
                  </a:ext>
                </a:extLst>
              </a:tr>
              <a:tr h="190254">
                <a:tc>
                  <a:txBody>
                    <a:bodyPr/>
                    <a:lstStyle/>
                    <a:p>
                      <a:pPr algn="l" fontAlgn="t"/>
                      <a:r>
                        <a:rPr lang="es-E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Departamento de Arte y Cultura Puerto Cortés</a:t>
                      </a:r>
                    </a:p>
                  </a:txBody>
                  <a:tcPr marL="7579" marR="7579" marT="757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04981296"/>
                  </a:ext>
                </a:extLst>
              </a:tr>
              <a:tr h="190254">
                <a:tc>
                  <a:txBody>
                    <a:bodyPr/>
                    <a:lstStyle/>
                    <a:p>
                      <a:pPr algn="l" fontAlgn="t"/>
                      <a:r>
                        <a:rPr lang="es-E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Departamento de Organización Comunitaria y Atención Ciudadana</a:t>
                      </a:r>
                    </a:p>
                  </a:txBody>
                  <a:tcPr marL="7579" marR="7579" marT="757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49944522"/>
                  </a:ext>
                </a:extLst>
              </a:tr>
              <a:tr h="190254">
                <a:tc>
                  <a:txBody>
                    <a:bodyPr/>
                    <a:lstStyle/>
                    <a:p>
                      <a:pPr algn="l" fontAlgn="t"/>
                      <a:r>
                        <a:rPr lang="es-HN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Departamento Municipal Ambiental de Puerto Cortés</a:t>
                      </a:r>
                    </a:p>
                  </a:txBody>
                  <a:tcPr marL="7579" marR="7579" marT="757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33903971"/>
                  </a:ext>
                </a:extLst>
              </a:tr>
              <a:tr h="190254">
                <a:tc>
                  <a:txBody>
                    <a:bodyPr/>
                    <a:lstStyle/>
                    <a:p>
                      <a:pPr algn="l" fontAlgn="t"/>
                      <a:r>
                        <a:rPr lang="es-E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Dirección General de Desarrollo Profesional</a:t>
                      </a:r>
                    </a:p>
                  </a:txBody>
                  <a:tcPr marL="7579" marR="7579" marT="757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27393550"/>
                  </a:ext>
                </a:extLst>
              </a:tr>
              <a:tr h="190254">
                <a:tc>
                  <a:txBody>
                    <a:bodyPr/>
                    <a:lstStyle/>
                    <a:p>
                      <a:pPr algn="l" fontAlgn="t"/>
                      <a:r>
                        <a:rPr lang="es-E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Dirección General de la Marina Mercante</a:t>
                      </a:r>
                    </a:p>
                  </a:txBody>
                  <a:tcPr marL="7579" marR="7579" marT="757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25299675"/>
                  </a:ext>
                </a:extLst>
              </a:tr>
              <a:tr h="190254">
                <a:tc>
                  <a:txBody>
                    <a:bodyPr/>
                    <a:lstStyle/>
                    <a:p>
                      <a:pPr algn="l" fontAlgn="t"/>
                      <a:r>
                        <a:rPr lang="es-HN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Empresa de Servicios Multiples Walabis</a:t>
                      </a:r>
                    </a:p>
                  </a:txBody>
                  <a:tcPr marL="7579" marR="7579" marT="757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51911006"/>
                  </a:ext>
                </a:extLst>
              </a:tr>
              <a:tr h="190254">
                <a:tc>
                  <a:txBody>
                    <a:bodyPr/>
                    <a:lstStyle/>
                    <a:p>
                      <a:pPr algn="l" fontAlgn="t"/>
                      <a:r>
                        <a:rPr lang="es-HN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Escuela Municipal Especial Emanuel</a:t>
                      </a:r>
                    </a:p>
                  </a:txBody>
                  <a:tcPr marL="7579" marR="7579" marT="757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77937868"/>
                  </a:ext>
                </a:extLst>
              </a:tr>
              <a:tr h="318360">
                <a:tc>
                  <a:txBody>
                    <a:bodyPr/>
                    <a:lstStyle/>
                    <a:p>
                      <a:pPr algn="l" fontAlgn="t"/>
                      <a:r>
                        <a:rPr lang="es-E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Federación Nacional de Padres de personas con discapacidad de Honduras</a:t>
                      </a:r>
                    </a:p>
                  </a:txBody>
                  <a:tcPr marL="7579" marR="7579" marT="757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61559030"/>
                  </a:ext>
                </a:extLst>
              </a:tr>
              <a:tr h="190254">
                <a:tc>
                  <a:txBody>
                    <a:bodyPr/>
                    <a:lstStyle/>
                    <a:p>
                      <a:pPr algn="l" fontAlgn="t"/>
                      <a:r>
                        <a:rPr lang="es-HN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Foro Nacional de Sida</a:t>
                      </a:r>
                    </a:p>
                  </a:txBody>
                  <a:tcPr marL="7579" marR="7579" marT="757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26291408"/>
                  </a:ext>
                </a:extLst>
              </a:tr>
              <a:tr h="190254">
                <a:tc>
                  <a:txBody>
                    <a:bodyPr/>
                    <a:lstStyle/>
                    <a:p>
                      <a:pPr algn="l" fontAlgn="t"/>
                      <a:r>
                        <a:rPr lang="es-E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Fundación Hondureña de Investigación Agrícola</a:t>
                      </a:r>
                    </a:p>
                  </a:txBody>
                  <a:tcPr marL="7579" marR="7579" marT="757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6228463"/>
                  </a:ext>
                </a:extLst>
              </a:tr>
              <a:tr h="190254">
                <a:tc>
                  <a:txBody>
                    <a:bodyPr/>
                    <a:lstStyle/>
                    <a:p>
                      <a:pPr algn="l" fontAlgn="t"/>
                      <a:r>
                        <a:rPr lang="es-HN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Fundación Junior Achievement</a:t>
                      </a:r>
                    </a:p>
                  </a:txBody>
                  <a:tcPr marL="7579" marR="7579" marT="757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92519387"/>
                  </a:ext>
                </a:extLst>
              </a:tr>
              <a:tr h="190254">
                <a:tc>
                  <a:txBody>
                    <a:bodyPr/>
                    <a:lstStyle/>
                    <a:p>
                      <a:pPr algn="l" fontAlgn="t"/>
                      <a:r>
                        <a:rPr lang="es-HN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Fundación Sampedrana del Niño</a:t>
                      </a:r>
                    </a:p>
                  </a:txBody>
                  <a:tcPr marL="7579" marR="7579" marT="757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58580769"/>
                  </a:ext>
                </a:extLst>
              </a:tr>
            </a:tbl>
          </a:graphicData>
        </a:graphic>
      </p:graphicFrame>
      <p:graphicFrame>
        <p:nvGraphicFramePr>
          <p:cNvPr id="9" name="Tabla 8">
            <a:extLst>
              <a:ext uri="{FF2B5EF4-FFF2-40B4-BE49-F238E27FC236}">
                <a16:creationId xmlns:a16="http://schemas.microsoft.com/office/drawing/2014/main" id="{4519026B-0611-46CF-A1D3-861C2C9F4FE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80174779"/>
              </p:ext>
            </p:extLst>
          </p:nvPr>
        </p:nvGraphicFramePr>
        <p:xfrm>
          <a:off x="6822182" y="683593"/>
          <a:ext cx="4660900" cy="5328592"/>
        </p:xfrm>
        <a:graphic>
          <a:graphicData uri="http://schemas.openxmlformats.org/drawingml/2006/table">
            <a:tbl>
              <a:tblPr/>
              <a:tblGrid>
                <a:gridCol w="4660900">
                  <a:extLst>
                    <a:ext uri="{9D8B030D-6E8A-4147-A177-3AD203B41FA5}">
                      <a16:colId xmlns:a16="http://schemas.microsoft.com/office/drawing/2014/main" val="3281261773"/>
                    </a:ext>
                  </a:extLst>
                </a:gridCol>
              </a:tblGrid>
              <a:tr h="254342">
                <a:tc>
                  <a:txBody>
                    <a:bodyPr/>
                    <a:lstStyle/>
                    <a:p>
                      <a:pPr algn="l" fontAlgn="t"/>
                      <a:r>
                        <a:rPr lang="es-E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Fundación Unidos por la Vida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47304126"/>
                  </a:ext>
                </a:extLst>
              </a:tr>
              <a:tr h="254342">
                <a:tc>
                  <a:txBody>
                    <a:bodyPr/>
                    <a:lstStyle/>
                    <a:p>
                      <a:pPr algn="l" fontAlgn="t"/>
                      <a:r>
                        <a:rPr lang="es-E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Gerencia de Apoyo a Prestaciones de Servicios Sociales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40335517"/>
                  </a:ext>
                </a:extLst>
              </a:tr>
              <a:tr h="254342">
                <a:tc>
                  <a:txBody>
                    <a:bodyPr/>
                    <a:lstStyle/>
                    <a:p>
                      <a:pPr algn="l" fontAlgn="t"/>
                      <a:r>
                        <a:rPr lang="es-HN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Hábitat para la Humanidad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72313409"/>
                  </a:ext>
                </a:extLst>
              </a:tr>
              <a:tr h="254342">
                <a:tc>
                  <a:txBody>
                    <a:bodyPr/>
                    <a:lstStyle/>
                    <a:p>
                      <a:pPr algn="l" fontAlgn="t"/>
                      <a:r>
                        <a:rPr lang="es-HN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Hogar Crea Internacional Incorporado Capitulo Honduras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77178615"/>
                  </a:ext>
                </a:extLst>
              </a:tr>
              <a:tr h="254342">
                <a:tc>
                  <a:txBody>
                    <a:bodyPr/>
                    <a:lstStyle/>
                    <a:p>
                      <a:pPr algn="l" fontAlgn="t"/>
                      <a:r>
                        <a:rPr lang="es-E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Hogar de Niños Senderos de Amor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68644475"/>
                  </a:ext>
                </a:extLst>
              </a:tr>
              <a:tr h="254342">
                <a:tc>
                  <a:txBody>
                    <a:bodyPr/>
                    <a:lstStyle/>
                    <a:p>
                      <a:pPr algn="l" fontAlgn="t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Hogar Enmanuel San Pedro Sula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24186465"/>
                  </a:ext>
                </a:extLst>
              </a:tr>
              <a:tr h="254342">
                <a:tc>
                  <a:txBody>
                    <a:bodyPr/>
                    <a:lstStyle/>
                    <a:p>
                      <a:pPr algn="l" fontAlgn="t"/>
                      <a:r>
                        <a:rPr lang="es-E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Instituto Nacional de Formación Profesional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62314956"/>
                  </a:ext>
                </a:extLst>
              </a:tr>
              <a:tr h="254342">
                <a:tc>
                  <a:txBody>
                    <a:bodyPr/>
                    <a:lstStyle/>
                    <a:p>
                      <a:pPr algn="l" fontAlgn="t"/>
                      <a:r>
                        <a:rPr lang="es-E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Instituto Nacional de la Mujer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41974129"/>
                  </a:ext>
                </a:extLst>
              </a:tr>
              <a:tr h="254342">
                <a:tc>
                  <a:txBody>
                    <a:bodyPr/>
                    <a:lstStyle/>
                    <a:p>
                      <a:pPr algn="l" fontAlgn="t"/>
                      <a:r>
                        <a:rPr lang="es-HN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Museo para la Infancia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21508359"/>
                  </a:ext>
                </a:extLst>
              </a:tr>
              <a:tr h="254342">
                <a:tc>
                  <a:txBody>
                    <a:bodyPr/>
                    <a:lstStyle/>
                    <a:p>
                      <a:pPr algn="l" fontAlgn="t"/>
                      <a:r>
                        <a:rPr lang="es-HN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Nuestras Pequeñas Rosas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24273366"/>
                  </a:ext>
                </a:extLst>
              </a:tr>
              <a:tr h="254342">
                <a:tc>
                  <a:txBody>
                    <a:bodyPr/>
                    <a:lstStyle/>
                    <a:p>
                      <a:pPr algn="l" fontAlgn="t"/>
                      <a:r>
                        <a:rPr lang="es-E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Organización Panamericana de Mercadeo Social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95406123"/>
                  </a:ext>
                </a:extLst>
              </a:tr>
              <a:tr h="254342">
                <a:tc>
                  <a:txBody>
                    <a:bodyPr/>
                    <a:lstStyle/>
                    <a:p>
                      <a:pPr algn="l" fontAlgn="t"/>
                      <a:r>
                        <a:rPr lang="es-HN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Organización Política Los Necios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99954597"/>
                  </a:ext>
                </a:extLst>
              </a:tr>
              <a:tr h="254342">
                <a:tc>
                  <a:txBody>
                    <a:bodyPr/>
                    <a:lstStyle/>
                    <a:p>
                      <a:pPr algn="l" fontAlgn="t"/>
                      <a:r>
                        <a:rPr lang="es-HN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Pastoral Social Parroquia a San Vicente de Paul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40037102"/>
                  </a:ext>
                </a:extLst>
              </a:tr>
              <a:tr h="254342">
                <a:tc>
                  <a:txBody>
                    <a:bodyPr/>
                    <a:lstStyle/>
                    <a:p>
                      <a:pPr algn="l" fontAlgn="t"/>
                      <a:r>
                        <a:rPr lang="es-E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Programa de Apoyo a la Microempresa y Artesanía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42562569"/>
                  </a:ext>
                </a:extLst>
              </a:tr>
              <a:tr h="254342">
                <a:tc>
                  <a:txBody>
                    <a:bodyPr/>
                    <a:lstStyle/>
                    <a:p>
                      <a:pPr algn="l" fontAlgn="t"/>
                      <a:r>
                        <a:rPr lang="es-E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Programa de Educación Básica Integral Campesina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6233657"/>
                  </a:ext>
                </a:extLst>
              </a:tr>
              <a:tr h="254342">
                <a:tc>
                  <a:txBody>
                    <a:bodyPr/>
                    <a:lstStyle/>
                    <a:p>
                      <a:pPr algn="l" fontAlgn="t"/>
                      <a:r>
                        <a:rPr lang="es-E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Programa de Educación Municipal Puerto Cortés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6064262"/>
                  </a:ext>
                </a:extLst>
              </a:tr>
              <a:tr h="496094">
                <a:tc>
                  <a:txBody>
                    <a:bodyPr/>
                    <a:lstStyle/>
                    <a:p>
                      <a:pPr algn="l" fontAlgn="t"/>
                      <a:r>
                        <a:rPr lang="es-HN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Programa Nacional de Infancia, Adolescencia y Juventud San Pedro Sula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29059126"/>
                  </a:ext>
                </a:extLst>
              </a:tr>
              <a:tr h="254342">
                <a:tc>
                  <a:txBody>
                    <a:bodyPr/>
                    <a:lstStyle/>
                    <a:p>
                      <a:pPr algn="l" fontAlgn="t"/>
                      <a:r>
                        <a:rPr lang="es-E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Red de Trabajadoras Sexuales de Honduras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54612514"/>
                  </a:ext>
                </a:extLst>
              </a:tr>
              <a:tr h="254342">
                <a:tc>
                  <a:txBody>
                    <a:bodyPr/>
                    <a:lstStyle/>
                    <a:p>
                      <a:pPr algn="l" fontAlgn="t"/>
                      <a:r>
                        <a:rPr lang="es-HN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Red Katalysis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60959625"/>
                  </a:ext>
                </a:extLst>
              </a:tr>
              <a:tr h="254342">
                <a:tc>
                  <a:txBody>
                    <a:bodyPr/>
                    <a:lstStyle/>
                    <a:p>
                      <a:pPr algn="l" fontAlgn="t"/>
                      <a:r>
                        <a:rPr lang="es-HN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Tribunal Supremo Electoral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42534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094446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a 4">
            <a:extLst>
              <a:ext uri="{FF2B5EF4-FFF2-40B4-BE49-F238E27FC236}">
                <a16:creationId xmlns:a16="http://schemas.microsoft.com/office/drawing/2014/main" id="{11F41646-9468-4D81-925D-1D491BA84FE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27989220"/>
              </p:ext>
            </p:extLst>
          </p:nvPr>
        </p:nvGraphicFramePr>
        <p:xfrm>
          <a:off x="1205558" y="1331665"/>
          <a:ext cx="10729192" cy="4608513"/>
        </p:xfrm>
        <a:graphic>
          <a:graphicData uri="http://schemas.openxmlformats.org/drawingml/2006/table">
            <a:tbl>
              <a:tblPr>
                <a:tableStyleId>{35758FB7-9AC5-4552-8A53-C91805E547FA}</a:tableStyleId>
              </a:tblPr>
              <a:tblGrid>
                <a:gridCol w="5089372">
                  <a:extLst>
                    <a:ext uri="{9D8B030D-6E8A-4147-A177-3AD203B41FA5}">
                      <a16:colId xmlns:a16="http://schemas.microsoft.com/office/drawing/2014/main" val="849432492"/>
                    </a:ext>
                  </a:extLst>
                </a:gridCol>
                <a:gridCol w="3826054">
                  <a:extLst>
                    <a:ext uri="{9D8B030D-6E8A-4147-A177-3AD203B41FA5}">
                      <a16:colId xmlns:a16="http://schemas.microsoft.com/office/drawing/2014/main" val="1136151835"/>
                    </a:ext>
                  </a:extLst>
                </a:gridCol>
                <a:gridCol w="1813766">
                  <a:extLst>
                    <a:ext uri="{9D8B030D-6E8A-4147-A177-3AD203B41FA5}">
                      <a16:colId xmlns:a16="http://schemas.microsoft.com/office/drawing/2014/main" val="3647522586"/>
                    </a:ext>
                  </a:extLst>
                </a:gridCol>
              </a:tblGrid>
              <a:tr h="1159486"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es-HN" sz="2400" u="none" strike="noStrike" dirty="0">
                          <a:effectLst/>
                        </a:rPr>
                        <a:t>Cuadro No. 28</a:t>
                      </a:r>
                      <a:endParaRPr lang="es-HN" sz="24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endParaRPr lang="es-H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HN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37690621"/>
                  </a:ext>
                </a:extLst>
              </a:tr>
              <a:tr h="2289541">
                <a:tc>
                  <a:txBody>
                    <a:bodyPr/>
                    <a:lstStyle/>
                    <a:p>
                      <a:pPr algn="ctr" fontAlgn="ctr"/>
                      <a:r>
                        <a:rPr lang="es-HN" sz="2400" u="none" strike="noStrike" dirty="0">
                          <a:effectLst/>
                        </a:rPr>
                        <a:t>Cobertura </a:t>
                      </a:r>
                      <a:r>
                        <a:rPr lang="es-HN" sz="2400" u="none" strike="noStrike" dirty="0" err="1">
                          <a:effectLst/>
                        </a:rPr>
                        <a:t>Muncipal</a:t>
                      </a:r>
                      <a:r>
                        <a:rPr lang="es-HN" sz="2400" u="none" strike="noStrike" dirty="0">
                          <a:effectLst/>
                        </a:rPr>
                        <a:t> en Cortés</a:t>
                      </a:r>
                      <a:endParaRPr lang="es-HN" sz="24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HN" sz="2400" u="none" strike="noStrike">
                          <a:effectLst/>
                        </a:rPr>
                        <a:t>Número de instituciones</a:t>
                      </a:r>
                      <a:endParaRPr lang="es-HN" sz="2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HN" sz="2400" u="none" strike="noStrike">
                          <a:effectLst/>
                        </a:rPr>
                        <a:t>Porcentaje</a:t>
                      </a:r>
                      <a:endParaRPr lang="es-HN" sz="2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866050864"/>
                  </a:ext>
                </a:extLst>
              </a:tr>
              <a:tr h="1159486">
                <a:tc>
                  <a:txBody>
                    <a:bodyPr/>
                    <a:lstStyle/>
                    <a:p>
                      <a:pPr algn="l" fontAlgn="t"/>
                      <a:r>
                        <a:rPr lang="es-HN" sz="2400" u="none" strike="noStrike" dirty="0">
                          <a:effectLst/>
                        </a:rPr>
                        <a:t>San Pedro Sula</a:t>
                      </a:r>
                      <a:endParaRPr lang="es-HN" sz="2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HN" sz="2400" u="none" strike="noStrike">
                          <a:effectLst/>
                        </a:rPr>
                        <a:t>1</a:t>
                      </a:r>
                      <a:endParaRPr lang="es-HN" sz="2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HN" sz="2400" u="none" strike="noStrike" dirty="0">
                          <a:effectLst/>
                        </a:rPr>
                        <a:t>100.0</a:t>
                      </a:r>
                      <a:endParaRPr lang="es-HN" sz="2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val="4041310859"/>
                  </a:ext>
                </a:extLst>
              </a:tr>
            </a:tbl>
          </a:graphicData>
        </a:graphic>
      </p:graphicFrame>
      <p:sp>
        <p:nvSpPr>
          <p:cNvPr id="6" name="Rectángulo 5">
            <a:extLst>
              <a:ext uri="{FF2B5EF4-FFF2-40B4-BE49-F238E27FC236}">
                <a16:creationId xmlns:a16="http://schemas.microsoft.com/office/drawing/2014/main" id="{52391990-702D-4230-AB45-FEA69895A931}"/>
              </a:ext>
            </a:extLst>
          </p:cNvPr>
          <p:cNvSpPr/>
          <p:nvPr/>
        </p:nvSpPr>
        <p:spPr>
          <a:xfrm>
            <a:off x="1878460" y="6372225"/>
            <a:ext cx="914501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b="1" dirty="0">
                <a:solidFill>
                  <a:srgbClr val="002060"/>
                </a:solidFill>
                <a:latin typeface="Arial" panose="020B0604020202020204" pitchFamily="34" charset="0"/>
              </a:rPr>
              <a:t>*Porcentaje en relación a 1 institución que atiende población de 60 años y más en Satisfacción de Necesidades Básicas.</a:t>
            </a:r>
            <a:endParaRPr lang="es-HN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03793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Gráfico 4">
            <a:extLst>
              <a:ext uri="{FF2B5EF4-FFF2-40B4-BE49-F238E27FC236}">
                <a16:creationId xmlns:a16="http://schemas.microsoft.com/office/drawing/2014/main" id="{AEC45FC9-EA20-4C0A-9A4B-62B283661D0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6112080"/>
              </p:ext>
            </p:extLst>
          </p:nvPr>
        </p:nvGraphicFramePr>
        <p:xfrm>
          <a:off x="1277566" y="827609"/>
          <a:ext cx="10801200" cy="57606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7" name="Tabla 6">
            <a:extLst>
              <a:ext uri="{FF2B5EF4-FFF2-40B4-BE49-F238E27FC236}">
                <a16:creationId xmlns:a16="http://schemas.microsoft.com/office/drawing/2014/main" id="{694B8B9D-98B3-4258-B1B8-9CCFC2B8290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53666926"/>
              </p:ext>
            </p:extLst>
          </p:nvPr>
        </p:nvGraphicFramePr>
        <p:xfrm>
          <a:off x="1421582" y="6750164"/>
          <a:ext cx="10513168" cy="558165"/>
        </p:xfrm>
        <a:graphic>
          <a:graphicData uri="http://schemas.openxmlformats.org/drawingml/2006/table">
            <a:tbl>
              <a:tblPr/>
              <a:tblGrid>
                <a:gridCol w="10513168">
                  <a:extLst>
                    <a:ext uri="{9D8B030D-6E8A-4147-A177-3AD203B41FA5}">
                      <a16:colId xmlns:a16="http://schemas.microsoft.com/office/drawing/2014/main" val="4258482129"/>
                    </a:ext>
                  </a:extLst>
                </a:gridCol>
              </a:tblGrid>
              <a:tr h="126117">
                <a:tc>
                  <a:txBody>
                    <a:bodyPr/>
                    <a:lstStyle/>
                    <a:p>
                      <a:pPr algn="ctr" fontAlgn="b"/>
                      <a:r>
                        <a:rPr lang="es-ES" sz="1800" b="1" i="0" u="none" strike="noStrike" dirty="0">
                          <a:solidFill>
                            <a:srgbClr val="993300"/>
                          </a:solidFill>
                          <a:effectLst/>
                          <a:latin typeface="Arial" panose="020B0604020202020204" pitchFamily="34" charset="0"/>
                        </a:rPr>
                        <a:t>*Porcentaje en relación a 39 instituciones que atienden población en edad no especificada en la opción de Satisfacción de Necesidades Básicas.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3108801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076536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Gráfico 4">
            <a:extLst>
              <a:ext uri="{FF2B5EF4-FFF2-40B4-BE49-F238E27FC236}">
                <a16:creationId xmlns:a16="http://schemas.microsoft.com/office/drawing/2014/main" id="{EFA3C19B-00FC-4009-893E-9E2C17C397E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48878465"/>
              </p:ext>
            </p:extLst>
          </p:nvPr>
        </p:nvGraphicFramePr>
        <p:xfrm>
          <a:off x="1133550" y="1043633"/>
          <a:ext cx="10945216" cy="59046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Rectángulo 5">
            <a:extLst>
              <a:ext uri="{FF2B5EF4-FFF2-40B4-BE49-F238E27FC236}">
                <a16:creationId xmlns:a16="http://schemas.microsoft.com/office/drawing/2014/main" id="{1E8D2937-0E8D-484C-8D12-482B6F4A9BEF}"/>
              </a:ext>
            </a:extLst>
          </p:cNvPr>
          <p:cNvSpPr/>
          <p:nvPr/>
        </p:nvSpPr>
        <p:spPr>
          <a:xfrm>
            <a:off x="1349574" y="7164313"/>
            <a:ext cx="979308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</a:rPr>
              <a:t>*Porcentaje en relación a 7 instituciones que atienden población en edad 15-30  años en Inserción al Mundo del Trabajo.</a:t>
            </a:r>
            <a:endParaRPr lang="es-HN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59723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a 4">
            <a:extLst>
              <a:ext uri="{FF2B5EF4-FFF2-40B4-BE49-F238E27FC236}">
                <a16:creationId xmlns:a16="http://schemas.microsoft.com/office/drawing/2014/main" id="{555B4940-D556-412A-BA30-C125FAF8C62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82742895"/>
              </p:ext>
            </p:extLst>
          </p:nvPr>
        </p:nvGraphicFramePr>
        <p:xfrm>
          <a:off x="1061542" y="2051745"/>
          <a:ext cx="10729192" cy="3168351"/>
        </p:xfrm>
        <a:graphic>
          <a:graphicData uri="http://schemas.openxmlformats.org/drawingml/2006/table">
            <a:tbl>
              <a:tblPr>
                <a:tableStyleId>{284E427A-3D55-4303-BF80-6455036E1DE7}</a:tableStyleId>
              </a:tblPr>
              <a:tblGrid>
                <a:gridCol w="4937406">
                  <a:extLst>
                    <a:ext uri="{9D8B030D-6E8A-4147-A177-3AD203B41FA5}">
                      <a16:colId xmlns:a16="http://schemas.microsoft.com/office/drawing/2014/main" val="638195939"/>
                    </a:ext>
                  </a:extLst>
                </a:gridCol>
                <a:gridCol w="3885172">
                  <a:extLst>
                    <a:ext uri="{9D8B030D-6E8A-4147-A177-3AD203B41FA5}">
                      <a16:colId xmlns:a16="http://schemas.microsoft.com/office/drawing/2014/main" val="3015117643"/>
                    </a:ext>
                  </a:extLst>
                </a:gridCol>
                <a:gridCol w="1906614">
                  <a:extLst>
                    <a:ext uri="{9D8B030D-6E8A-4147-A177-3AD203B41FA5}">
                      <a16:colId xmlns:a16="http://schemas.microsoft.com/office/drawing/2014/main" val="2638369691"/>
                    </a:ext>
                  </a:extLst>
                </a:gridCol>
              </a:tblGrid>
              <a:tr h="1056117"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es-HN" sz="2400" u="none" strike="noStrike" dirty="0">
                          <a:effectLst/>
                        </a:rPr>
                        <a:t>Cuadro No. 31</a:t>
                      </a:r>
                      <a:endParaRPr lang="es-HN" sz="24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endParaRPr lang="es-H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HN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61893732"/>
                  </a:ext>
                </a:extLst>
              </a:tr>
              <a:tr h="1056117">
                <a:tc>
                  <a:txBody>
                    <a:bodyPr/>
                    <a:lstStyle/>
                    <a:p>
                      <a:pPr algn="ctr" fontAlgn="ctr"/>
                      <a:r>
                        <a:rPr lang="es-HN" sz="2400" u="none" strike="noStrike">
                          <a:effectLst/>
                        </a:rPr>
                        <a:t>Cobertura municipal en Cortés</a:t>
                      </a:r>
                      <a:endParaRPr lang="es-HN" sz="2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HN" sz="2400" u="none" strike="noStrike">
                          <a:effectLst/>
                        </a:rPr>
                        <a:t>Número de instituciones</a:t>
                      </a:r>
                      <a:endParaRPr lang="es-HN" sz="2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HN" sz="2400" u="none" strike="noStrike">
                          <a:effectLst/>
                        </a:rPr>
                        <a:t>Porcentaje</a:t>
                      </a:r>
                      <a:endParaRPr lang="es-HN" sz="2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383143263"/>
                  </a:ext>
                </a:extLst>
              </a:tr>
              <a:tr h="1056117">
                <a:tc>
                  <a:txBody>
                    <a:bodyPr/>
                    <a:lstStyle/>
                    <a:p>
                      <a:pPr algn="l" fontAlgn="t"/>
                      <a:r>
                        <a:rPr lang="es-HN" sz="2400" u="none" strike="noStrike" dirty="0">
                          <a:effectLst/>
                        </a:rPr>
                        <a:t>San Pedro Sula</a:t>
                      </a:r>
                      <a:endParaRPr lang="es-HN" sz="2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HN" sz="2400" u="none" strike="noStrike">
                          <a:effectLst/>
                        </a:rPr>
                        <a:t>1</a:t>
                      </a:r>
                      <a:endParaRPr lang="es-HN" sz="2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HN" sz="2400" u="none" strike="noStrike" dirty="0">
                          <a:effectLst/>
                        </a:rPr>
                        <a:t>100.0</a:t>
                      </a:r>
                      <a:endParaRPr lang="es-HN" sz="2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val="201862613"/>
                  </a:ext>
                </a:extLst>
              </a:tr>
            </a:tbl>
          </a:graphicData>
        </a:graphic>
      </p:graphicFrame>
      <p:sp>
        <p:nvSpPr>
          <p:cNvPr id="6" name="Rectángulo 5">
            <a:extLst>
              <a:ext uri="{FF2B5EF4-FFF2-40B4-BE49-F238E27FC236}">
                <a16:creationId xmlns:a16="http://schemas.microsoft.com/office/drawing/2014/main" id="{10C18E73-71D3-40D6-AAF6-094007BE2492}"/>
              </a:ext>
            </a:extLst>
          </p:cNvPr>
          <p:cNvSpPr/>
          <p:nvPr/>
        </p:nvSpPr>
        <p:spPr>
          <a:xfrm>
            <a:off x="894879" y="5508129"/>
            <a:ext cx="1106251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b="1" dirty="0">
                <a:solidFill>
                  <a:srgbClr val="993366"/>
                </a:solidFill>
                <a:latin typeface="Arial" panose="020B0604020202020204" pitchFamily="34" charset="0"/>
              </a:rPr>
              <a:t>*Una institución atiende población en edad 31-59 años en la opción Inserción al Mundo del Trabajo.</a:t>
            </a:r>
            <a:r>
              <a:rPr lang="es-ES" dirty="0">
                <a:solidFill>
                  <a:srgbClr val="993366"/>
                </a:solidFill>
              </a:rPr>
              <a:t> </a:t>
            </a:r>
            <a:endParaRPr lang="es-HN" dirty="0">
              <a:solidFill>
                <a:srgbClr val="9933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79884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a 4">
            <a:extLst>
              <a:ext uri="{FF2B5EF4-FFF2-40B4-BE49-F238E27FC236}">
                <a16:creationId xmlns:a16="http://schemas.microsoft.com/office/drawing/2014/main" id="{63A6C2CC-638F-47FA-B4EC-E50AAD6D684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00915922"/>
              </p:ext>
            </p:extLst>
          </p:nvPr>
        </p:nvGraphicFramePr>
        <p:xfrm>
          <a:off x="557486" y="2051745"/>
          <a:ext cx="11305256" cy="3600399"/>
        </p:xfrm>
        <a:graphic>
          <a:graphicData uri="http://schemas.openxmlformats.org/drawingml/2006/table">
            <a:tbl>
              <a:tblPr>
                <a:tableStyleId>{69C7853C-536D-4A76-A0AE-DD22124D55A5}</a:tableStyleId>
              </a:tblPr>
              <a:tblGrid>
                <a:gridCol w="4847694">
                  <a:extLst>
                    <a:ext uri="{9D8B030D-6E8A-4147-A177-3AD203B41FA5}">
                      <a16:colId xmlns:a16="http://schemas.microsoft.com/office/drawing/2014/main" val="476762560"/>
                    </a:ext>
                  </a:extLst>
                </a:gridCol>
                <a:gridCol w="3879965">
                  <a:extLst>
                    <a:ext uri="{9D8B030D-6E8A-4147-A177-3AD203B41FA5}">
                      <a16:colId xmlns:a16="http://schemas.microsoft.com/office/drawing/2014/main" val="3574699538"/>
                    </a:ext>
                  </a:extLst>
                </a:gridCol>
                <a:gridCol w="2577597">
                  <a:extLst>
                    <a:ext uri="{9D8B030D-6E8A-4147-A177-3AD203B41FA5}">
                      <a16:colId xmlns:a16="http://schemas.microsoft.com/office/drawing/2014/main" val="771180447"/>
                    </a:ext>
                  </a:extLst>
                </a:gridCol>
              </a:tblGrid>
              <a:tr h="2145469"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es-HN" sz="2400" u="none" strike="noStrike" dirty="0">
                          <a:effectLst/>
                        </a:rPr>
                        <a:t>Cuadro No. 32</a:t>
                      </a:r>
                    </a:p>
                    <a:p>
                      <a:pPr algn="ctr" fontAlgn="ctr"/>
                      <a:r>
                        <a:rPr lang="es-ES" sz="2400" b="0" i="0" u="none" strike="noStrike" dirty="0">
                          <a:effectLst/>
                          <a:latin typeface="+mn-lt"/>
                        </a:rPr>
                        <a:t>Educación Inserción al Mundo del Trabajo</a:t>
                      </a:r>
                      <a:endParaRPr lang="es-HN" sz="2400" b="0" i="0" u="none" strike="noStrike" dirty="0">
                        <a:effectLst/>
                        <a:latin typeface="+mn-lt"/>
                      </a:endParaRPr>
                    </a:p>
                    <a:p>
                      <a:pPr algn="ctr" fontAlgn="ctr"/>
                      <a:r>
                        <a:rPr lang="es-ES" sz="2400" b="0" i="0" u="none" strike="noStrike" dirty="0">
                          <a:effectLst/>
                          <a:latin typeface="+mn-lt"/>
                        </a:rPr>
                        <a:t>P</a:t>
                      </a:r>
                      <a:r>
                        <a:rPr lang="es-HN" sz="2400" b="0" i="0" u="none" strike="noStrike" dirty="0">
                          <a:effectLst/>
                          <a:latin typeface="+mn-lt"/>
                        </a:rPr>
                        <a:t>oblación de 60 años y más</a:t>
                      </a: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endParaRPr lang="es-H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HN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12335878"/>
                  </a:ext>
                </a:extLst>
              </a:tr>
              <a:tr h="727465">
                <a:tc>
                  <a:txBody>
                    <a:bodyPr/>
                    <a:lstStyle/>
                    <a:p>
                      <a:pPr algn="ctr" fontAlgn="ctr"/>
                      <a:r>
                        <a:rPr lang="es-HN" sz="2400" u="none" strike="noStrike" dirty="0">
                          <a:effectLst/>
                        </a:rPr>
                        <a:t>Cobertura Municipal en Cortés</a:t>
                      </a:r>
                      <a:endParaRPr lang="es-HN" sz="24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HN" sz="2400" u="none" strike="noStrike" dirty="0">
                          <a:effectLst/>
                        </a:rPr>
                        <a:t>Número de instituciones</a:t>
                      </a:r>
                      <a:endParaRPr lang="es-HN" sz="2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HN" sz="2400" u="none" strike="noStrike">
                          <a:effectLst/>
                        </a:rPr>
                        <a:t>Porcentaje</a:t>
                      </a:r>
                      <a:endParaRPr lang="es-HN" sz="2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399935451"/>
                  </a:ext>
                </a:extLst>
              </a:tr>
              <a:tr h="727465">
                <a:tc>
                  <a:txBody>
                    <a:bodyPr/>
                    <a:lstStyle/>
                    <a:p>
                      <a:pPr algn="l" fontAlgn="t"/>
                      <a:r>
                        <a:rPr lang="es-HN" sz="2400" u="none" strike="noStrike">
                          <a:effectLst/>
                        </a:rPr>
                        <a:t>San Pedro Sula</a:t>
                      </a:r>
                      <a:endParaRPr lang="es-HN" sz="2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HN" sz="2400" u="none" strike="noStrike" dirty="0">
                          <a:effectLst/>
                        </a:rPr>
                        <a:t>1</a:t>
                      </a:r>
                      <a:endParaRPr lang="es-HN" sz="2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HN" sz="2400" u="none" strike="noStrike" dirty="0">
                          <a:effectLst/>
                        </a:rPr>
                        <a:t>100.0</a:t>
                      </a:r>
                      <a:endParaRPr lang="es-HN" sz="2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val="943159637"/>
                  </a:ext>
                </a:extLst>
              </a:tr>
            </a:tbl>
          </a:graphicData>
        </a:graphic>
      </p:graphicFrame>
      <p:sp>
        <p:nvSpPr>
          <p:cNvPr id="6" name="Rectángulo 5">
            <a:extLst>
              <a:ext uri="{FF2B5EF4-FFF2-40B4-BE49-F238E27FC236}">
                <a16:creationId xmlns:a16="http://schemas.microsoft.com/office/drawing/2014/main" id="{78E94FD6-E500-4F14-80BE-109DEF899B2D}"/>
              </a:ext>
            </a:extLst>
          </p:cNvPr>
          <p:cNvSpPr/>
          <p:nvPr/>
        </p:nvSpPr>
        <p:spPr>
          <a:xfrm>
            <a:off x="1061542" y="6300217"/>
            <a:ext cx="1108923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b="1" dirty="0">
                <a:solidFill>
                  <a:srgbClr val="800000"/>
                </a:solidFill>
                <a:latin typeface="Arial" panose="020B0604020202020204" pitchFamily="34" charset="0"/>
              </a:rPr>
              <a:t>*Una institución atiende población de 60 años y más en la opción Inserción al Mundo del Trabajo.</a:t>
            </a:r>
            <a:r>
              <a:rPr lang="es-ES" dirty="0">
                <a:solidFill>
                  <a:srgbClr val="800000"/>
                </a:solidFill>
              </a:rPr>
              <a:t> </a:t>
            </a:r>
            <a:endParaRPr lang="es-HN" dirty="0">
              <a:solidFill>
                <a:srgbClr val="8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96069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Gráfico 4">
            <a:extLst>
              <a:ext uri="{FF2B5EF4-FFF2-40B4-BE49-F238E27FC236}">
                <a16:creationId xmlns:a16="http://schemas.microsoft.com/office/drawing/2014/main" id="{36E00CBE-BD81-4B93-8581-E157920565A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59763121"/>
              </p:ext>
            </p:extLst>
          </p:nvPr>
        </p:nvGraphicFramePr>
        <p:xfrm>
          <a:off x="989534" y="1043633"/>
          <a:ext cx="11233248" cy="568863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Rectángulo 5">
            <a:extLst>
              <a:ext uri="{FF2B5EF4-FFF2-40B4-BE49-F238E27FC236}">
                <a16:creationId xmlns:a16="http://schemas.microsoft.com/office/drawing/2014/main" id="{6C3F82A9-5B92-45F0-98A4-581538CC012C}"/>
              </a:ext>
            </a:extLst>
          </p:cNvPr>
          <p:cNvSpPr/>
          <p:nvPr/>
        </p:nvSpPr>
        <p:spPr>
          <a:xfrm>
            <a:off x="1020191" y="6876281"/>
            <a:ext cx="1065718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b="1" dirty="0">
                <a:solidFill>
                  <a:srgbClr val="993300"/>
                </a:solidFill>
                <a:latin typeface="Arial" panose="020B0604020202020204" pitchFamily="34" charset="0"/>
              </a:rPr>
              <a:t>*Porcentaje en relación a 12 instituciones que atienden población sin edad específica en Inserción al Mundo del Trabajo.</a:t>
            </a:r>
            <a:r>
              <a:rPr lang="es-ES" dirty="0">
                <a:solidFill>
                  <a:srgbClr val="993300"/>
                </a:solidFill>
              </a:rPr>
              <a:t> </a:t>
            </a:r>
            <a:endParaRPr lang="es-HN" dirty="0">
              <a:solidFill>
                <a:srgbClr val="9933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1337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a 4">
            <a:extLst>
              <a:ext uri="{FF2B5EF4-FFF2-40B4-BE49-F238E27FC236}">
                <a16:creationId xmlns:a16="http://schemas.microsoft.com/office/drawing/2014/main" id="{A05D1766-5941-41FE-BBCD-51FC16175A6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51381688"/>
              </p:ext>
            </p:extLst>
          </p:nvPr>
        </p:nvGraphicFramePr>
        <p:xfrm>
          <a:off x="1421582" y="1979737"/>
          <a:ext cx="10153128" cy="3384375"/>
        </p:xfrm>
        <a:graphic>
          <a:graphicData uri="http://schemas.openxmlformats.org/drawingml/2006/table">
            <a:tbl>
              <a:tblPr>
                <a:tableStyleId>{775DCB02-9BB8-47FD-8907-85C794F793BA}</a:tableStyleId>
              </a:tblPr>
              <a:tblGrid>
                <a:gridCol w="4611176">
                  <a:extLst>
                    <a:ext uri="{9D8B030D-6E8A-4147-A177-3AD203B41FA5}">
                      <a16:colId xmlns:a16="http://schemas.microsoft.com/office/drawing/2014/main" val="1852880941"/>
                    </a:ext>
                  </a:extLst>
                </a:gridCol>
                <a:gridCol w="3825570">
                  <a:extLst>
                    <a:ext uri="{9D8B030D-6E8A-4147-A177-3AD203B41FA5}">
                      <a16:colId xmlns:a16="http://schemas.microsoft.com/office/drawing/2014/main" val="3654254167"/>
                    </a:ext>
                  </a:extLst>
                </a:gridCol>
                <a:gridCol w="1716382">
                  <a:extLst>
                    <a:ext uri="{9D8B030D-6E8A-4147-A177-3AD203B41FA5}">
                      <a16:colId xmlns:a16="http://schemas.microsoft.com/office/drawing/2014/main" val="187464777"/>
                    </a:ext>
                  </a:extLst>
                </a:gridCol>
              </a:tblGrid>
              <a:tr h="1128125"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es-HN" sz="2400" u="none" strike="noStrike" dirty="0">
                          <a:effectLst/>
                        </a:rPr>
                        <a:t>Cuadro No. 34</a:t>
                      </a:r>
                      <a:endParaRPr lang="es-HN" sz="24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endParaRPr lang="es-H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HN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45569256"/>
                  </a:ext>
                </a:extLst>
              </a:tr>
              <a:tr h="1128125">
                <a:tc>
                  <a:txBody>
                    <a:bodyPr/>
                    <a:lstStyle/>
                    <a:p>
                      <a:pPr algn="ctr" fontAlgn="ctr"/>
                      <a:r>
                        <a:rPr lang="es-HN" sz="2400" u="none" strike="noStrike">
                          <a:effectLst/>
                        </a:rPr>
                        <a:t>Cobertura Municipal en Cortés</a:t>
                      </a:r>
                      <a:endParaRPr lang="es-HN" sz="2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HN" sz="2400" u="none" strike="noStrike">
                          <a:effectLst/>
                        </a:rPr>
                        <a:t>Número de instituciones</a:t>
                      </a:r>
                      <a:endParaRPr lang="es-HN" sz="2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HN" sz="2400" u="none" strike="noStrike">
                          <a:effectLst/>
                        </a:rPr>
                        <a:t>Porcentaje</a:t>
                      </a:r>
                      <a:endParaRPr lang="es-HN" sz="2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542781140"/>
                  </a:ext>
                </a:extLst>
              </a:tr>
              <a:tr h="1128125">
                <a:tc>
                  <a:txBody>
                    <a:bodyPr/>
                    <a:lstStyle/>
                    <a:p>
                      <a:pPr algn="l" fontAlgn="t"/>
                      <a:r>
                        <a:rPr lang="es-HN" sz="2400" u="none" strike="noStrike">
                          <a:effectLst/>
                        </a:rPr>
                        <a:t>San Pedro Sula</a:t>
                      </a:r>
                      <a:endParaRPr lang="es-HN" sz="2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HN" sz="2400" u="none" strike="noStrike">
                          <a:effectLst/>
                        </a:rPr>
                        <a:t>2</a:t>
                      </a:r>
                      <a:endParaRPr lang="es-HN" sz="2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HN" sz="2400" u="none" strike="noStrike" dirty="0">
                          <a:effectLst/>
                        </a:rPr>
                        <a:t>100.0</a:t>
                      </a:r>
                      <a:endParaRPr lang="es-HN" sz="2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val="1343299304"/>
                  </a:ext>
                </a:extLst>
              </a:tr>
            </a:tbl>
          </a:graphicData>
        </a:graphic>
      </p:graphicFrame>
      <p:sp>
        <p:nvSpPr>
          <p:cNvPr id="9" name="Rectángulo 8">
            <a:extLst>
              <a:ext uri="{FF2B5EF4-FFF2-40B4-BE49-F238E27FC236}">
                <a16:creationId xmlns:a16="http://schemas.microsoft.com/office/drawing/2014/main" id="{850F4248-1BDE-488E-BF51-E2E97FF954D8}"/>
              </a:ext>
            </a:extLst>
          </p:cNvPr>
          <p:cNvSpPr/>
          <p:nvPr/>
        </p:nvSpPr>
        <p:spPr>
          <a:xfrm>
            <a:off x="1925638" y="5580137"/>
            <a:ext cx="921702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b="1" dirty="0">
                <a:solidFill>
                  <a:srgbClr val="002060"/>
                </a:solidFill>
                <a:latin typeface="Arial" panose="020B0604020202020204" pitchFamily="34" charset="0"/>
              </a:rPr>
              <a:t>*Dos instituciones atienden población en edad 15-30 años en Alfabetización.</a:t>
            </a:r>
            <a:r>
              <a:rPr lang="es-ES" dirty="0">
                <a:solidFill>
                  <a:srgbClr val="002060"/>
                </a:solidFill>
              </a:rPr>
              <a:t> </a:t>
            </a:r>
            <a:endParaRPr lang="es-HN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83222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Gráfico 4">
            <a:extLst>
              <a:ext uri="{FF2B5EF4-FFF2-40B4-BE49-F238E27FC236}">
                <a16:creationId xmlns:a16="http://schemas.microsoft.com/office/drawing/2014/main" id="{109DE1DE-D6AA-4E5E-A5D2-1467FC95C97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92221261"/>
              </p:ext>
            </p:extLst>
          </p:nvPr>
        </p:nvGraphicFramePr>
        <p:xfrm>
          <a:off x="1421582" y="1115641"/>
          <a:ext cx="10441160" cy="56886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Rectángulo 5">
            <a:extLst>
              <a:ext uri="{FF2B5EF4-FFF2-40B4-BE49-F238E27FC236}">
                <a16:creationId xmlns:a16="http://schemas.microsoft.com/office/drawing/2014/main" id="{AD0FF16B-34F2-4F56-B998-A6C9B999D196}"/>
              </a:ext>
            </a:extLst>
          </p:cNvPr>
          <p:cNvSpPr/>
          <p:nvPr/>
        </p:nvSpPr>
        <p:spPr>
          <a:xfrm>
            <a:off x="2431965" y="6948289"/>
            <a:ext cx="7992888" cy="6477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</a:rPr>
              <a:t>*Porcentaje en relación a 55 instituciones que tienen cobertura en el departamento de Cortés.</a:t>
            </a:r>
            <a:r>
              <a:rPr lang="es-ES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endParaRPr lang="es-HN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73841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Gráfico 4">
            <a:extLst>
              <a:ext uri="{FF2B5EF4-FFF2-40B4-BE49-F238E27FC236}">
                <a16:creationId xmlns:a16="http://schemas.microsoft.com/office/drawing/2014/main" id="{C5434BC1-BD7E-459E-B4A7-1BEA193004E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0841114"/>
              </p:ext>
            </p:extLst>
          </p:nvPr>
        </p:nvGraphicFramePr>
        <p:xfrm>
          <a:off x="1205558" y="1115641"/>
          <a:ext cx="10801200" cy="57606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Rectángulo 5">
            <a:extLst>
              <a:ext uri="{FF2B5EF4-FFF2-40B4-BE49-F238E27FC236}">
                <a16:creationId xmlns:a16="http://schemas.microsoft.com/office/drawing/2014/main" id="{5E0BCCCD-15C7-48C7-8C5A-98CD640DF30D}"/>
              </a:ext>
            </a:extLst>
          </p:cNvPr>
          <p:cNvSpPr/>
          <p:nvPr/>
        </p:nvSpPr>
        <p:spPr>
          <a:xfrm>
            <a:off x="2285678" y="7092305"/>
            <a:ext cx="878497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b="1" dirty="0">
                <a:solidFill>
                  <a:srgbClr val="993300"/>
                </a:solidFill>
                <a:latin typeface="Arial" panose="020B0604020202020204" pitchFamily="34" charset="0"/>
              </a:rPr>
              <a:t>*Porcentaje en relación a 7 instituciones que atienden población de 0-3 años.</a:t>
            </a:r>
            <a:r>
              <a:rPr lang="es-ES" dirty="0">
                <a:solidFill>
                  <a:srgbClr val="FFC000"/>
                </a:solidFill>
              </a:rPr>
              <a:t> </a:t>
            </a:r>
            <a:endParaRPr lang="es-HN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09936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Gráfico 4">
            <a:extLst>
              <a:ext uri="{FF2B5EF4-FFF2-40B4-BE49-F238E27FC236}">
                <a16:creationId xmlns:a16="http://schemas.microsoft.com/office/drawing/2014/main" id="{C2391220-F7BE-4274-B11E-6AA78778449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8349377"/>
              </p:ext>
            </p:extLst>
          </p:nvPr>
        </p:nvGraphicFramePr>
        <p:xfrm>
          <a:off x="1061542" y="1115641"/>
          <a:ext cx="10585176" cy="55446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Rectángulo 5">
            <a:extLst>
              <a:ext uri="{FF2B5EF4-FFF2-40B4-BE49-F238E27FC236}">
                <a16:creationId xmlns:a16="http://schemas.microsoft.com/office/drawing/2014/main" id="{6DEAAF05-B217-449E-A540-7EAE0F3E0AA6}"/>
              </a:ext>
            </a:extLst>
          </p:cNvPr>
          <p:cNvSpPr/>
          <p:nvPr/>
        </p:nvSpPr>
        <p:spPr>
          <a:xfrm>
            <a:off x="2465698" y="6876281"/>
            <a:ext cx="813690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b="1" dirty="0">
                <a:solidFill>
                  <a:srgbClr val="993300"/>
                </a:solidFill>
                <a:latin typeface="Arial" panose="020B0604020202020204" pitchFamily="34" charset="0"/>
              </a:rPr>
              <a:t>*La población en edad de 4-14 años fue atendida por 11 instituciones.</a:t>
            </a:r>
            <a:r>
              <a:rPr lang="es-ES" dirty="0">
                <a:solidFill>
                  <a:srgbClr val="993300"/>
                </a:solidFill>
              </a:rPr>
              <a:t> </a:t>
            </a:r>
            <a:endParaRPr lang="es-HN" dirty="0">
              <a:solidFill>
                <a:srgbClr val="9933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91934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Gráfico 5">
            <a:extLst>
              <a:ext uri="{FF2B5EF4-FFF2-40B4-BE49-F238E27FC236}">
                <a16:creationId xmlns:a16="http://schemas.microsoft.com/office/drawing/2014/main" id="{84861E7C-3F85-4C02-A93F-EAFA3B117EF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74653636"/>
              </p:ext>
            </p:extLst>
          </p:nvPr>
        </p:nvGraphicFramePr>
        <p:xfrm>
          <a:off x="1205558" y="683593"/>
          <a:ext cx="10297144" cy="60486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Rectángulo 4">
            <a:extLst>
              <a:ext uri="{FF2B5EF4-FFF2-40B4-BE49-F238E27FC236}">
                <a16:creationId xmlns:a16="http://schemas.microsoft.com/office/drawing/2014/main" id="{A701B8D2-C7FE-4483-95A0-D3D932F3C781}"/>
              </a:ext>
            </a:extLst>
          </p:cNvPr>
          <p:cNvSpPr/>
          <p:nvPr/>
        </p:nvSpPr>
        <p:spPr>
          <a:xfrm>
            <a:off x="989534" y="6732265"/>
            <a:ext cx="1051316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b="1" dirty="0">
                <a:solidFill>
                  <a:srgbClr val="993300"/>
                </a:solidFill>
                <a:latin typeface="Arial" panose="020B0604020202020204" pitchFamily="34" charset="0"/>
              </a:rPr>
              <a:t>*Porcentaje en relación a 55 instituciones que tienen cobertura en el departamento de Cortés.</a:t>
            </a:r>
            <a:endParaRPr lang="es-HN" dirty="0">
              <a:solidFill>
                <a:srgbClr val="9933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30543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Gráfico 4">
            <a:extLst>
              <a:ext uri="{FF2B5EF4-FFF2-40B4-BE49-F238E27FC236}">
                <a16:creationId xmlns:a16="http://schemas.microsoft.com/office/drawing/2014/main" id="{EC9890FE-ED35-4115-ACBD-908F7AC9B0E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42610629"/>
              </p:ext>
            </p:extLst>
          </p:nvPr>
        </p:nvGraphicFramePr>
        <p:xfrm>
          <a:off x="1565598" y="1187650"/>
          <a:ext cx="10441160" cy="56166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Rectángulo 5">
            <a:extLst>
              <a:ext uri="{FF2B5EF4-FFF2-40B4-BE49-F238E27FC236}">
                <a16:creationId xmlns:a16="http://schemas.microsoft.com/office/drawing/2014/main" id="{6E7B77B2-FACD-4AD5-AF42-CC82066EC685}"/>
              </a:ext>
            </a:extLst>
          </p:cNvPr>
          <p:cNvSpPr/>
          <p:nvPr/>
        </p:nvSpPr>
        <p:spPr>
          <a:xfrm>
            <a:off x="1412293" y="7020297"/>
            <a:ext cx="1009969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b="1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</a:rPr>
              <a:t>*Porcentaje en relación a 15 instituciones que atienden población en edad 15-30 años.</a:t>
            </a:r>
            <a:r>
              <a:rPr lang="es-ES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endParaRPr lang="es-HN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98784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abla 5">
            <a:extLst>
              <a:ext uri="{FF2B5EF4-FFF2-40B4-BE49-F238E27FC236}">
                <a16:creationId xmlns:a16="http://schemas.microsoft.com/office/drawing/2014/main" id="{DFB4ADEC-63E3-4A1A-9965-23A424B4EB1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31386676"/>
              </p:ext>
            </p:extLst>
          </p:nvPr>
        </p:nvGraphicFramePr>
        <p:xfrm>
          <a:off x="1493590" y="1907729"/>
          <a:ext cx="9937103" cy="4464496"/>
        </p:xfrm>
        <a:graphic>
          <a:graphicData uri="http://schemas.openxmlformats.org/drawingml/2006/table">
            <a:tbl>
              <a:tblPr>
                <a:tableStyleId>{775DCB02-9BB8-47FD-8907-85C794F793BA}</a:tableStyleId>
              </a:tblPr>
              <a:tblGrid>
                <a:gridCol w="4600357">
                  <a:extLst>
                    <a:ext uri="{9D8B030D-6E8A-4147-A177-3AD203B41FA5}">
                      <a16:colId xmlns:a16="http://schemas.microsoft.com/office/drawing/2014/main" val="1300743448"/>
                    </a:ext>
                  </a:extLst>
                </a:gridCol>
                <a:gridCol w="3574379">
                  <a:extLst>
                    <a:ext uri="{9D8B030D-6E8A-4147-A177-3AD203B41FA5}">
                      <a16:colId xmlns:a16="http://schemas.microsoft.com/office/drawing/2014/main" val="1195776987"/>
                    </a:ext>
                  </a:extLst>
                </a:gridCol>
                <a:gridCol w="1762367">
                  <a:extLst>
                    <a:ext uri="{9D8B030D-6E8A-4147-A177-3AD203B41FA5}">
                      <a16:colId xmlns:a16="http://schemas.microsoft.com/office/drawing/2014/main" val="3894491761"/>
                    </a:ext>
                  </a:extLst>
                </a:gridCol>
              </a:tblGrid>
              <a:tr h="1116124"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es-HN" sz="2400" u="none" strike="noStrike" dirty="0">
                          <a:effectLst/>
                        </a:rPr>
                        <a:t>Cuadro No. 39</a:t>
                      </a:r>
                      <a:endParaRPr lang="es-HN" sz="24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endParaRPr lang="es-H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HN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05264818"/>
                  </a:ext>
                </a:extLst>
              </a:tr>
              <a:tr h="1116124">
                <a:tc>
                  <a:txBody>
                    <a:bodyPr/>
                    <a:lstStyle/>
                    <a:p>
                      <a:pPr algn="ctr" fontAlgn="ctr"/>
                      <a:r>
                        <a:rPr lang="es-HN" sz="2400" u="none" strike="noStrike">
                          <a:effectLst/>
                        </a:rPr>
                        <a:t>Atención por grupo poblacional</a:t>
                      </a:r>
                      <a:endParaRPr lang="es-HN" sz="2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HN" sz="2400" u="none" strike="noStrike">
                          <a:effectLst/>
                        </a:rPr>
                        <a:t>Número de instituciones</a:t>
                      </a:r>
                      <a:endParaRPr lang="es-HN" sz="2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HN" sz="2400" u="none" strike="noStrike">
                          <a:effectLst/>
                        </a:rPr>
                        <a:t>Porcentaje</a:t>
                      </a:r>
                      <a:endParaRPr lang="es-HN" sz="2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673934912"/>
                  </a:ext>
                </a:extLst>
              </a:tr>
              <a:tr h="1116124">
                <a:tc>
                  <a:txBody>
                    <a:bodyPr/>
                    <a:lstStyle/>
                    <a:p>
                      <a:pPr algn="l" fontAlgn="t"/>
                      <a:r>
                        <a:rPr lang="es-HN" sz="2400" u="none" strike="noStrike">
                          <a:effectLst/>
                        </a:rPr>
                        <a:t>Riesgo Social</a:t>
                      </a:r>
                      <a:endParaRPr lang="es-HN" sz="2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HN" sz="2400" u="none" strike="noStrike">
                          <a:effectLst/>
                        </a:rPr>
                        <a:t>1</a:t>
                      </a:r>
                      <a:endParaRPr lang="es-HN" sz="2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HN" sz="2400" u="none" strike="noStrike">
                          <a:effectLst/>
                        </a:rPr>
                        <a:t>50.0</a:t>
                      </a:r>
                      <a:endParaRPr lang="es-HN" sz="2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val="4012558321"/>
                  </a:ext>
                </a:extLst>
              </a:tr>
              <a:tr h="1116124">
                <a:tc>
                  <a:txBody>
                    <a:bodyPr/>
                    <a:lstStyle/>
                    <a:p>
                      <a:pPr algn="l" fontAlgn="t"/>
                      <a:r>
                        <a:rPr lang="es-HN" sz="2400" u="none" strike="noStrike" dirty="0">
                          <a:effectLst/>
                        </a:rPr>
                        <a:t>Discapacidad</a:t>
                      </a:r>
                      <a:endParaRPr lang="es-HN" sz="2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HN" sz="2400" u="none" strike="noStrike">
                          <a:effectLst/>
                        </a:rPr>
                        <a:t>1</a:t>
                      </a:r>
                      <a:endParaRPr lang="es-HN" sz="2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HN" sz="2400" u="none" strike="noStrike" dirty="0">
                          <a:effectLst/>
                        </a:rPr>
                        <a:t>50.0</a:t>
                      </a:r>
                      <a:endParaRPr lang="es-HN" sz="2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val="161006336"/>
                  </a:ext>
                </a:extLst>
              </a:tr>
            </a:tbl>
          </a:graphicData>
        </a:graphic>
      </p:graphicFrame>
      <p:sp>
        <p:nvSpPr>
          <p:cNvPr id="7" name="Rectángulo 6">
            <a:extLst>
              <a:ext uri="{FF2B5EF4-FFF2-40B4-BE49-F238E27FC236}">
                <a16:creationId xmlns:a16="http://schemas.microsoft.com/office/drawing/2014/main" id="{65CB0B04-C26A-45DD-90E3-A09A7BDADF84}"/>
              </a:ext>
            </a:extLst>
          </p:cNvPr>
          <p:cNvSpPr/>
          <p:nvPr/>
        </p:nvSpPr>
        <p:spPr>
          <a:xfrm>
            <a:off x="1493590" y="6804273"/>
            <a:ext cx="1029714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b="1" dirty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</a:rPr>
              <a:t>*El grupo de edad 31-59 años se identificó atención por parte de 2 instituciones</a:t>
            </a:r>
            <a:r>
              <a:rPr lang="es-ES" b="1" dirty="0">
                <a:solidFill>
                  <a:srgbClr val="00B0F0"/>
                </a:solidFill>
                <a:latin typeface="Arial" panose="020B0604020202020204" pitchFamily="34" charset="0"/>
              </a:rPr>
              <a:t>.</a:t>
            </a:r>
            <a:r>
              <a:rPr lang="es-ES" dirty="0">
                <a:solidFill>
                  <a:srgbClr val="00B0F0"/>
                </a:solidFill>
              </a:rPr>
              <a:t> </a:t>
            </a:r>
            <a:endParaRPr lang="es-HN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38615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a 4">
            <a:extLst>
              <a:ext uri="{FF2B5EF4-FFF2-40B4-BE49-F238E27FC236}">
                <a16:creationId xmlns:a16="http://schemas.microsoft.com/office/drawing/2014/main" id="{CD21BA48-FF8B-426E-B058-93344ED3E4C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77645819"/>
              </p:ext>
            </p:extLst>
          </p:nvPr>
        </p:nvGraphicFramePr>
        <p:xfrm>
          <a:off x="1277566" y="1985202"/>
          <a:ext cx="10976768" cy="3666942"/>
        </p:xfrm>
        <a:graphic>
          <a:graphicData uri="http://schemas.openxmlformats.org/drawingml/2006/table">
            <a:tbl>
              <a:tblPr>
                <a:tableStyleId>{69C7853C-536D-4A76-A0AE-DD22124D55A5}</a:tableStyleId>
              </a:tblPr>
              <a:tblGrid>
                <a:gridCol w="4798587">
                  <a:extLst>
                    <a:ext uri="{9D8B030D-6E8A-4147-A177-3AD203B41FA5}">
                      <a16:colId xmlns:a16="http://schemas.microsoft.com/office/drawing/2014/main" val="3322949777"/>
                    </a:ext>
                  </a:extLst>
                </a:gridCol>
                <a:gridCol w="3736042">
                  <a:extLst>
                    <a:ext uri="{9D8B030D-6E8A-4147-A177-3AD203B41FA5}">
                      <a16:colId xmlns:a16="http://schemas.microsoft.com/office/drawing/2014/main" val="3603873504"/>
                    </a:ext>
                  </a:extLst>
                </a:gridCol>
                <a:gridCol w="2442139">
                  <a:extLst>
                    <a:ext uri="{9D8B030D-6E8A-4147-A177-3AD203B41FA5}">
                      <a16:colId xmlns:a16="http://schemas.microsoft.com/office/drawing/2014/main" val="4084214242"/>
                    </a:ext>
                  </a:extLst>
                </a:gridCol>
              </a:tblGrid>
              <a:tr h="1222314"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es-HN" sz="2400" u="none" strike="noStrike" dirty="0">
                          <a:effectLst/>
                        </a:rPr>
                        <a:t>Cuadro No. 40</a:t>
                      </a:r>
                      <a:endParaRPr lang="es-HN" sz="24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endParaRPr lang="es-H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HN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97171851"/>
                  </a:ext>
                </a:extLst>
              </a:tr>
              <a:tr h="1222314">
                <a:tc>
                  <a:txBody>
                    <a:bodyPr/>
                    <a:lstStyle/>
                    <a:p>
                      <a:pPr algn="ctr" fontAlgn="ctr"/>
                      <a:r>
                        <a:rPr lang="es-HN" sz="2400" u="none" strike="noStrike">
                          <a:effectLst/>
                        </a:rPr>
                        <a:t>Atención por grupo poblacional</a:t>
                      </a:r>
                      <a:endParaRPr lang="es-HN" sz="2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HN" sz="2400" u="none" strike="noStrike">
                          <a:effectLst/>
                        </a:rPr>
                        <a:t>Número de instituciones</a:t>
                      </a:r>
                      <a:endParaRPr lang="es-HN" sz="2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HN" sz="2400" u="none" strike="noStrike">
                          <a:effectLst/>
                        </a:rPr>
                        <a:t>Porcentaje</a:t>
                      </a:r>
                      <a:endParaRPr lang="es-HN" sz="2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271128754"/>
                  </a:ext>
                </a:extLst>
              </a:tr>
              <a:tr h="1222314">
                <a:tc>
                  <a:txBody>
                    <a:bodyPr/>
                    <a:lstStyle/>
                    <a:p>
                      <a:pPr algn="l" fontAlgn="t"/>
                      <a:r>
                        <a:rPr lang="es-HN" sz="2400" u="none" strike="noStrike" dirty="0">
                          <a:effectLst/>
                        </a:rPr>
                        <a:t>Diversa</a:t>
                      </a:r>
                      <a:endParaRPr lang="es-HN" sz="2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HN" sz="2400" u="none" strike="noStrike">
                          <a:effectLst/>
                        </a:rPr>
                        <a:t>1</a:t>
                      </a:r>
                      <a:endParaRPr lang="es-HN" sz="2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HN" sz="2400" u="none" strike="noStrike" dirty="0">
                          <a:effectLst/>
                        </a:rPr>
                        <a:t>100.0</a:t>
                      </a:r>
                      <a:endParaRPr lang="es-HN" sz="2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val="1499372682"/>
                  </a:ext>
                </a:extLst>
              </a:tr>
            </a:tbl>
          </a:graphicData>
        </a:graphic>
      </p:graphicFrame>
      <p:sp>
        <p:nvSpPr>
          <p:cNvPr id="6" name="Rectángulo 5">
            <a:extLst>
              <a:ext uri="{FF2B5EF4-FFF2-40B4-BE49-F238E27FC236}">
                <a16:creationId xmlns:a16="http://schemas.microsoft.com/office/drawing/2014/main" id="{FB6AF16F-90F9-42D4-AED5-FC65C1170D53}"/>
              </a:ext>
            </a:extLst>
          </p:cNvPr>
          <p:cNvSpPr/>
          <p:nvPr/>
        </p:nvSpPr>
        <p:spPr>
          <a:xfrm>
            <a:off x="2877518" y="6732265"/>
            <a:ext cx="777686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b="1" dirty="0">
                <a:solidFill>
                  <a:srgbClr val="993300"/>
                </a:solidFill>
                <a:latin typeface="Arial" panose="020B0604020202020204" pitchFamily="34" charset="0"/>
              </a:rPr>
              <a:t>* La población de 60 años y más fue atendida por una institución.</a:t>
            </a:r>
            <a:r>
              <a:rPr lang="es-ES" dirty="0">
                <a:solidFill>
                  <a:srgbClr val="993300"/>
                </a:solidFill>
              </a:rPr>
              <a:t> </a:t>
            </a:r>
            <a:endParaRPr lang="es-HN" dirty="0">
              <a:solidFill>
                <a:srgbClr val="9933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39713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Gráfico 4">
            <a:extLst>
              <a:ext uri="{FF2B5EF4-FFF2-40B4-BE49-F238E27FC236}">
                <a16:creationId xmlns:a16="http://schemas.microsoft.com/office/drawing/2014/main" id="{EF484947-E0FD-46EE-B4BC-7F75044A348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7021396"/>
              </p:ext>
            </p:extLst>
          </p:nvPr>
        </p:nvGraphicFramePr>
        <p:xfrm>
          <a:off x="1133550" y="971625"/>
          <a:ext cx="10945216" cy="58326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7" name="Tabla 6">
            <a:extLst>
              <a:ext uri="{FF2B5EF4-FFF2-40B4-BE49-F238E27FC236}">
                <a16:creationId xmlns:a16="http://schemas.microsoft.com/office/drawing/2014/main" id="{3E1B0DDA-EEDA-471B-B017-3AFCAD29144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4864467"/>
              </p:ext>
            </p:extLst>
          </p:nvPr>
        </p:nvGraphicFramePr>
        <p:xfrm>
          <a:off x="1133550" y="7002734"/>
          <a:ext cx="10945216" cy="832485"/>
        </p:xfrm>
        <a:graphic>
          <a:graphicData uri="http://schemas.openxmlformats.org/drawingml/2006/table">
            <a:tbl>
              <a:tblPr/>
              <a:tblGrid>
                <a:gridCol w="10945216">
                  <a:extLst>
                    <a:ext uri="{9D8B030D-6E8A-4147-A177-3AD203B41FA5}">
                      <a16:colId xmlns:a16="http://schemas.microsoft.com/office/drawing/2014/main" val="322887377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 fontAlgn="b"/>
                      <a:r>
                        <a:rPr lang="es-ES" sz="1800" b="1" i="0" u="none" strike="noStrike" dirty="0">
                          <a:solidFill>
                            <a:srgbClr val="993300"/>
                          </a:solidFill>
                          <a:effectLst/>
                          <a:latin typeface="Arial" panose="020B0604020202020204" pitchFamily="34" charset="0"/>
                        </a:rPr>
                        <a:t>*Dato global de atención es de 769,064 personas sin diferenciar por sexo ya que algunas instituciones no lo registran, en el gráfico se registran 651,620 personas el 54% es femenino y el 46% masculino.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2865463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924661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Gráfico 5">
            <a:extLst>
              <a:ext uri="{FF2B5EF4-FFF2-40B4-BE49-F238E27FC236}">
                <a16:creationId xmlns:a16="http://schemas.microsoft.com/office/drawing/2014/main" id="{B9B9879E-7088-416D-8E03-EF58D99A276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94697924"/>
              </p:ext>
            </p:extLst>
          </p:nvPr>
        </p:nvGraphicFramePr>
        <p:xfrm>
          <a:off x="1133550" y="971625"/>
          <a:ext cx="10873208" cy="56886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8" name="Tabla 7">
            <a:extLst>
              <a:ext uri="{FF2B5EF4-FFF2-40B4-BE49-F238E27FC236}">
                <a16:creationId xmlns:a16="http://schemas.microsoft.com/office/drawing/2014/main" id="{3343C7B2-4BEA-4E4C-84CE-A0CFC0B88AC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41885894"/>
              </p:ext>
            </p:extLst>
          </p:nvPr>
        </p:nvGraphicFramePr>
        <p:xfrm>
          <a:off x="1421582" y="6876281"/>
          <a:ext cx="9937104" cy="832485"/>
        </p:xfrm>
        <a:graphic>
          <a:graphicData uri="http://schemas.openxmlformats.org/drawingml/2006/table">
            <a:tbl>
              <a:tblPr/>
              <a:tblGrid>
                <a:gridCol w="9937104">
                  <a:extLst>
                    <a:ext uri="{9D8B030D-6E8A-4147-A177-3AD203B41FA5}">
                      <a16:colId xmlns:a16="http://schemas.microsoft.com/office/drawing/2014/main" val="3807362772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 fontAlgn="b"/>
                      <a:r>
                        <a:rPr lang="es-ES" sz="1800" b="1" i="0" u="none" strike="noStrike" dirty="0">
                          <a:effectLst/>
                          <a:latin typeface="Arial" panose="020B0604020202020204" pitchFamily="34" charset="0"/>
                        </a:rPr>
                        <a:t>*Dato global de atención es de 769,064 personas sin diferenciar origen ya que algunas instituciones no lo registran, en el gráfico se registran 46,037 personas el 94% es urbano y el 6% es rural.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670392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291850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Gráfico 4">
            <a:extLst>
              <a:ext uri="{FF2B5EF4-FFF2-40B4-BE49-F238E27FC236}">
                <a16:creationId xmlns:a16="http://schemas.microsoft.com/office/drawing/2014/main" id="{65AD722C-A686-4986-8C49-771FAA0B61C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91526792"/>
              </p:ext>
            </p:extLst>
          </p:nvPr>
        </p:nvGraphicFramePr>
        <p:xfrm>
          <a:off x="1277566" y="899617"/>
          <a:ext cx="10657184" cy="63367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Rectángulo 5">
            <a:extLst>
              <a:ext uri="{FF2B5EF4-FFF2-40B4-BE49-F238E27FC236}">
                <a16:creationId xmlns:a16="http://schemas.microsoft.com/office/drawing/2014/main" id="{21FDED64-79C6-4DA1-A3B7-41081DFD8090}"/>
              </a:ext>
            </a:extLst>
          </p:cNvPr>
          <p:cNvSpPr/>
          <p:nvPr/>
        </p:nvSpPr>
        <p:spPr>
          <a:xfrm>
            <a:off x="3437806" y="7380337"/>
            <a:ext cx="4889500" cy="3683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b="1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</a:rPr>
              <a:t>*En total se identificaron 5372 educadores.</a:t>
            </a:r>
            <a:endParaRPr lang="es-HN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28167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Gráfico 4">
            <a:extLst>
              <a:ext uri="{FF2B5EF4-FFF2-40B4-BE49-F238E27FC236}">
                <a16:creationId xmlns:a16="http://schemas.microsoft.com/office/drawing/2014/main" id="{DF70BD04-2442-4879-AB88-A3DE5C78ECA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08827793"/>
              </p:ext>
            </p:extLst>
          </p:nvPr>
        </p:nvGraphicFramePr>
        <p:xfrm>
          <a:off x="701502" y="971625"/>
          <a:ext cx="11665296" cy="61206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Rectángulo 5">
            <a:extLst>
              <a:ext uri="{FF2B5EF4-FFF2-40B4-BE49-F238E27FC236}">
                <a16:creationId xmlns:a16="http://schemas.microsoft.com/office/drawing/2014/main" id="{72F8D6EF-83CD-4EA6-86D5-744A5CE09223}"/>
              </a:ext>
            </a:extLst>
          </p:cNvPr>
          <p:cNvSpPr/>
          <p:nvPr/>
        </p:nvSpPr>
        <p:spPr>
          <a:xfrm>
            <a:off x="1097546" y="7236321"/>
            <a:ext cx="1072919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b="1" dirty="0">
                <a:solidFill>
                  <a:srgbClr val="993300"/>
                </a:solidFill>
                <a:latin typeface="Arial" panose="020B0604020202020204" pitchFamily="34" charset="0"/>
              </a:rPr>
              <a:t>*Porcentaje en relación a 55 instituciones que tienen cobertura en el departamento de Cortés.</a:t>
            </a:r>
            <a:r>
              <a:rPr lang="es-ES" dirty="0">
                <a:solidFill>
                  <a:srgbClr val="993300"/>
                </a:solidFill>
              </a:rPr>
              <a:t> </a:t>
            </a:r>
            <a:endParaRPr lang="es-HN" dirty="0">
              <a:solidFill>
                <a:srgbClr val="9933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76180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Gráfico 4">
            <a:extLst>
              <a:ext uri="{FF2B5EF4-FFF2-40B4-BE49-F238E27FC236}">
                <a16:creationId xmlns:a16="http://schemas.microsoft.com/office/drawing/2014/main" id="{39F43923-E5C5-4AC4-BA3E-4A38A5AA595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56223011"/>
              </p:ext>
            </p:extLst>
          </p:nvPr>
        </p:nvGraphicFramePr>
        <p:xfrm>
          <a:off x="1061542" y="1043633"/>
          <a:ext cx="11233248" cy="61926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0735064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Gráfico 5">
            <a:extLst>
              <a:ext uri="{FF2B5EF4-FFF2-40B4-BE49-F238E27FC236}">
                <a16:creationId xmlns:a16="http://schemas.microsoft.com/office/drawing/2014/main" id="{EEC8CBFD-D677-4ABE-8980-DB99AF04D7D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64226163"/>
              </p:ext>
            </p:extLst>
          </p:nvPr>
        </p:nvGraphicFramePr>
        <p:xfrm>
          <a:off x="1493590" y="1115641"/>
          <a:ext cx="10441160" cy="58326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Rectángulo 6">
            <a:extLst>
              <a:ext uri="{FF2B5EF4-FFF2-40B4-BE49-F238E27FC236}">
                <a16:creationId xmlns:a16="http://schemas.microsoft.com/office/drawing/2014/main" id="{41A1772C-6C94-4524-B295-BE15256693E7}"/>
              </a:ext>
            </a:extLst>
          </p:cNvPr>
          <p:cNvSpPr/>
          <p:nvPr/>
        </p:nvSpPr>
        <p:spPr>
          <a:xfrm>
            <a:off x="2285678" y="6948289"/>
            <a:ext cx="892899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b="1" dirty="0">
                <a:solidFill>
                  <a:srgbClr val="002060"/>
                </a:solidFill>
                <a:latin typeface="Arial" panose="020B0604020202020204" pitchFamily="34" charset="0"/>
              </a:rPr>
              <a:t>*55 instituciones que tienen cobertura en el departamento de Cortés.</a:t>
            </a:r>
            <a:r>
              <a:rPr lang="es-ES" dirty="0">
                <a:solidFill>
                  <a:srgbClr val="002060"/>
                </a:solidFill>
              </a:rPr>
              <a:t> </a:t>
            </a:r>
            <a:endParaRPr lang="es-HN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69336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Gráfico 4">
            <a:extLst>
              <a:ext uri="{FF2B5EF4-FFF2-40B4-BE49-F238E27FC236}">
                <a16:creationId xmlns:a16="http://schemas.microsoft.com/office/drawing/2014/main" id="{07A82F28-BF43-4E29-98D6-2ED9A78403A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98141888"/>
              </p:ext>
            </p:extLst>
          </p:nvPr>
        </p:nvGraphicFramePr>
        <p:xfrm>
          <a:off x="989534" y="971625"/>
          <a:ext cx="11233248" cy="59766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7" name="Tabla 6">
            <a:extLst>
              <a:ext uri="{FF2B5EF4-FFF2-40B4-BE49-F238E27FC236}">
                <a16:creationId xmlns:a16="http://schemas.microsoft.com/office/drawing/2014/main" id="{4BC8B820-76FB-4948-8D45-A504AE6DAFF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58728030"/>
              </p:ext>
            </p:extLst>
          </p:nvPr>
        </p:nvGraphicFramePr>
        <p:xfrm>
          <a:off x="1133550" y="7164313"/>
          <a:ext cx="10369152" cy="558165"/>
        </p:xfrm>
        <a:graphic>
          <a:graphicData uri="http://schemas.openxmlformats.org/drawingml/2006/table">
            <a:tbl>
              <a:tblPr/>
              <a:tblGrid>
                <a:gridCol w="10369152">
                  <a:extLst>
                    <a:ext uri="{9D8B030D-6E8A-4147-A177-3AD203B41FA5}">
                      <a16:colId xmlns:a16="http://schemas.microsoft.com/office/drawing/2014/main" val="2859197306"/>
                    </a:ext>
                  </a:extLst>
                </a:gridCol>
              </a:tblGrid>
              <a:tr h="45720">
                <a:tc>
                  <a:txBody>
                    <a:bodyPr/>
                    <a:lstStyle/>
                    <a:p>
                      <a:pPr algn="ctr" fontAlgn="b"/>
                      <a:r>
                        <a:rPr lang="es-ES" sz="1800" b="1" i="0" u="none" strike="noStrike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</a:rPr>
                        <a:t>*55 instituciones que tienen cobertura en el departamento de Cortés, de las cuales 21 se registran que realizaron capacitaciones.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8832966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174401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Gráfico 5">
            <a:extLst>
              <a:ext uri="{FF2B5EF4-FFF2-40B4-BE49-F238E27FC236}">
                <a16:creationId xmlns:a16="http://schemas.microsoft.com/office/drawing/2014/main" id="{AB17F4A3-0F90-4F76-899B-A3D1AB44C32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44279136"/>
              </p:ext>
            </p:extLst>
          </p:nvPr>
        </p:nvGraphicFramePr>
        <p:xfrm>
          <a:off x="1421582" y="971625"/>
          <a:ext cx="9937104" cy="59766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4276778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Gráfico 4">
            <a:extLst>
              <a:ext uri="{FF2B5EF4-FFF2-40B4-BE49-F238E27FC236}">
                <a16:creationId xmlns:a16="http://schemas.microsoft.com/office/drawing/2014/main" id="{CC560873-D472-4784-AADE-1D3DFB19AE8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11469445"/>
              </p:ext>
            </p:extLst>
          </p:nvPr>
        </p:nvGraphicFramePr>
        <p:xfrm>
          <a:off x="1061542" y="1043633"/>
          <a:ext cx="11089232" cy="63367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7" name="Tabla 6">
            <a:extLst>
              <a:ext uri="{FF2B5EF4-FFF2-40B4-BE49-F238E27FC236}">
                <a16:creationId xmlns:a16="http://schemas.microsoft.com/office/drawing/2014/main" id="{0149593A-9925-45C6-BFF8-32267608E6D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81165463"/>
              </p:ext>
            </p:extLst>
          </p:nvPr>
        </p:nvGraphicFramePr>
        <p:xfrm>
          <a:off x="773510" y="7380337"/>
          <a:ext cx="10801200" cy="558165"/>
        </p:xfrm>
        <a:graphic>
          <a:graphicData uri="http://schemas.openxmlformats.org/drawingml/2006/table">
            <a:tbl>
              <a:tblPr/>
              <a:tblGrid>
                <a:gridCol w="10801200">
                  <a:extLst>
                    <a:ext uri="{9D8B030D-6E8A-4147-A177-3AD203B41FA5}">
                      <a16:colId xmlns:a16="http://schemas.microsoft.com/office/drawing/2014/main" val="4083808891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 fontAlgn="b"/>
                      <a:r>
                        <a:rPr lang="es-ES" sz="1800" b="1" i="0" u="none" strike="noStrike" dirty="0">
                          <a:solidFill>
                            <a:srgbClr val="993300"/>
                          </a:solidFill>
                          <a:effectLst/>
                          <a:latin typeface="Arial" panose="020B0604020202020204" pitchFamily="34" charset="0"/>
                        </a:rPr>
                        <a:t>*Se identificaron 19 instituciones que capacitan a educadores voluntarios de las 55 que tienen cobertura en Cortés.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3535643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93519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Gráfico 4">
            <a:extLst>
              <a:ext uri="{FF2B5EF4-FFF2-40B4-BE49-F238E27FC236}">
                <a16:creationId xmlns:a16="http://schemas.microsoft.com/office/drawing/2014/main" id="{F5D9FF3A-775D-469B-91FF-D220B3FE68A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99122303"/>
              </p:ext>
            </p:extLst>
          </p:nvPr>
        </p:nvGraphicFramePr>
        <p:xfrm>
          <a:off x="1133550" y="755601"/>
          <a:ext cx="11017224" cy="64087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Rectángulo 5">
            <a:extLst>
              <a:ext uri="{FF2B5EF4-FFF2-40B4-BE49-F238E27FC236}">
                <a16:creationId xmlns:a16="http://schemas.microsoft.com/office/drawing/2014/main" id="{62E8873A-0DAE-419B-AD94-CE1A2BC79B6A}"/>
              </a:ext>
            </a:extLst>
          </p:cNvPr>
          <p:cNvSpPr/>
          <p:nvPr/>
        </p:nvSpPr>
        <p:spPr>
          <a:xfrm>
            <a:off x="917526" y="7164313"/>
            <a:ext cx="1065718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b="1" dirty="0">
                <a:solidFill>
                  <a:srgbClr val="993300"/>
                </a:solidFill>
                <a:latin typeface="Arial" panose="020B0604020202020204" pitchFamily="34" charset="0"/>
              </a:rPr>
              <a:t>*En las 55 instituciones que tienen cobertura en el departamento de Cortés se identificaron 89 temas impartidos.</a:t>
            </a:r>
            <a:endParaRPr lang="es-HN" dirty="0">
              <a:solidFill>
                <a:srgbClr val="9933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95309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Gráfico 4">
            <a:extLst>
              <a:ext uri="{FF2B5EF4-FFF2-40B4-BE49-F238E27FC236}">
                <a16:creationId xmlns:a16="http://schemas.microsoft.com/office/drawing/2014/main" id="{5531F4D4-1ECC-4C54-8FEA-FEAFD2A7903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35491241"/>
              </p:ext>
            </p:extLst>
          </p:nvPr>
        </p:nvGraphicFramePr>
        <p:xfrm>
          <a:off x="1061542" y="899617"/>
          <a:ext cx="11089232" cy="62646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Rectángulo 5">
            <a:extLst>
              <a:ext uri="{FF2B5EF4-FFF2-40B4-BE49-F238E27FC236}">
                <a16:creationId xmlns:a16="http://schemas.microsoft.com/office/drawing/2014/main" id="{CE4CCC2B-AE06-4635-B7E0-A20A9350780A}"/>
              </a:ext>
            </a:extLst>
          </p:cNvPr>
          <p:cNvSpPr/>
          <p:nvPr/>
        </p:nvSpPr>
        <p:spPr>
          <a:xfrm>
            <a:off x="1385577" y="7164313"/>
            <a:ext cx="979308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b="1" dirty="0">
                <a:solidFill>
                  <a:srgbClr val="002060"/>
                </a:solidFill>
                <a:latin typeface="Arial" panose="020B0604020202020204" pitchFamily="34" charset="0"/>
              </a:rPr>
              <a:t>*En las 55 instituciones que tienen cobertura en Cortés se identificaron 38 temas.</a:t>
            </a:r>
            <a:r>
              <a:rPr lang="es-ES" dirty="0">
                <a:solidFill>
                  <a:srgbClr val="002060"/>
                </a:solidFill>
              </a:rPr>
              <a:t> </a:t>
            </a:r>
            <a:endParaRPr lang="es-HN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14932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Gráfico 4">
            <a:extLst>
              <a:ext uri="{FF2B5EF4-FFF2-40B4-BE49-F238E27FC236}">
                <a16:creationId xmlns:a16="http://schemas.microsoft.com/office/drawing/2014/main" id="{FB121B8D-E64E-4CF9-9850-87BB2E671E4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94990890"/>
              </p:ext>
            </p:extLst>
          </p:nvPr>
        </p:nvGraphicFramePr>
        <p:xfrm>
          <a:off x="1061542" y="899617"/>
          <a:ext cx="11233248" cy="61926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Rectángulo 5">
            <a:extLst>
              <a:ext uri="{FF2B5EF4-FFF2-40B4-BE49-F238E27FC236}">
                <a16:creationId xmlns:a16="http://schemas.microsoft.com/office/drawing/2014/main" id="{64632F6F-3BB0-4869-A7F2-573D735D93EC}"/>
              </a:ext>
            </a:extLst>
          </p:cNvPr>
          <p:cNvSpPr/>
          <p:nvPr/>
        </p:nvSpPr>
        <p:spPr>
          <a:xfrm>
            <a:off x="4095750" y="7236321"/>
            <a:ext cx="4876800" cy="3683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b="1" dirty="0">
                <a:solidFill>
                  <a:srgbClr val="993300"/>
                </a:solidFill>
                <a:latin typeface="Arial" panose="020B0604020202020204" pitchFamily="34" charset="0"/>
              </a:rPr>
              <a:t>*55 Instituciones con cobertura en Cortés.</a:t>
            </a:r>
            <a:r>
              <a:rPr lang="es-ES" dirty="0">
                <a:solidFill>
                  <a:srgbClr val="993300"/>
                </a:solidFill>
              </a:rPr>
              <a:t> </a:t>
            </a:r>
            <a:endParaRPr lang="es-HN" dirty="0">
              <a:solidFill>
                <a:srgbClr val="9933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20462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Gráfico 5">
            <a:extLst>
              <a:ext uri="{FF2B5EF4-FFF2-40B4-BE49-F238E27FC236}">
                <a16:creationId xmlns:a16="http://schemas.microsoft.com/office/drawing/2014/main" id="{CC750A86-653A-4C6A-B899-E90D87E6BC0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73345514"/>
              </p:ext>
            </p:extLst>
          </p:nvPr>
        </p:nvGraphicFramePr>
        <p:xfrm>
          <a:off x="989534" y="899617"/>
          <a:ext cx="11161240" cy="61206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Rectángulo 6">
            <a:extLst>
              <a:ext uri="{FF2B5EF4-FFF2-40B4-BE49-F238E27FC236}">
                <a16:creationId xmlns:a16="http://schemas.microsoft.com/office/drawing/2014/main" id="{A7BBA67A-93A3-405A-B09D-DE8C154DCF58}"/>
              </a:ext>
            </a:extLst>
          </p:cNvPr>
          <p:cNvSpPr/>
          <p:nvPr/>
        </p:nvSpPr>
        <p:spPr>
          <a:xfrm>
            <a:off x="3960368" y="7236321"/>
            <a:ext cx="514756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b="1" dirty="0">
                <a:solidFill>
                  <a:srgbClr val="993300"/>
                </a:solidFill>
                <a:latin typeface="Arial" panose="020B0604020202020204" pitchFamily="34" charset="0"/>
              </a:rPr>
              <a:t>*55 instituciones tienen cobertura en Cortés.</a:t>
            </a:r>
            <a:r>
              <a:rPr lang="es-ES" b="1" dirty="0">
                <a:solidFill>
                  <a:srgbClr val="993300"/>
                </a:solidFill>
              </a:rPr>
              <a:t> </a:t>
            </a:r>
            <a:endParaRPr lang="es-HN" b="1" dirty="0">
              <a:solidFill>
                <a:srgbClr val="9933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26739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Gráfico 4">
            <a:extLst>
              <a:ext uri="{FF2B5EF4-FFF2-40B4-BE49-F238E27FC236}">
                <a16:creationId xmlns:a16="http://schemas.microsoft.com/office/drawing/2014/main" id="{0F393ABB-7FF1-45A0-8662-5CBD4608D99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01245473"/>
              </p:ext>
            </p:extLst>
          </p:nvPr>
        </p:nvGraphicFramePr>
        <p:xfrm>
          <a:off x="1133550" y="827609"/>
          <a:ext cx="11017224" cy="61926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Rectángulo 5">
            <a:extLst>
              <a:ext uri="{FF2B5EF4-FFF2-40B4-BE49-F238E27FC236}">
                <a16:creationId xmlns:a16="http://schemas.microsoft.com/office/drawing/2014/main" id="{FB896878-06C7-47D8-B331-6E55BA963999}"/>
              </a:ext>
            </a:extLst>
          </p:cNvPr>
          <p:cNvSpPr/>
          <p:nvPr/>
        </p:nvSpPr>
        <p:spPr>
          <a:xfrm>
            <a:off x="3653830" y="7236321"/>
            <a:ext cx="5146675" cy="3683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b="1" dirty="0">
                <a:solidFill>
                  <a:srgbClr val="993300"/>
                </a:solidFill>
                <a:latin typeface="Arial" panose="020B0604020202020204" pitchFamily="34" charset="0"/>
              </a:rPr>
              <a:t>*55 Instituciones tienen cobertura en Cortés.</a:t>
            </a:r>
            <a:r>
              <a:rPr lang="es-ES" dirty="0">
                <a:solidFill>
                  <a:srgbClr val="993300"/>
                </a:solidFill>
              </a:rPr>
              <a:t> </a:t>
            </a:r>
            <a:endParaRPr lang="es-HN" dirty="0">
              <a:solidFill>
                <a:srgbClr val="9933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78368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Gráfico 4">
            <a:extLst>
              <a:ext uri="{FF2B5EF4-FFF2-40B4-BE49-F238E27FC236}">
                <a16:creationId xmlns:a16="http://schemas.microsoft.com/office/drawing/2014/main" id="{AC331AFD-A51B-41ED-B790-6D0935094F2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05657123"/>
              </p:ext>
            </p:extLst>
          </p:nvPr>
        </p:nvGraphicFramePr>
        <p:xfrm>
          <a:off x="269454" y="395561"/>
          <a:ext cx="12673408" cy="7200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Rectángulo 5">
            <a:extLst>
              <a:ext uri="{FF2B5EF4-FFF2-40B4-BE49-F238E27FC236}">
                <a16:creationId xmlns:a16="http://schemas.microsoft.com/office/drawing/2014/main" id="{F740C1C2-EA2D-404A-8D9D-9DFA9D347A09}"/>
              </a:ext>
            </a:extLst>
          </p:cNvPr>
          <p:cNvSpPr/>
          <p:nvPr/>
        </p:nvSpPr>
        <p:spPr>
          <a:xfrm>
            <a:off x="3725838" y="7596361"/>
            <a:ext cx="514756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b="1" dirty="0">
                <a:solidFill>
                  <a:srgbClr val="002060"/>
                </a:solidFill>
                <a:latin typeface="Arial" panose="020B0604020202020204" pitchFamily="34" charset="0"/>
              </a:rPr>
              <a:t>*55 Instituciones tienen cobertura en Cortés.</a:t>
            </a:r>
            <a:r>
              <a:rPr lang="es-ES" b="1" dirty="0">
                <a:solidFill>
                  <a:srgbClr val="002060"/>
                </a:solidFill>
              </a:rPr>
              <a:t> </a:t>
            </a:r>
            <a:endParaRPr lang="es-HN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06739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Gráfico 4">
            <a:extLst>
              <a:ext uri="{FF2B5EF4-FFF2-40B4-BE49-F238E27FC236}">
                <a16:creationId xmlns:a16="http://schemas.microsoft.com/office/drawing/2014/main" id="{05E7948E-C547-4801-A84C-353162F0E7C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85560801"/>
              </p:ext>
            </p:extLst>
          </p:nvPr>
        </p:nvGraphicFramePr>
        <p:xfrm>
          <a:off x="1205558" y="755601"/>
          <a:ext cx="10945216" cy="64807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Rectángulo 5">
            <a:extLst>
              <a:ext uri="{FF2B5EF4-FFF2-40B4-BE49-F238E27FC236}">
                <a16:creationId xmlns:a16="http://schemas.microsoft.com/office/drawing/2014/main" id="{4D90D5F5-D32E-42EF-9E7C-A4260B9E4939}"/>
              </a:ext>
            </a:extLst>
          </p:cNvPr>
          <p:cNvSpPr/>
          <p:nvPr/>
        </p:nvSpPr>
        <p:spPr>
          <a:xfrm>
            <a:off x="2357685" y="7236321"/>
            <a:ext cx="799288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b="1" dirty="0">
                <a:solidFill>
                  <a:srgbClr val="993300"/>
                </a:solidFill>
                <a:latin typeface="Arial" panose="020B0604020202020204" pitchFamily="34" charset="0"/>
              </a:rPr>
              <a:t>*55 Instituciones que tienen cobertura en el departamento de Cortés.</a:t>
            </a:r>
            <a:r>
              <a:rPr lang="es-ES" dirty="0">
                <a:solidFill>
                  <a:srgbClr val="993300"/>
                </a:solidFill>
              </a:rPr>
              <a:t> </a:t>
            </a:r>
            <a:endParaRPr lang="es-HN" dirty="0">
              <a:solidFill>
                <a:srgbClr val="9933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35436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Gráfico 4">
            <a:extLst>
              <a:ext uri="{FF2B5EF4-FFF2-40B4-BE49-F238E27FC236}">
                <a16:creationId xmlns:a16="http://schemas.microsoft.com/office/drawing/2014/main" id="{975ED79E-C464-475B-A43B-5C6D0F2AE7B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84514996"/>
              </p:ext>
            </p:extLst>
          </p:nvPr>
        </p:nvGraphicFramePr>
        <p:xfrm>
          <a:off x="1205558" y="899617"/>
          <a:ext cx="11017224" cy="62646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9" name="Rectángulo 8">
            <a:extLst>
              <a:ext uri="{FF2B5EF4-FFF2-40B4-BE49-F238E27FC236}">
                <a16:creationId xmlns:a16="http://schemas.microsoft.com/office/drawing/2014/main" id="{C3C73FC5-A86A-49D7-9F29-C16E56FFD425}"/>
              </a:ext>
            </a:extLst>
          </p:cNvPr>
          <p:cNvSpPr/>
          <p:nvPr/>
        </p:nvSpPr>
        <p:spPr>
          <a:xfrm>
            <a:off x="1205558" y="7380337"/>
            <a:ext cx="1101722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HN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</a:rPr>
              <a:t>*Cobertura en el departamento de Cortés de 55 instituciones identificándose 34 temas certificados.</a:t>
            </a:r>
            <a:r>
              <a:rPr lang="es-HN" dirty="0">
                <a:solidFill>
                  <a:schemeClr val="accent2">
                    <a:lumMod val="75000"/>
                  </a:schemeClr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4742096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Gráfico 4">
            <a:extLst>
              <a:ext uri="{FF2B5EF4-FFF2-40B4-BE49-F238E27FC236}">
                <a16:creationId xmlns:a16="http://schemas.microsoft.com/office/drawing/2014/main" id="{5CA1C62A-D433-4861-B0F4-4371CA76243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77839706"/>
              </p:ext>
            </p:extLst>
          </p:nvPr>
        </p:nvGraphicFramePr>
        <p:xfrm>
          <a:off x="917526" y="755601"/>
          <a:ext cx="11449272" cy="66247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Rectángulo 5">
            <a:extLst>
              <a:ext uri="{FF2B5EF4-FFF2-40B4-BE49-F238E27FC236}">
                <a16:creationId xmlns:a16="http://schemas.microsoft.com/office/drawing/2014/main" id="{27949C38-D022-46B3-9CFB-08CBE4515F90}"/>
              </a:ext>
            </a:extLst>
          </p:cNvPr>
          <p:cNvSpPr/>
          <p:nvPr/>
        </p:nvSpPr>
        <p:spPr>
          <a:xfrm>
            <a:off x="2812380" y="7380337"/>
            <a:ext cx="744353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b="1" dirty="0">
                <a:solidFill>
                  <a:srgbClr val="993300"/>
                </a:solidFill>
                <a:latin typeface="Arial" panose="020B0604020202020204" pitchFamily="34" charset="0"/>
              </a:rPr>
              <a:t>*55 Instituciones tienen cobertura en el departamento de Cortés.</a:t>
            </a:r>
            <a:r>
              <a:rPr lang="es-ES" dirty="0">
                <a:solidFill>
                  <a:srgbClr val="993300"/>
                </a:solidFill>
              </a:rPr>
              <a:t> </a:t>
            </a:r>
            <a:endParaRPr lang="es-HN" dirty="0">
              <a:solidFill>
                <a:srgbClr val="9933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54124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Gráfico 3">
            <a:extLst>
              <a:ext uri="{FF2B5EF4-FFF2-40B4-BE49-F238E27FC236}">
                <a16:creationId xmlns:a16="http://schemas.microsoft.com/office/drawing/2014/main" id="{2E1405C1-7D8D-4A82-9479-70A511E0934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69381835"/>
              </p:ext>
            </p:extLst>
          </p:nvPr>
        </p:nvGraphicFramePr>
        <p:xfrm>
          <a:off x="1565598" y="755601"/>
          <a:ext cx="10081120" cy="59673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Rectángulo 4">
            <a:extLst>
              <a:ext uri="{FF2B5EF4-FFF2-40B4-BE49-F238E27FC236}">
                <a16:creationId xmlns:a16="http://schemas.microsoft.com/office/drawing/2014/main" id="{F2EC2B53-6E17-4706-95D1-B545EFB2A8C3}"/>
              </a:ext>
            </a:extLst>
          </p:cNvPr>
          <p:cNvSpPr/>
          <p:nvPr/>
        </p:nvSpPr>
        <p:spPr>
          <a:xfrm>
            <a:off x="1565598" y="6722973"/>
            <a:ext cx="885698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b="1" dirty="0">
                <a:solidFill>
                  <a:srgbClr val="993300"/>
                </a:solidFill>
                <a:latin typeface="Arial" panose="020B0604020202020204" pitchFamily="34" charset="0"/>
              </a:rPr>
              <a:t>*Porcentaje en relación a 55 instituciones que tienen cobertura en Cortés.</a:t>
            </a:r>
            <a:r>
              <a:rPr lang="es-ES" dirty="0">
                <a:solidFill>
                  <a:srgbClr val="993300"/>
                </a:solidFill>
              </a:rPr>
              <a:t> </a:t>
            </a:r>
            <a:endParaRPr lang="es-HN" dirty="0">
              <a:solidFill>
                <a:srgbClr val="9933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46461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Gráfico 4">
            <a:extLst>
              <a:ext uri="{FF2B5EF4-FFF2-40B4-BE49-F238E27FC236}">
                <a16:creationId xmlns:a16="http://schemas.microsoft.com/office/drawing/2014/main" id="{67E591B8-CC67-4829-997D-6635E5B378F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35565176"/>
              </p:ext>
            </p:extLst>
          </p:nvPr>
        </p:nvGraphicFramePr>
        <p:xfrm>
          <a:off x="1061543" y="1043633"/>
          <a:ext cx="11089232" cy="62646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Rectángulo 5">
            <a:extLst>
              <a:ext uri="{FF2B5EF4-FFF2-40B4-BE49-F238E27FC236}">
                <a16:creationId xmlns:a16="http://schemas.microsoft.com/office/drawing/2014/main" id="{3D596CB0-42FC-4B84-9BD0-D52FB53B21B3}"/>
              </a:ext>
            </a:extLst>
          </p:cNvPr>
          <p:cNvSpPr/>
          <p:nvPr/>
        </p:nvSpPr>
        <p:spPr>
          <a:xfrm>
            <a:off x="4223261" y="7524353"/>
            <a:ext cx="471154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HN" b="1" dirty="0">
                <a:solidFill>
                  <a:srgbClr val="993300"/>
                </a:solidFill>
                <a:latin typeface="Arial" panose="020B0604020202020204" pitchFamily="34" charset="0"/>
              </a:rPr>
              <a:t>*Cobertura de 55 instituciones en Cortés.</a:t>
            </a:r>
            <a:endParaRPr lang="es-HN" dirty="0">
              <a:solidFill>
                <a:srgbClr val="9933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10688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Gráfico 4">
            <a:extLst>
              <a:ext uri="{FF2B5EF4-FFF2-40B4-BE49-F238E27FC236}">
                <a16:creationId xmlns:a16="http://schemas.microsoft.com/office/drawing/2014/main" id="{28B9C8A4-7780-4315-946D-61DD0738682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58026552"/>
              </p:ext>
            </p:extLst>
          </p:nvPr>
        </p:nvGraphicFramePr>
        <p:xfrm>
          <a:off x="989534" y="683593"/>
          <a:ext cx="11377264" cy="640871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Rectángulo 5">
            <a:extLst>
              <a:ext uri="{FF2B5EF4-FFF2-40B4-BE49-F238E27FC236}">
                <a16:creationId xmlns:a16="http://schemas.microsoft.com/office/drawing/2014/main" id="{164A8E62-25CC-440D-8910-4E2751473457}"/>
              </a:ext>
            </a:extLst>
          </p:cNvPr>
          <p:cNvSpPr/>
          <p:nvPr/>
        </p:nvSpPr>
        <p:spPr>
          <a:xfrm>
            <a:off x="845518" y="7092305"/>
            <a:ext cx="1101722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b="1" dirty="0">
                <a:solidFill>
                  <a:srgbClr val="993300"/>
                </a:solidFill>
                <a:latin typeface="Arial" panose="020B0604020202020204" pitchFamily="34" charset="0"/>
              </a:rPr>
              <a:t>* En las 55 instituciones que tienen cobertura en Cortés se identificaron 29 mecanismos para generar conocimiento.</a:t>
            </a:r>
            <a:r>
              <a:rPr lang="es-ES" dirty="0">
                <a:solidFill>
                  <a:srgbClr val="993300"/>
                </a:solidFill>
              </a:rPr>
              <a:t> </a:t>
            </a:r>
            <a:endParaRPr lang="es-HN" dirty="0">
              <a:solidFill>
                <a:srgbClr val="9933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79951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Gráfico 2">
            <a:extLst>
              <a:ext uri="{FF2B5EF4-FFF2-40B4-BE49-F238E27FC236}">
                <a16:creationId xmlns:a16="http://schemas.microsoft.com/office/drawing/2014/main" id="{83DA9EBE-8753-458A-911E-8D543C99A39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06093401"/>
              </p:ext>
            </p:extLst>
          </p:nvPr>
        </p:nvGraphicFramePr>
        <p:xfrm>
          <a:off x="917526" y="827609"/>
          <a:ext cx="11305256" cy="65527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Rectángulo 3">
            <a:extLst>
              <a:ext uri="{FF2B5EF4-FFF2-40B4-BE49-F238E27FC236}">
                <a16:creationId xmlns:a16="http://schemas.microsoft.com/office/drawing/2014/main" id="{494D9043-446F-44F3-A733-8D9B7260D54C}"/>
              </a:ext>
            </a:extLst>
          </p:cNvPr>
          <p:cNvSpPr/>
          <p:nvPr/>
        </p:nvSpPr>
        <p:spPr>
          <a:xfrm>
            <a:off x="2573710" y="7380337"/>
            <a:ext cx="741682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</a:rPr>
              <a:t>*55 Instituciones con cobertura en el departamento de Cortés.</a:t>
            </a:r>
            <a:r>
              <a:rPr lang="es-ES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endParaRPr lang="es-HN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06112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Gráfico 1">
            <a:extLst>
              <a:ext uri="{FF2B5EF4-FFF2-40B4-BE49-F238E27FC236}">
                <a16:creationId xmlns:a16="http://schemas.microsoft.com/office/drawing/2014/main" id="{4EE37376-C39E-46DB-AC0D-5015EE78D24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57463881"/>
              </p:ext>
            </p:extLst>
          </p:nvPr>
        </p:nvGraphicFramePr>
        <p:xfrm>
          <a:off x="917526" y="683593"/>
          <a:ext cx="11665296" cy="61926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4" name="Tabla 3">
            <a:extLst>
              <a:ext uri="{FF2B5EF4-FFF2-40B4-BE49-F238E27FC236}">
                <a16:creationId xmlns:a16="http://schemas.microsoft.com/office/drawing/2014/main" id="{60F1DEBF-453D-4857-B273-AF14F0E1131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92946379"/>
              </p:ext>
            </p:extLst>
          </p:nvPr>
        </p:nvGraphicFramePr>
        <p:xfrm>
          <a:off x="1979644" y="7020297"/>
          <a:ext cx="9109012" cy="558165"/>
        </p:xfrm>
        <a:graphic>
          <a:graphicData uri="http://schemas.openxmlformats.org/drawingml/2006/table">
            <a:tbl>
              <a:tblPr/>
              <a:tblGrid>
                <a:gridCol w="9109012">
                  <a:extLst>
                    <a:ext uri="{9D8B030D-6E8A-4147-A177-3AD203B41FA5}">
                      <a16:colId xmlns:a16="http://schemas.microsoft.com/office/drawing/2014/main" val="3651321313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 fontAlgn="b"/>
                      <a:r>
                        <a:rPr lang="es-ES" sz="1800" b="1" i="0" u="none" strike="noStrike" dirty="0">
                          <a:solidFill>
                            <a:srgbClr val="993300"/>
                          </a:solidFill>
                          <a:effectLst/>
                          <a:latin typeface="Arial" panose="020B0604020202020204" pitchFamily="34" charset="0"/>
                        </a:rPr>
                        <a:t>*En las 55 instituciones que tienen cobertura en Cortés se identificaron 36 sistemas de monitoreo.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7248766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298348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Gráfico 1">
            <a:extLst>
              <a:ext uri="{FF2B5EF4-FFF2-40B4-BE49-F238E27FC236}">
                <a16:creationId xmlns:a16="http://schemas.microsoft.com/office/drawing/2014/main" id="{A6E58C09-60A8-4D42-A9DE-2F0FAF6C7FB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65411257"/>
              </p:ext>
            </p:extLst>
          </p:nvPr>
        </p:nvGraphicFramePr>
        <p:xfrm>
          <a:off x="1277566" y="1187649"/>
          <a:ext cx="10297144" cy="59046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Rectángulo 2">
            <a:extLst>
              <a:ext uri="{FF2B5EF4-FFF2-40B4-BE49-F238E27FC236}">
                <a16:creationId xmlns:a16="http://schemas.microsoft.com/office/drawing/2014/main" id="{730422BC-3E11-4B2B-8F6B-E0FF9F47E01B}"/>
              </a:ext>
            </a:extLst>
          </p:cNvPr>
          <p:cNvSpPr/>
          <p:nvPr/>
        </p:nvSpPr>
        <p:spPr>
          <a:xfrm>
            <a:off x="3797846" y="7308329"/>
            <a:ext cx="4775200" cy="3683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b="1" dirty="0">
                <a:solidFill>
                  <a:schemeClr val="accent2"/>
                </a:solidFill>
                <a:latin typeface="Arial" panose="020B0604020202020204" pitchFamily="34" charset="0"/>
              </a:rPr>
              <a:t>*Cobertura en Cortés de 55 instituciones.</a:t>
            </a:r>
            <a:r>
              <a:rPr lang="es-ES" dirty="0">
                <a:solidFill>
                  <a:schemeClr val="accent2"/>
                </a:solidFill>
              </a:rPr>
              <a:t> </a:t>
            </a:r>
            <a:endParaRPr lang="es-HN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16516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Gráfico 1">
            <a:extLst>
              <a:ext uri="{FF2B5EF4-FFF2-40B4-BE49-F238E27FC236}">
                <a16:creationId xmlns:a16="http://schemas.microsoft.com/office/drawing/2014/main" id="{86FA2C22-DBD5-49FD-B651-7429477A992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09822355"/>
              </p:ext>
            </p:extLst>
          </p:nvPr>
        </p:nvGraphicFramePr>
        <p:xfrm>
          <a:off x="701502" y="755601"/>
          <a:ext cx="11593288" cy="64807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Rectángulo 2">
            <a:extLst>
              <a:ext uri="{FF2B5EF4-FFF2-40B4-BE49-F238E27FC236}">
                <a16:creationId xmlns:a16="http://schemas.microsoft.com/office/drawing/2014/main" id="{033643DE-A0E7-4D9A-A28A-0FF794FDC14E}"/>
              </a:ext>
            </a:extLst>
          </p:cNvPr>
          <p:cNvSpPr/>
          <p:nvPr/>
        </p:nvSpPr>
        <p:spPr>
          <a:xfrm>
            <a:off x="3930293" y="7236321"/>
            <a:ext cx="47756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</a:rPr>
              <a:t>*Cobertura en Cortés de 55 instituciones.</a:t>
            </a:r>
            <a:r>
              <a:rPr lang="es-ES" b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endParaRPr lang="es-HN" b="1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19575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Gráfico 2">
            <a:extLst>
              <a:ext uri="{FF2B5EF4-FFF2-40B4-BE49-F238E27FC236}">
                <a16:creationId xmlns:a16="http://schemas.microsoft.com/office/drawing/2014/main" id="{D2A81267-702B-4778-927D-676FE59A6D2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27959619"/>
              </p:ext>
            </p:extLst>
          </p:nvPr>
        </p:nvGraphicFramePr>
        <p:xfrm>
          <a:off x="917526" y="683593"/>
          <a:ext cx="11305256" cy="662473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Rectángulo 3">
            <a:extLst>
              <a:ext uri="{FF2B5EF4-FFF2-40B4-BE49-F238E27FC236}">
                <a16:creationId xmlns:a16="http://schemas.microsoft.com/office/drawing/2014/main" id="{E17B12C6-3FBB-460B-AA28-59EBBE32165D}"/>
              </a:ext>
            </a:extLst>
          </p:cNvPr>
          <p:cNvSpPr/>
          <p:nvPr/>
        </p:nvSpPr>
        <p:spPr>
          <a:xfrm>
            <a:off x="2753730" y="7308329"/>
            <a:ext cx="756084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</a:rPr>
              <a:t>* 55 instituciones con cobertura en el departamento de Cortés.</a:t>
            </a:r>
            <a:r>
              <a:rPr lang="es-ES" b="1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endParaRPr lang="es-HN" b="1" dirty="0">
              <a:solidFill>
                <a:schemeClr val="accent5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35511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>
            <a:extLst>
              <a:ext uri="{FF2B5EF4-FFF2-40B4-BE49-F238E27FC236}">
                <a16:creationId xmlns:a16="http://schemas.microsoft.com/office/drawing/2014/main" id="{4D989091-303E-436A-A1C4-A6BA0E6DDABD}"/>
              </a:ext>
            </a:extLst>
          </p:cNvPr>
          <p:cNvSpPr/>
          <p:nvPr/>
        </p:nvSpPr>
        <p:spPr>
          <a:xfrm>
            <a:off x="3221785" y="3131868"/>
            <a:ext cx="7109639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720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Muchas Gracias </a:t>
            </a:r>
          </a:p>
        </p:txBody>
      </p:sp>
    </p:spTree>
    <p:extLst>
      <p:ext uri="{BB962C8B-B14F-4D97-AF65-F5344CB8AC3E}">
        <p14:creationId xmlns:p14="http://schemas.microsoft.com/office/powerpoint/2010/main" val="9469450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Gráfico 4">
            <a:extLst>
              <a:ext uri="{FF2B5EF4-FFF2-40B4-BE49-F238E27FC236}">
                <a16:creationId xmlns:a16="http://schemas.microsoft.com/office/drawing/2014/main" id="{A5F281B6-C61A-429B-8EC5-0215459A3E4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03142604"/>
              </p:ext>
            </p:extLst>
          </p:nvPr>
        </p:nvGraphicFramePr>
        <p:xfrm>
          <a:off x="1061542" y="827609"/>
          <a:ext cx="10513168" cy="59766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Rectángulo 5">
            <a:extLst>
              <a:ext uri="{FF2B5EF4-FFF2-40B4-BE49-F238E27FC236}">
                <a16:creationId xmlns:a16="http://schemas.microsoft.com/office/drawing/2014/main" id="{B89EE0C6-ED83-4FFF-8722-10977F594757}"/>
              </a:ext>
            </a:extLst>
          </p:cNvPr>
          <p:cNvSpPr/>
          <p:nvPr/>
        </p:nvSpPr>
        <p:spPr>
          <a:xfrm>
            <a:off x="1169554" y="6948289"/>
            <a:ext cx="1072919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b="1" dirty="0">
                <a:solidFill>
                  <a:srgbClr val="800000"/>
                </a:solidFill>
                <a:latin typeface="Arial" panose="020B0604020202020204" pitchFamily="34" charset="0"/>
              </a:rPr>
              <a:t>*Porcentaje en relación a 19 instituciones que atienden la opción de Inserción Laboral en el departamento de Cortés.</a:t>
            </a:r>
            <a:r>
              <a:rPr lang="es-ES" dirty="0">
                <a:solidFill>
                  <a:srgbClr val="800000"/>
                </a:solidFill>
              </a:rPr>
              <a:t> </a:t>
            </a:r>
            <a:endParaRPr lang="es-HN" dirty="0">
              <a:solidFill>
                <a:srgbClr val="8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27045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a 4">
            <a:extLst>
              <a:ext uri="{FF2B5EF4-FFF2-40B4-BE49-F238E27FC236}">
                <a16:creationId xmlns:a16="http://schemas.microsoft.com/office/drawing/2014/main" id="{20D0F3AF-6B93-4DE7-9005-7A4B6B7DC62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31543500"/>
              </p:ext>
            </p:extLst>
          </p:nvPr>
        </p:nvGraphicFramePr>
        <p:xfrm>
          <a:off x="989535" y="1115641"/>
          <a:ext cx="11161240" cy="4968552"/>
        </p:xfrm>
        <a:graphic>
          <a:graphicData uri="http://schemas.openxmlformats.org/drawingml/2006/table">
            <a:tbl>
              <a:tblPr>
                <a:tableStyleId>{35758FB7-9AC5-4552-8A53-C91805E547FA}</a:tableStyleId>
              </a:tblPr>
              <a:tblGrid>
                <a:gridCol w="4951955">
                  <a:extLst>
                    <a:ext uri="{9D8B030D-6E8A-4147-A177-3AD203B41FA5}">
                      <a16:colId xmlns:a16="http://schemas.microsoft.com/office/drawing/2014/main" val="1268763909"/>
                    </a:ext>
                  </a:extLst>
                </a:gridCol>
                <a:gridCol w="4265256">
                  <a:extLst>
                    <a:ext uri="{9D8B030D-6E8A-4147-A177-3AD203B41FA5}">
                      <a16:colId xmlns:a16="http://schemas.microsoft.com/office/drawing/2014/main" val="1577947202"/>
                    </a:ext>
                  </a:extLst>
                </a:gridCol>
                <a:gridCol w="1944029">
                  <a:extLst>
                    <a:ext uri="{9D8B030D-6E8A-4147-A177-3AD203B41FA5}">
                      <a16:colId xmlns:a16="http://schemas.microsoft.com/office/drawing/2014/main" val="193738111"/>
                    </a:ext>
                  </a:extLst>
                </a:gridCol>
              </a:tblGrid>
              <a:tr h="1242138"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es-HN" sz="2400" u="none" strike="noStrike">
                          <a:effectLst/>
                        </a:rPr>
                        <a:t>Cuadro No. 6</a:t>
                      </a:r>
                      <a:endParaRPr lang="es-HN" sz="2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endParaRPr lang="es-H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HN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03394207"/>
                  </a:ext>
                </a:extLst>
              </a:tr>
              <a:tr h="1242138">
                <a:tc>
                  <a:txBody>
                    <a:bodyPr/>
                    <a:lstStyle/>
                    <a:p>
                      <a:pPr algn="l" fontAlgn="ctr"/>
                      <a:r>
                        <a:rPr lang="es-HN" sz="2400" u="none" strike="noStrike" dirty="0">
                          <a:effectLst/>
                        </a:rPr>
                        <a:t>Temas sector agropecuario</a:t>
                      </a:r>
                      <a:endParaRPr lang="es-HN" sz="24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HN" sz="2400" u="none" strike="noStrike">
                          <a:effectLst/>
                        </a:rPr>
                        <a:t>Número de instituciones</a:t>
                      </a:r>
                      <a:endParaRPr lang="es-HN" sz="2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HN" sz="2400" u="none" strike="noStrike">
                          <a:effectLst/>
                        </a:rPr>
                        <a:t>Porcentaje</a:t>
                      </a:r>
                      <a:endParaRPr lang="es-HN" sz="2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781075517"/>
                  </a:ext>
                </a:extLst>
              </a:tr>
              <a:tr h="1242138">
                <a:tc>
                  <a:txBody>
                    <a:bodyPr/>
                    <a:lstStyle/>
                    <a:p>
                      <a:pPr algn="l" fontAlgn="t"/>
                      <a:r>
                        <a:rPr lang="es-HN" sz="2400" u="none" strike="noStrike">
                          <a:effectLst/>
                        </a:rPr>
                        <a:t>Cultivo de hortalizas/Tilapia</a:t>
                      </a:r>
                      <a:endParaRPr lang="es-HN" sz="2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HN" sz="2400" u="none" strike="noStrike">
                          <a:effectLst/>
                        </a:rPr>
                        <a:t>1</a:t>
                      </a:r>
                      <a:endParaRPr lang="es-HN" sz="2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HN" sz="2400" u="none" strike="noStrike">
                          <a:effectLst/>
                        </a:rPr>
                        <a:t>14.3</a:t>
                      </a:r>
                      <a:endParaRPr lang="es-HN" sz="2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val="4207212684"/>
                  </a:ext>
                </a:extLst>
              </a:tr>
              <a:tr h="1242138">
                <a:tc>
                  <a:txBody>
                    <a:bodyPr/>
                    <a:lstStyle/>
                    <a:p>
                      <a:pPr algn="l" fontAlgn="t"/>
                      <a:r>
                        <a:rPr lang="es-HN" sz="2400" u="none" strike="noStrike" dirty="0">
                          <a:effectLst/>
                        </a:rPr>
                        <a:t>Técnico en palma africana</a:t>
                      </a:r>
                      <a:endParaRPr lang="es-HN" sz="2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HN" sz="2400" u="none" strike="noStrike">
                          <a:effectLst/>
                        </a:rPr>
                        <a:t>1</a:t>
                      </a:r>
                      <a:endParaRPr lang="es-HN" sz="2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HN" sz="2400" u="none" strike="noStrike" dirty="0">
                          <a:effectLst/>
                        </a:rPr>
                        <a:t>14.3</a:t>
                      </a:r>
                      <a:endParaRPr lang="es-HN" sz="2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val="1761900712"/>
                  </a:ext>
                </a:extLst>
              </a:tr>
            </a:tbl>
          </a:graphicData>
        </a:graphic>
      </p:graphicFrame>
      <p:sp>
        <p:nvSpPr>
          <p:cNvPr id="6" name="Rectángulo 5">
            <a:extLst>
              <a:ext uri="{FF2B5EF4-FFF2-40B4-BE49-F238E27FC236}">
                <a16:creationId xmlns:a16="http://schemas.microsoft.com/office/drawing/2014/main" id="{43AF6A61-B42B-486D-A29E-08D8F369C980}"/>
              </a:ext>
            </a:extLst>
          </p:cNvPr>
          <p:cNvSpPr/>
          <p:nvPr/>
        </p:nvSpPr>
        <p:spPr>
          <a:xfrm>
            <a:off x="701502" y="6516241"/>
            <a:ext cx="1216935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b="1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</a:rPr>
              <a:t>*Porcentaje en relación a 7 instituciones que atienden población en edad de 15-30 años en inserción laboral.</a:t>
            </a:r>
            <a:endParaRPr lang="es-HN" dirty="0">
              <a:solidFill>
                <a:schemeClr val="bg2">
                  <a:lumMod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20629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Gráfico 4">
            <a:extLst>
              <a:ext uri="{FF2B5EF4-FFF2-40B4-BE49-F238E27FC236}">
                <a16:creationId xmlns:a16="http://schemas.microsoft.com/office/drawing/2014/main" id="{825DF61E-1928-4BBB-9FEC-AC226866CC0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40514299"/>
              </p:ext>
            </p:extLst>
          </p:nvPr>
        </p:nvGraphicFramePr>
        <p:xfrm>
          <a:off x="1061542" y="1187649"/>
          <a:ext cx="11017224" cy="53285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Rectángulo 5">
            <a:extLst>
              <a:ext uri="{FF2B5EF4-FFF2-40B4-BE49-F238E27FC236}">
                <a16:creationId xmlns:a16="http://schemas.microsoft.com/office/drawing/2014/main" id="{AFDCD43B-A0AA-42D9-932B-F546BA257BD8}"/>
              </a:ext>
            </a:extLst>
          </p:cNvPr>
          <p:cNvSpPr/>
          <p:nvPr/>
        </p:nvSpPr>
        <p:spPr>
          <a:xfrm>
            <a:off x="1061542" y="6732265"/>
            <a:ext cx="1116124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b="1" dirty="0">
                <a:solidFill>
                  <a:srgbClr val="993300"/>
                </a:solidFill>
                <a:latin typeface="Arial" panose="020B0604020202020204" pitchFamily="34" charset="0"/>
              </a:rPr>
              <a:t>*Porcentaje aplicado en relación a 12 instituciones que atienden población en edad sin especificar en inserción laboral.</a:t>
            </a:r>
            <a:endParaRPr lang="es-HN" dirty="0">
              <a:solidFill>
                <a:srgbClr val="9933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50088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>
</file>

<file path=ppt/theme/theme1.xml><?xml version="1.0" encoding="utf-8"?>
<a:theme xmlns:a="http://schemas.openxmlformats.org/drawingml/2006/main" name="Tema de Office">
  <a:themeElements>
    <a:clrScheme name="Metro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Clásico de Office">
      <a:maj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0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6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7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8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9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0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6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7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8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9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30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3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3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3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3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3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36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6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7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8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9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2454</TotalTime>
  <Words>2156</Words>
  <Application>Microsoft Office PowerPoint</Application>
  <PresentationFormat>Personalizado</PresentationFormat>
  <Paragraphs>354</Paragraphs>
  <Slides>67</Slides>
  <Notes>4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67</vt:i4>
      </vt:variant>
    </vt:vector>
  </HeadingPairs>
  <TitlesOfParts>
    <vt:vector size="71" baseType="lpstr">
      <vt:lpstr>Arial</vt:lpstr>
      <vt:lpstr>Calibri</vt:lpstr>
      <vt:lpstr>Times New Roman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Comunicación e Información</dc:creator>
  <cp:lastModifiedBy>Lorena</cp:lastModifiedBy>
  <cp:revision>298</cp:revision>
  <dcterms:created xsi:type="dcterms:W3CDTF">2009-03-20T21:28:11Z</dcterms:created>
  <dcterms:modified xsi:type="dcterms:W3CDTF">2018-09-18T14:07:24Z</dcterms:modified>
</cp:coreProperties>
</file>