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1" r:id="rId3"/>
    <p:sldId id="310" r:id="rId4"/>
    <p:sldId id="311" r:id="rId5"/>
    <p:sldId id="283" r:id="rId6"/>
    <p:sldId id="312" r:id="rId7"/>
    <p:sldId id="313" r:id="rId8"/>
    <p:sldId id="314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0" r:id="rId29"/>
    <p:sldId id="338" r:id="rId30"/>
    <p:sldId id="340" r:id="rId31"/>
    <p:sldId id="342" r:id="rId32"/>
    <p:sldId id="343" r:id="rId33"/>
    <p:sldId id="344" r:id="rId34"/>
    <p:sldId id="345" r:id="rId35"/>
    <p:sldId id="346" r:id="rId36"/>
    <p:sldId id="350" r:id="rId37"/>
    <p:sldId id="351" r:id="rId38"/>
    <p:sldId id="352" r:id="rId39"/>
    <p:sldId id="347" r:id="rId40"/>
    <p:sldId id="348" r:id="rId41"/>
    <p:sldId id="353" r:id="rId42"/>
    <p:sldId id="354" r:id="rId43"/>
    <p:sldId id="355" r:id="rId44"/>
    <p:sldId id="303" r:id="rId45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993366"/>
    <a:srgbClr val="993300"/>
    <a:srgbClr val="800000"/>
    <a:srgbClr val="3366FF"/>
    <a:srgbClr val="66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7" d="100"/>
          <a:sy n="97" d="100"/>
        </p:scale>
        <p:origin x="786" y="84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driguez\Desktop\COLON%20MNI%202017\CUADRO%205-11%20INSERCION%20LABORAL%20COL&#211;N\Cuadro%209.%20Temas%20sector%20comercio%20y%20servicio%20edad%20sin%20especificar%20COL&#211;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</a:t>
            </a:r>
            <a:r>
              <a:rPr lang="es-HN" sz="1800" b="1" baseline="0"/>
              <a:t> 2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 baseline="0"/>
              <a:t>Año de Fundación Institucional</a:t>
            </a:r>
            <a:endParaRPr lang="es-HN" sz="18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D9F-469A-B14D-7022A347B1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5D9F-469A-B14D-7022A347B1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5D9F-469A-B14D-7022A347B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5D9F-469A-B14D-7022A347B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5D9F-469A-B14D-7022A347B1B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6220840-9CE4-4FEA-BC2A-FC3095BAC379}" type="CATEGORYNAME">
                      <a:rPr lang="es-ES"/>
                      <a:pPr/>
                      <a:t>[NOMBRE DE CATEGORÍA]</a:t>
                    </a:fld>
                    <a:r>
                      <a:rPr lang="es-ES" baseline="0" dirty="0"/>
                      <a:t>,  </a:t>
                    </a:r>
                    <a:fld id="{07B67506-E609-4A98-BD77-CC8D00DCA956}" type="PERCENTAGE">
                      <a:rPr lang="es-ES" baseline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9F-469A-B14D-7022A347B1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410533-8E12-4153-B93B-D62A2596CC10}" type="CATEGORYNAME">
                      <a:rPr lang="es-ES"/>
                      <a:pPr/>
                      <a:t>[NOMBRE DE CATEGORÍA]</a:t>
                    </a:fld>
                    <a:r>
                      <a:rPr lang="es-ES" baseline="0" dirty="0"/>
                      <a:t>, </a:t>
                    </a:r>
                    <a:fld id="{53659D76-79B1-407F-9699-2CFA35BCD97C}" type="PERCENTAGE">
                      <a:rPr lang="es-ES" baseline="0" smtClean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9F-469A-B14D-7022A347B1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10BCEA-22FD-4C57-AD25-76FBD15ECFCC}" type="CATEGORYNAME">
                      <a:rPr lang="es-ES"/>
                      <a:pPr/>
                      <a:t>[NOMBRE DE CATEGORÍA]</a:t>
                    </a:fld>
                    <a:r>
                      <a:rPr lang="es-ES" baseline="0" dirty="0"/>
                      <a:t>,  </a:t>
                    </a:r>
                    <a:fld id="{9EC6F9D7-A205-4F54-978A-29B19B362B7A}" type="PERCENTAGE">
                      <a:rPr lang="es-ES" baseline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9F-469A-B14D-7022A347B1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A7981E-2893-4E01-AA84-D8A8AB5DD121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, </a:t>
                    </a:r>
                    <a:fld id="{D6524EE2-C387-49AA-9AF3-CA5CE434234B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9F-469A-B14D-7022A347B1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93842AF-8DDF-4BB3-869B-040127541E4E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 </a:t>
                    </a:r>
                    <a:fld id="{1C8752FC-8805-4EBA-AB37-660F412CDD48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9F-469A-B14D-7022A347B1B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'Año de fundación'!$A$4:$A$8</c:f>
              <c:strCache>
                <c:ptCount val="5"/>
                <c:pt idx="0">
                  <c:v>Antes de los 80</c:v>
                </c:pt>
                <c:pt idx="1">
                  <c:v>Década de los 80</c:v>
                </c:pt>
                <c:pt idx="2">
                  <c:v>Década de los 90</c:v>
                </c:pt>
                <c:pt idx="3">
                  <c:v>Nuevo siglo</c:v>
                </c:pt>
                <c:pt idx="4">
                  <c:v>No sabe/no contesta</c:v>
                </c:pt>
              </c:strCache>
            </c:strRef>
          </c:cat>
          <c:val>
            <c:numRef>
              <c:f>'Año de fundación'!$C$4:$C$8</c:f>
              <c:numCache>
                <c:formatCode>##,##0</c:formatCode>
                <c:ptCount val="5"/>
                <c:pt idx="0">
                  <c:v>17.857142857142858</c:v>
                </c:pt>
                <c:pt idx="1">
                  <c:v>17.857142857142858</c:v>
                </c:pt>
                <c:pt idx="2">
                  <c:v>32.142857142857146</c:v>
                </c:pt>
                <c:pt idx="3">
                  <c:v>7.1428571428571432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9F-469A-B14D-7022A347B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34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Porcentaje de educadores permanentes, voluntarios y temporales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55-4174-9335-E41BA82D287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55-4174-9335-E41BA82D2875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artDeco"/>
                <a:bevelB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55-4174-9335-E41BA82D28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Educadores!$K$5:$K$7</c:f>
              <c:strCache>
                <c:ptCount val="3"/>
                <c:pt idx="0">
                  <c:v>Permanente</c:v>
                </c:pt>
                <c:pt idx="1">
                  <c:v>Temporales</c:v>
                </c:pt>
                <c:pt idx="2">
                  <c:v>Voluntarios</c:v>
                </c:pt>
              </c:strCache>
            </c:strRef>
          </c:cat>
          <c:val>
            <c:numRef>
              <c:f>Educadores!$L$5:$L$7</c:f>
              <c:numCache>
                <c:formatCode>0%</c:formatCode>
                <c:ptCount val="3"/>
                <c:pt idx="0">
                  <c:v>0.33</c:v>
                </c:pt>
                <c:pt idx="1">
                  <c:v>0.28999999999999998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55-4174-9335-E41BA82D2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rnd" cmpd="sng" algn="ctr">
      <a:gradFill>
        <a:gsLst>
          <a:gs pos="0">
            <a:schemeClr val="accent2">
              <a:lumMod val="50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42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Pasos para</a:t>
            </a:r>
            <a:r>
              <a:rPr lang="es-HN" sz="1800" b="1" baseline="0"/>
              <a:t> el Diseño Curricular </a:t>
            </a:r>
            <a:endParaRPr lang="es-HN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'Pasos Diseño Curricular'!$B$5:$B$10</c:f>
              <c:strCache>
                <c:ptCount val="6"/>
                <c:pt idx="0">
                  <c:v>Formulación de objetivos curriculares/Elaboración del plan de formación-capacitación/Diseño del sistema de evaluación/Elaboración de los programas de formación (4 pasos)</c:v>
                </c:pt>
                <c:pt idx="1">
                  <c:v>Formulación de objetivos curriculares/Elaboración del plan de formación-capacitación/Elaboración de los programas de formación (3 pasos)</c:v>
                </c:pt>
                <c:pt idx="2">
                  <c:v>No sabe/no contesta</c:v>
                </c:pt>
                <c:pt idx="3">
                  <c:v>Formulación de objetivos curriculares/Elaboración de los programas de formación (2 pasos)</c:v>
                </c:pt>
                <c:pt idx="4">
                  <c:v>Formulación de objetivos curriculares/Diseño del sistema de evaluación/Elaboración de los programas de formación (3 pasos)</c:v>
                </c:pt>
                <c:pt idx="5">
                  <c:v>Formulación de objetivos curriculares/Elaboración del plan de formación-capacitación (2 pasos)</c:v>
                </c:pt>
              </c:strCache>
            </c:strRef>
          </c:cat>
          <c:val>
            <c:numRef>
              <c:f>'Pasos Diseño Curricular'!$D$5:$D$10</c:f>
              <c:numCache>
                <c:formatCode>0%</c:formatCode>
                <c:ptCount val="6"/>
                <c:pt idx="0">
                  <c:v>0.42799999999999999</c:v>
                </c:pt>
                <c:pt idx="1">
                  <c:v>0.25</c:v>
                </c:pt>
                <c:pt idx="2">
                  <c:v>0.21429999999999999</c:v>
                </c:pt>
                <c:pt idx="3">
                  <c:v>3.5700000000000003E-2</c:v>
                </c:pt>
                <c:pt idx="4">
                  <c:v>3.5700000000000003E-2</c:v>
                </c:pt>
                <c:pt idx="5">
                  <c:v>3.5700000000000003E-2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C-48BB-A355-45F8AE6B1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3728504"/>
        <c:axId val="1"/>
      </c:barChart>
      <c:catAx>
        <c:axId val="58372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83728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4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Opción Educativa No Formal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Opciones Educativas NF'!$A$5:$A$7</c:f>
              <c:strCache>
                <c:ptCount val="3"/>
                <c:pt idx="0">
                  <c:v>Educación Infantil Temprana</c:v>
                </c:pt>
                <c:pt idx="1">
                  <c:v>Educación Satisfacción de Necesidades Básicas</c:v>
                </c:pt>
                <c:pt idx="2">
                  <c:v>Educación Inserción al Mundo del Trabajo</c:v>
                </c:pt>
              </c:strCache>
            </c:strRef>
          </c:cat>
          <c:val>
            <c:numRef>
              <c:f>'Gráfico Opciones Educativas NF'!$C$5:$C$7</c:f>
              <c:numCache>
                <c:formatCode>0%</c:formatCode>
                <c:ptCount val="3"/>
                <c:pt idx="0">
                  <c:v>3.5999999999999997E-2</c:v>
                </c:pt>
                <c:pt idx="1">
                  <c:v>0.92900000000000005</c:v>
                </c:pt>
                <c:pt idx="2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F-4B47-98CA-5C3A976D7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512640"/>
        <c:axId val="1"/>
      </c:barChart>
      <c:catAx>
        <c:axId val="46751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67512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5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Sector económico en Inserción</a:t>
            </a:r>
            <a:r>
              <a:rPr lang="es-HN" sz="1800" b="1" baseline="0"/>
              <a:t> Laboral para el Mundo del Trabajo</a:t>
            </a:r>
            <a:endParaRPr lang="es-HN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'Sectores económicos'!$A$5:$A$7</c:f>
              <c:strCache>
                <c:ptCount val="3"/>
                <c:pt idx="0">
                  <c:v>Industrial</c:v>
                </c:pt>
                <c:pt idx="1">
                  <c:v>Comercio y Servicio</c:v>
                </c:pt>
                <c:pt idx="2">
                  <c:v>Agropecuario</c:v>
                </c:pt>
              </c:strCache>
            </c:strRef>
          </c:cat>
          <c:val>
            <c:numRef>
              <c:f>'Sectores económicos'!$C$5:$C$7</c:f>
              <c:numCache>
                <c:formatCode>0%</c:formatCode>
                <c:ptCount val="3"/>
                <c:pt idx="0">
                  <c:v>0.67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7-4E42-99BC-7E2DE7940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236128"/>
        <c:axId val="1"/>
      </c:barChart>
      <c:catAx>
        <c:axId val="6322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632236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9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Temas en el sector comercio y servicio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Edad sin especificar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'[Cuadro 9. Temas sector comercio y servicio edad sin especificar COLÓN.xls]Comercio y servicio edad sin es'!$A$5:$A$12</c:f>
              <c:strCache>
                <c:ptCount val="8"/>
                <c:pt idx="0">
                  <c:v>Computación</c:v>
                </c:pt>
                <c:pt idx="1">
                  <c:v>Montaje y mantenimiento de microempresas</c:v>
                </c:pt>
                <c:pt idx="2">
                  <c:v>Belleza</c:v>
                </c:pt>
                <c:pt idx="3">
                  <c:v>Cocina</c:v>
                </c:pt>
                <c:pt idx="4">
                  <c:v>Manualidades</c:v>
                </c:pt>
                <c:pt idx="5">
                  <c:v>Envasados</c:v>
                </c:pt>
                <c:pt idx="6">
                  <c:v>Motivación, org. y comerc. </c:v>
                </c:pt>
                <c:pt idx="7">
                  <c:v>Panadería y repostería</c:v>
                </c:pt>
              </c:strCache>
            </c:strRef>
          </c:cat>
          <c:val>
            <c:numRef>
              <c:f>'[Cuadro 9. Temas sector comercio y servicio edad sin especificar COLÓN.xls]Comercio y servicio edad sin es'!$C$5:$C$12</c:f>
              <c:numCache>
                <c:formatCode>####.0</c:formatCode>
                <c:ptCount val="8"/>
                <c:pt idx="0">
                  <c:v>60</c:v>
                </c:pt>
                <c:pt idx="1">
                  <c:v>60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8-44F8-BE6C-5D24B4935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099056"/>
        <c:axId val="1"/>
      </c:barChart>
      <c:catAx>
        <c:axId val="43409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34099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 flip="none" rotWithShape="1">
        <a:gsLst>
          <a:gs pos="0">
            <a:schemeClr val="accent6">
              <a:lumMod val="5000"/>
              <a:lumOff val="95000"/>
            </a:schemeClr>
          </a:gs>
          <a:gs pos="74000">
            <a:schemeClr val="accent6">
              <a:lumMod val="45000"/>
              <a:lumOff val="55000"/>
            </a:schemeClr>
          </a:gs>
          <a:gs pos="83000">
            <a:schemeClr val="accent6">
              <a:lumMod val="45000"/>
              <a:lumOff val="55000"/>
            </a:schemeClr>
          </a:gs>
          <a:gs pos="100000">
            <a:schemeClr val="accent6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12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Áreas</a:t>
            </a:r>
            <a:r>
              <a:rPr lang="es-HN" sz="1800" b="1" baseline="0"/>
              <a:t> atendidas en Satisfacción de Necesidades Básicas</a:t>
            </a:r>
            <a:endParaRPr lang="es-HN" sz="1800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Hoja3!$A$5</c:f>
              <c:strCache>
                <c:ptCount val="1"/>
                <c:pt idx="0">
                  <c:v>Educación Social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114252061248099E-3"/>
                  <c:y val="0.15086646279306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8-421B-BAA0-E6D17183175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Hoja3!$C$5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8-421B-BAA0-E6D17183175B}"/>
            </c:ext>
          </c:extLst>
        </c:ser>
        <c:ser>
          <c:idx val="1"/>
          <c:order val="1"/>
          <c:tx>
            <c:strRef>
              <c:f>Hoja3!$A$6</c:f>
              <c:strCache>
                <c:ptCount val="1"/>
                <c:pt idx="0">
                  <c:v>Desarrollo Comunitario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0671378091872791E-3"/>
                  <c:y val="0.12640163098878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8-421B-BAA0-E6D17183175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Hoja3!$C$6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08-421B-BAA0-E6D171831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41595824"/>
        <c:axId val="1"/>
        <c:axId val="2"/>
      </c:bar3DChart>
      <c:catAx>
        <c:axId val="441595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41595824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HN"/>
          </a:p>
        </c:txPr>
        <c:crossAx val="1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18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Temas</a:t>
            </a:r>
            <a:r>
              <a:rPr lang="es-HN" sz="1800" b="1" baseline="0"/>
              <a:t> en el área de educación social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 baseline="0"/>
              <a:t>Edad sin especificar</a:t>
            </a:r>
            <a:endParaRPr lang="es-HN" sz="1800" b="1"/>
          </a:p>
        </c:rich>
      </c:tx>
      <c:layout>
        <c:manualLayout>
          <c:xMode val="edge"/>
          <c:yMode val="edge"/>
          <c:x val="0.31753462410005756"/>
          <c:y val="1.205517151116775E-3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'Educación social edad sin espec'!$B$7:$B$14</c:f>
              <c:strCache>
                <c:ptCount val="8"/>
                <c:pt idx="0">
                  <c:v>Autoestima</c:v>
                </c:pt>
                <c:pt idx="1">
                  <c:v>Cultura y valores</c:v>
                </c:pt>
                <c:pt idx="2">
                  <c:v>Participación comunitaria</c:v>
                </c:pt>
                <c:pt idx="3">
                  <c:v>Convivencia ciudadana</c:v>
                </c:pt>
                <c:pt idx="4">
                  <c:v>Identidad nacional</c:v>
                </c:pt>
                <c:pt idx="5">
                  <c:v>Uso del tiempo libre</c:v>
                </c:pt>
                <c:pt idx="6">
                  <c:v>Autorrealización </c:v>
                </c:pt>
                <c:pt idx="7">
                  <c:v>Desarrollo del pensamiento y conciencia crítica</c:v>
                </c:pt>
              </c:strCache>
            </c:strRef>
          </c:cat>
          <c:val>
            <c:numRef>
              <c:f>'Educación social edad sin espec'!$D$7:$D$14</c:f>
              <c:numCache>
                <c:formatCode>##,##0</c:formatCode>
                <c:ptCount val="8"/>
                <c:pt idx="0">
                  <c:v>44.444444444444443</c:v>
                </c:pt>
                <c:pt idx="1">
                  <c:v>38.888888888888886</c:v>
                </c:pt>
                <c:pt idx="2">
                  <c:v>33.333333333333336</c:v>
                </c:pt>
                <c:pt idx="3">
                  <c:v>27.777777777777779</c:v>
                </c:pt>
                <c:pt idx="4">
                  <c:v>27.777777777777779</c:v>
                </c:pt>
                <c:pt idx="5">
                  <c:v>27.777777777777779</c:v>
                </c:pt>
                <c:pt idx="6">
                  <c:v>16.666666666666668</c:v>
                </c:pt>
                <c:pt idx="7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8-4338-AABE-1F182AC54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5616856"/>
        <c:axId val="1"/>
      </c:barChart>
      <c:catAx>
        <c:axId val="595616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95616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6">
              <a:lumMod val="20000"/>
              <a:lumOff val="80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HN" sz="1800" b="1" i="0" u="none" strike="noStrike" baseline="0" dirty="0">
                <a:solidFill>
                  <a:srgbClr val="333333"/>
                </a:solidFill>
                <a:latin typeface="Calibri"/>
              </a:rPr>
              <a:t>Cuadro 27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HN" sz="1800" b="1" i="0" u="none" strike="noStrike" baseline="0" dirty="0">
                <a:solidFill>
                  <a:srgbClr val="333333"/>
                </a:solidFill>
                <a:latin typeface="Calibri"/>
              </a:rPr>
              <a:t>Porcentaje de instituciones por grupos de edades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'Grupos de edad'!$A$5:$A$9</c:f>
              <c:strCache>
                <c:ptCount val="5"/>
                <c:pt idx="0">
                  <c:v>0-3 años</c:v>
                </c:pt>
                <c:pt idx="1">
                  <c:v>4-14 años</c:v>
                </c:pt>
                <c:pt idx="2">
                  <c:v>15-30 años</c:v>
                </c:pt>
                <c:pt idx="3">
                  <c:v>31-59 años</c:v>
                </c:pt>
                <c:pt idx="4">
                  <c:v>Edad sin especificar</c:v>
                </c:pt>
              </c:strCache>
            </c:strRef>
          </c:cat>
          <c:val>
            <c:numRef>
              <c:f>'Grupos de edad'!$C$5:$C$9</c:f>
              <c:numCache>
                <c:formatCode>0%</c:formatCode>
                <c:ptCount val="5"/>
                <c:pt idx="0">
                  <c:v>3.5000000000000003E-2</c:v>
                </c:pt>
                <c:pt idx="1">
                  <c:v>0.17799999999999999</c:v>
                </c:pt>
                <c:pt idx="2">
                  <c:v>0.214</c:v>
                </c:pt>
                <c:pt idx="3">
                  <c:v>0.14199999999999999</c:v>
                </c:pt>
                <c:pt idx="4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6-47F3-AFE5-795AEED91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710832"/>
        <c:axId val="1"/>
      </c:barChart>
      <c:catAx>
        <c:axId val="58471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HN"/>
          </a:p>
        </c:txPr>
        <c:crossAx val="584710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6">
              <a:lumMod val="40000"/>
              <a:lumOff val="60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H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</a:t>
            </a:r>
            <a:r>
              <a:rPr lang="es-HN" sz="1800" b="1" baseline="0"/>
              <a:t> 32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 baseline="0"/>
              <a:t>Balance de atención por sexo</a:t>
            </a:r>
            <a:endParaRPr lang="es-HN" sz="18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C4-4376-BA4F-BCB9C559938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C4-4376-BA4F-BCB9C559938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'Atención por sexo'!$G$5:$G$6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'Atención por sexo'!$H$5:$H$6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C4-4376-BA4F-BCB9C5599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90259">
            <a:srgbClr val="B7C9E8"/>
          </a:gs>
          <a:gs pos="55722">
            <a:srgbClr val="BECEEA"/>
          </a:gs>
          <a:gs pos="0">
            <a:schemeClr val="accent1">
              <a:lumMod val="5000"/>
              <a:lumOff val="95000"/>
            </a:schemeClr>
          </a:gs>
          <a:gs pos="67000">
            <a:schemeClr val="accent2">
              <a:lumMod val="60000"/>
              <a:lumOff val="40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33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Balance</a:t>
            </a:r>
            <a:r>
              <a:rPr lang="es-HN" sz="1800" b="1" baseline="0"/>
              <a:t> por atención por origen</a:t>
            </a:r>
            <a:endParaRPr lang="es-HN" sz="18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47-4C4C-92B9-075C71A0DE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47-4C4C-92B9-075C71A0DECD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'Atención por origen'!$G$6:$G$7</c:f>
              <c:strCache>
                <c:ptCount val="2"/>
                <c:pt idx="0">
                  <c:v>Urbana</c:v>
                </c:pt>
                <c:pt idx="1">
                  <c:v>Rural</c:v>
                </c:pt>
              </c:strCache>
            </c:strRef>
          </c:cat>
          <c:val>
            <c:numRef>
              <c:f>'Atención por origen'!$H$6:$H$7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47-4C4C-92B9-075C71A0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40000"/>
              <a:lumOff val="60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22/10/2018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E075D-79DB-4A66-B238-8E7118292DA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33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F02FDF-DD43-434C-87FE-9C727A5B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899617"/>
            <a:ext cx="10729192" cy="63367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80D3ECE-42D7-43D8-AE84-FFFD981CA661}"/>
              </a:ext>
            </a:extLst>
          </p:cNvPr>
          <p:cNvSpPr txBox="1"/>
          <p:nvPr/>
        </p:nvSpPr>
        <p:spPr>
          <a:xfrm>
            <a:off x="917526" y="7236321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5 instituciones que atienden población sin especificar edad en inserción laboral.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1531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65E033B-1220-40ED-AA28-652A8B487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15953"/>
              </p:ext>
            </p:extLst>
          </p:nvPr>
        </p:nvGraphicFramePr>
        <p:xfrm>
          <a:off x="989534" y="1187649"/>
          <a:ext cx="1072919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6D5FE31-B26F-44C9-8B81-6CC1B298F922}"/>
              </a:ext>
            </a:extLst>
          </p:cNvPr>
          <p:cNvSpPr txBox="1"/>
          <p:nvPr/>
        </p:nvSpPr>
        <p:spPr>
          <a:xfrm>
            <a:off x="1565598" y="683593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EDUCACIÓN PARA LA SATISFACCIÓN DE NECESIDADES BÁSICAS</a:t>
            </a:r>
            <a:endParaRPr lang="es-HN" b="1" u="sng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3A5ED46-6CFB-4EBA-88BF-F58094388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10158"/>
              </p:ext>
            </p:extLst>
          </p:nvPr>
        </p:nvGraphicFramePr>
        <p:xfrm>
          <a:off x="989763" y="6948289"/>
          <a:ext cx="10369152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9152">
                  <a:extLst>
                    <a:ext uri="{9D8B030D-6E8A-4147-A177-3AD203B41FA5}">
                      <a16:colId xmlns:a16="http://schemas.microsoft.com/office/drawing/2014/main" val="2410941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*26 instituciones que trabajan la opción de Satisfacción de Necesidades Básicas en el departamento de Colón.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10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A2328A2-78A8-4BD5-8B07-F20557AA6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551793"/>
              </p:ext>
            </p:extLst>
          </p:nvPr>
        </p:nvGraphicFramePr>
        <p:xfrm>
          <a:off x="1061542" y="755601"/>
          <a:ext cx="10416083" cy="565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B3DBBDC-7433-43F2-A77E-8CD8576D9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19756"/>
              </p:ext>
            </p:extLst>
          </p:nvPr>
        </p:nvGraphicFramePr>
        <p:xfrm>
          <a:off x="1061542" y="6588249"/>
          <a:ext cx="964907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9072">
                  <a:extLst>
                    <a:ext uri="{9D8B030D-6E8A-4147-A177-3AD203B41FA5}">
                      <a16:colId xmlns:a16="http://schemas.microsoft.com/office/drawing/2014/main" val="276858286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*Porcentaje en relación a 18 instituciones que atienden población sin una edad específica en la opción de satisfacción de necesidades básicas, se registraron 16 temas.</a:t>
                      </a:r>
                      <a:endParaRPr lang="es-E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553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D6B0F9-2695-448F-9324-7DD0D884B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4" y="717926"/>
            <a:ext cx="11161240" cy="60143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A88B77-922C-4C0A-BBCA-3B387A444FD5}"/>
              </a:ext>
            </a:extLst>
          </p:cNvPr>
          <p:cNvSpPr txBox="1"/>
          <p:nvPr/>
        </p:nvSpPr>
        <p:spPr>
          <a:xfrm>
            <a:off x="557486" y="7020297"/>
            <a:ext cx="1108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ES" b="1" dirty="0"/>
              <a:t>*Porcentaje en relación a 18 instituciones que atienden población sin una edad específica en la opción de satisfacción de necesidades básicas, se registraron 71 temas.</a:t>
            </a:r>
            <a:endParaRPr lang="es-E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2BC681-AAFF-478E-988F-AD5D33A85CF2}"/>
              </a:ext>
            </a:extLst>
          </p:cNvPr>
          <p:cNvSpPr txBox="1"/>
          <p:nvPr/>
        </p:nvSpPr>
        <p:spPr>
          <a:xfrm>
            <a:off x="1277566" y="75560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COBERTURA MUNICIPAL EN EDUCACIÓN INFANTIL TEMPRANA</a:t>
            </a:r>
            <a:endParaRPr lang="es-HN" b="1" u="sng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0346406-F044-418A-AD52-0E5AD40C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48173"/>
              </p:ext>
            </p:extLst>
          </p:nvPr>
        </p:nvGraphicFramePr>
        <p:xfrm>
          <a:off x="1925638" y="1907729"/>
          <a:ext cx="7992888" cy="3973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30813230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797762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780569552"/>
                    </a:ext>
                  </a:extLst>
                </a:gridCol>
              </a:tblGrid>
              <a:tr h="3255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Cuadro No. 20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83331"/>
                  </a:ext>
                </a:extLst>
              </a:tr>
              <a:tr h="11553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Cobertura Municipal en Colón Educación Infantil Temprana</a:t>
                      </a:r>
                      <a:br>
                        <a:rPr lang="es-ES" sz="1800" u="none" strike="noStrike" dirty="0">
                          <a:effectLst/>
                        </a:rPr>
                      </a:br>
                      <a:r>
                        <a:rPr lang="es-ES" sz="1800" u="none" strike="noStrike" dirty="0">
                          <a:effectLst/>
                        </a:rPr>
                        <a:t>Edad 0-3 años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Frecuencia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9444544"/>
                  </a:ext>
                </a:extLst>
              </a:tr>
              <a:tr h="325545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 err="1">
                          <a:effectLst/>
                        </a:rPr>
                        <a:t>Balfate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100,0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7982031"/>
                  </a:ext>
                </a:extLst>
              </a:tr>
              <a:tr h="325545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 err="1">
                          <a:effectLst/>
                        </a:rPr>
                        <a:t>Iriona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100,0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5181730"/>
                  </a:ext>
                </a:extLst>
              </a:tr>
              <a:tr h="325545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Santa Fe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100,0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4049295"/>
                  </a:ext>
                </a:extLst>
              </a:tr>
              <a:tr h="325545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 err="1">
                          <a:effectLst/>
                        </a:rPr>
                        <a:t>Sonaguera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100,0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89224070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pPr algn="l" fontAlgn="b"/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8600136"/>
                  </a:ext>
                </a:extLst>
              </a:tr>
              <a:tr h="85209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*Una institución atiende población de 0-3 años en la opción en Educación Infantil Temprana.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8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0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69D0E7A-3E43-4161-A706-D6934CEC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1187649"/>
            <a:ext cx="10801200" cy="55719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B7D103-09AE-4F18-8208-943A1FED1621}"/>
              </a:ext>
            </a:extLst>
          </p:cNvPr>
          <p:cNvSpPr txBox="1"/>
          <p:nvPr/>
        </p:nvSpPr>
        <p:spPr>
          <a:xfrm>
            <a:off x="1205558" y="611585"/>
            <a:ext cx="1094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COBERTURA MUNICIPAL EN EDUCACIÓN PARA LA SATISFACCIÓN DE NECESIDADES B</a:t>
            </a:r>
            <a:r>
              <a:rPr lang="es-HN" b="1" u="sng" dirty="0"/>
              <a:t>ÁSICAS</a:t>
            </a:r>
            <a:endParaRPr lang="es-ES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F51297-BCD6-4CFF-A276-4B7DFFC1FFEE}"/>
              </a:ext>
            </a:extLst>
          </p:cNvPr>
          <p:cNvSpPr txBox="1"/>
          <p:nvPr/>
        </p:nvSpPr>
        <p:spPr>
          <a:xfrm>
            <a:off x="1061542" y="7020297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18 instituciones que atienden población sin edad específica en la opción de SNB.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418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846FAC-258F-4F5E-B673-8C1214CCBFB1}"/>
              </a:ext>
            </a:extLst>
          </p:cNvPr>
          <p:cNvSpPr txBox="1"/>
          <p:nvPr/>
        </p:nvSpPr>
        <p:spPr>
          <a:xfrm>
            <a:off x="1421582" y="683593"/>
            <a:ext cx="97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COBERTURA MUNICIPAL EN EDUCACIÓN INSERCIÓN AL MUNDO DEL TRABAJO</a:t>
            </a:r>
            <a:endParaRPr lang="es-HN" b="1" u="sng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CB1B9F-7B12-4DFC-85BF-11294CFDAC11}"/>
              </a:ext>
            </a:extLst>
          </p:cNvPr>
          <p:cNvSpPr txBox="1"/>
          <p:nvPr/>
        </p:nvSpPr>
        <p:spPr>
          <a:xfrm>
            <a:off x="1637606" y="6588249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5 instituciones que atienden población sin edad específica en la opción de Inserción al Mundo del Trabajo </a:t>
            </a:r>
            <a:endParaRPr lang="es-HN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7F7580-4C4C-41DF-B5B6-CE23478F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82" y="1259657"/>
            <a:ext cx="1008112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272F008-7FA4-4564-B549-08AB88D9F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18855"/>
              </p:ext>
            </p:extLst>
          </p:nvPr>
        </p:nvGraphicFramePr>
        <p:xfrm>
          <a:off x="989534" y="1331665"/>
          <a:ext cx="1101722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6916D36-95A4-4AAE-B39B-5D9F8D74E0E7}"/>
              </a:ext>
            </a:extLst>
          </p:cNvPr>
          <p:cNvSpPr txBox="1"/>
          <p:nvPr/>
        </p:nvSpPr>
        <p:spPr>
          <a:xfrm>
            <a:off x="989534" y="85896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ATENCI</a:t>
            </a:r>
            <a:r>
              <a:rPr lang="es-HN" b="1" u="sng" dirty="0"/>
              <a:t>ÓN POR GRUPOS DE EDAD</a:t>
            </a:r>
            <a:endParaRPr lang="es-ES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B705A8-B1B1-4780-8AA7-E6B2336D0B20}"/>
              </a:ext>
            </a:extLst>
          </p:cNvPr>
          <p:cNvSpPr txBox="1"/>
          <p:nvPr/>
        </p:nvSpPr>
        <p:spPr>
          <a:xfrm>
            <a:off x="1205558" y="738033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28 instituciones que tienen cobertura en Colón.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95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5DB37F-08B8-4881-95C1-8AEE2A5AF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89027"/>
              </p:ext>
            </p:extLst>
          </p:nvPr>
        </p:nvGraphicFramePr>
        <p:xfrm>
          <a:off x="2645718" y="2051745"/>
          <a:ext cx="7128792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314874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9230222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1310484"/>
                    </a:ext>
                  </a:extLst>
                </a:gridCol>
              </a:tblGrid>
              <a:tr h="5954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Cuadro No. 28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008287"/>
                  </a:ext>
                </a:extLst>
              </a:tr>
              <a:tr h="8931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Atención por grupo poblacional </a:t>
                      </a:r>
                    </a:p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Edad de 0-3 años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Frecuencia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Porcentaje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574984"/>
                  </a:ext>
                </a:extLst>
              </a:tr>
              <a:tr h="527626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Diversa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100,0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511293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09A5EC1-A719-401F-8A9A-878403FA29B1}"/>
              </a:ext>
            </a:extLst>
          </p:cNvPr>
          <p:cNvSpPr txBox="1"/>
          <p:nvPr/>
        </p:nvSpPr>
        <p:spPr>
          <a:xfrm>
            <a:off x="3113770" y="486005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*Solamente una institución atiende población de 0-3 años.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2458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238854-1EEE-4ECD-B945-4A893CDA8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09647"/>
              </p:ext>
            </p:extLst>
          </p:nvPr>
        </p:nvGraphicFramePr>
        <p:xfrm>
          <a:off x="2285678" y="2051745"/>
          <a:ext cx="8064895" cy="254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379">
                  <a:extLst>
                    <a:ext uri="{9D8B030D-6E8A-4147-A177-3AD203B41FA5}">
                      <a16:colId xmlns:a16="http://schemas.microsoft.com/office/drawing/2014/main" val="2294754705"/>
                    </a:ext>
                  </a:extLst>
                </a:gridCol>
                <a:gridCol w="2055417">
                  <a:extLst>
                    <a:ext uri="{9D8B030D-6E8A-4147-A177-3AD203B41FA5}">
                      <a16:colId xmlns:a16="http://schemas.microsoft.com/office/drawing/2014/main" val="2597319075"/>
                    </a:ext>
                  </a:extLst>
                </a:gridCol>
                <a:gridCol w="1855099">
                  <a:extLst>
                    <a:ext uri="{9D8B030D-6E8A-4147-A177-3AD203B41FA5}">
                      <a16:colId xmlns:a16="http://schemas.microsoft.com/office/drawing/2014/main" val="3811965291"/>
                    </a:ext>
                  </a:extLst>
                </a:gridCol>
              </a:tblGrid>
              <a:tr h="4933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>
                          <a:effectLst/>
                        </a:rPr>
                        <a:t>Cuadro No. 29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93243"/>
                  </a:ext>
                </a:extLst>
              </a:tr>
              <a:tr h="7400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Atención por grupo poblacional </a:t>
                      </a:r>
                    </a:p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Edad de 4-14 años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>
                          <a:effectLst/>
                        </a:rPr>
                        <a:t>Frecuencia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425082"/>
                  </a:ext>
                </a:extLst>
              </a:tr>
              <a:tr h="437169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Diversa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60,0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0358714"/>
                  </a:ext>
                </a:extLst>
              </a:tr>
              <a:tr h="437169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Etnias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20,0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0719133"/>
                  </a:ext>
                </a:extLst>
              </a:tr>
              <a:tr h="437169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Riesgo social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20,0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057325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3ECD800-DAA5-429B-BC63-0EE66E3A2C3D}"/>
              </a:ext>
            </a:extLst>
          </p:cNvPr>
          <p:cNvSpPr txBox="1"/>
          <p:nvPr/>
        </p:nvSpPr>
        <p:spPr>
          <a:xfrm>
            <a:off x="2141662" y="5436121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5 instituciones que atienden población en edad de 4-14 años.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8828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514" y="2590642"/>
            <a:ext cx="114492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800" b="1" dirty="0">
                <a:solidFill>
                  <a:schemeClr val="bg2">
                    <a:lumMod val="25000"/>
                  </a:schemeClr>
                </a:solidFill>
              </a:rPr>
              <a:t>RESULTADOS DEL MAPEO NACIONAL INSTITUCIONAL 2017</a:t>
            </a:r>
          </a:p>
          <a:p>
            <a:pPr algn="ctr"/>
            <a:r>
              <a:rPr lang="es-HN" sz="2800" b="1" dirty="0">
                <a:solidFill>
                  <a:schemeClr val="bg2">
                    <a:lumMod val="25000"/>
                  </a:schemeClr>
                </a:solidFill>
              </a:rPr>
              <a:t>TRABAJO REALIZADO EN BASE A 28 INSTITUCIONES QUE TIENEN COBERTURA</a:t>
            </a:r>
          </a:p>
          <a:p>
            <a:pPr algn="ctr"/>
            <a:r>
              <a:rPr lang="es-HN" sz="2800" b="1" dirty="0">
                <a:solidFill>
                  <a:schemeClr val="bg2">
                    <a:lumMod val="25000"/>
                  </a:schemeClr>
                </a:solidFill>
              </a:rPr>
              <a:t>EN EL DEPARTAMENTO DE COLÓN</a:t>
            </a:r>
          </a:p>
          <a:p>
            <a:pPr algn="ctr"/>
            <a:endParaRPr lang="es-HN" sz="2800" b="1" dirty="0"/>
          </a:p>
          <a:p>
            <a:pPr algn="ctr"/>
            <a:endParaRPr lang="es-HN" sz="2800" b="1" dirty="0"/>
          </a:p>
          <a:p>
            <a:pPr algn="ctr"/>
            <a:endParaRPr lang="es-HN" sz="2800" b="1" dirty="0"/>
          </a:p>
          <a:p>
            <a:r>
              <a:rPr lang="es-ES_tradnl" dirty="0"/>
              <a:t> </a:t>
            </a:r>
            <a:endParaRPr lang="es-H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75FCF4-66DB-4A8E-8689-4DD9DE6EC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26887"/>
              </p:ext>
            </p:extLst>
          </p:nvPr>
        </p:nvGraphicFramePr>
        <p:xfrm>
          <a:off x="2429694" y="2195761"/>
          <a:ext cx="8352928" cy="2880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2864">
                  <a:extLst>
                    <a:ext uri="{9D8B030D-6E8A-4147-A177-3AD203B41FA5}">
                      <a16:colId xmlns:a16="http://schemas.microsoft.com/office/drawing/2014/main" val="2492572388"/>
                    </a:ext>
                  </a:extLst>
                </a:gridCol>
                <a:gridCol w="1730787">
                  <a:extLst>
                    <a:ext uri="{9D8B030D-6E8A-4147-A177-3AD203B41FA5}">
                      <a16:colId xmlns:a16="http://schemas.microsoft.com/office/drawing/2014/main" val="84478651"/>
                    </a:ext>
                  </a:extLst>
                </a:gridCol>
                <a:gridCol w="1279277">
                  <a:extLst>
                    <a:ext uri="{9D8B030D-6E8A-4147-A177-3AD203B41FA5}">
                      <a16:colId xmlns:a16="http://schemas.microsoft.com/office/drawing/2014/main" val="3649022512"/>
                    </a:ext>
                  </a:extLst>
                </a:gridCol>
              </a:tblGrid>
              <a:tr h="5530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Cuadro No. 30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36459"/>
                  </a:ext>
                </a:extLst>
              </a:tr>
              <a:tr h="6681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Atención por grupo poblacional 1</a:t>
                      </a:r>
                    </a:p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Edad de 15-30 años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>
                          <a:effectLst/>
                        </a:rPr>
                        <a:t>Frecuencia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556219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Diversa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5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83,3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8188422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Etnias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16,7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7969119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Riesgo social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16,7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487484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A6CA673-2D4A-4BF3-8C4B-C9BE67884DEB}"/>
              </a:ext>
            </a:extLst>
          </p:cNvPr>
          <p:cNvSpPr txBox="1"/>
          <p:nvPr/>
        </p:nvSpPr>
        <p:spPr>
          <a:xfrm>
            <a:off x="2429694" y="543612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6 instituciones que atienden población de 15-30 años.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212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D1ADC49-7844-41C1-9ECA-D825B4317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75785"/>
              </p:ext>
            </p:extLst>
          </p:nvPr>
        </p:nvGraphicFramePr>
        <p:xfrm>
          <a:off x="197446" y="7020297"/>
          <a:ext cx="12673408" cy="648072"/>
        </p:xfrm>
        <a:graphic>
          <a:graphicData uri="http://schemas.openxmlformats.org/drawingml/2006/table">
            <a:tbl>
              <a:tblPr/>
              <a:tblGrid>
                <a:gridCol w="12673408">
                  <a:extLst>
                    <a:ext uri="{9D8B030D-6E8A-4147-A177-3AD203B41FA5}">
                      <a16:colId xmlns:a16="http://schemas.microsoft.com/office/drawing/2014/main" val="170127947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184422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A54DD6-391C-4BD2-9F84-0C6624EDA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47067"/>
              </p:ext>
            </p:extLst>
          </p:nvPr>
        </p:nvGraphicFramePr>
        <p:xfrm>
          <a:off x="2825738" y="2411785"/>
          <a:ext cx="7416824" cy="2088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754">
                  <a:extLst>
                    <a:ext uri="{9D8B030D-6E8A-4147-A177-3AD203B41FA5}">
                      <a16:colId xmlns:a16="http://schemas.microsoft.com/office/drawing/2014/main" val="1483468991"/>
                    </a:ext>
                  </a:extLst>
                </a:gridCol>
                <a:gridCol w="1731117">
                  <a:extLst>
                    <a:ext uri="{9D8B030D-6E8A-4147-A177-3AD203B41FA5}">
                      <a16:colId xmlns:a16="http://schemas.microsoft.com/office/drawing/2014/main" val="83633643"/>
                    </a:ext>
                  </a:extLst>
                </a:gridCol>
                <a:gridCol w="1592953">
                  <a:extLst>
                    <a:ext uri="{9D8B030D-6E8A-4147-A177-3AD203B41FA5}">
                      <a16:colId xmlns:a16="http://schemas.microsoft.com/office/drawing/2014/main" val="1227981614"/>
                    </a:ext>
                  </a:extLst>
                </a:gridCol>
              </a:tblGrid>
              <a:tr h="4204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Cuadro No. 31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54026"/>
                  </a:ext>
                </a:extLst>
              </a:tr>
              <a:tr h="8268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Atención por grupo poblacional </a:t>
                      </a:r>
                    </a:p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Edad de 31-59 años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>
                          <a:effectLst/>
                        </a:rPr>
                        <a:t>Frecuencia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171611"/>
                  </a:ext>
                </a:extLst>
              </a:tr>
              <a:tr h="420468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Diversa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75,0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50746770"/>
                  </a:ext>
                </a:extLst>
              </a:tr>
              <a:tr h="420468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>
                          <a:effectLst/>
                        </a:rPr>
                        <a:t>Etnias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2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50,0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206081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E3F423-0B98-45E9-86CC-CD609CCF98FB}"/>
              </a:ext>
            </a:extLst>
          </p:cNvPr>
          <p:cNvSpPr txBox="1"/>
          <p:nvPr/>
        </p:nvSpPr>
        <p:spPr>
          <a:xfrm>
            <a:off x="2573710" y="53908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4 instituciones que atienden población de 31-59 años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791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2F2FFE-6773-4C35-80F5-9BA8BF861AB4}"/>
              </a:ext>
            </a:extLst>
          </p:cNvPr>
          <p:cNvSpPr txBox="1"/>
          <p:nvPr/>
        </p:nvSpPr>
        <p:spPr>
          <a:xfrm>
            <a:off x="1565598" y="89961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ATENCIÓN POR SEXO</a:t>
            </a:r>
            <a:endParaRPr lang="es-HN" b="1" u="sng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F3B3206-FAD7-4BF6-8488-C4085E204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892300"/>
              </p:ext>
            </p:extLst>
          </p:nvPr>
        </p:nvGraphicFramePr>
        <p:xfrm>
          <a:off x="1565598" y="1403673"/>
          <a:ext cx="96490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6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884B3A6-07A9-4955-AB37-222A17293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564157"/>
              </p:ext>
            </p:extLst>
          </p:nvPr>
        </p:nvGraphicFramePr>
        <p:xfrm>
          <a:off x="1709614" y="1403673"/>
          <a:ext cx="900099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5F91EB3-D4AD-4C15-8A24-51A23DFE2DB5}"/>
              </a:ext>
            </a:extLst>
          </p:cNvPr>
          <p:cNvSpPr txBox="1"/>
          <p:nvPr/>
        </p:nvSpPr>
        <p:spPr>
          <a:xfrm>
            <a:off x="1709615" y="75560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ATENCIÓN POR ORIGEN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14048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318327C-A70D-4ABD-B082-FD1BCDCDB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574522"/>
              </p:ext>
            </p:extLst>
          </p:nvPr>
        </p:nvGraphicFramePr>
        <p:xfrm>
          <a:off x="1709614" y="1475681"/>
          <a:ext cx="96490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9C715C-FD6A-4085-A362-36DD868450AF}"/>
              </a:ext>
            </a:extLst>
          </p:cNvPr>
          <p:cNvSpPr txBox="1"/>
          <p:nvPr/>
        </p:nvSpPr>
        <p:spPr>
          <a:xfrm>
            <a:off x="1708129" y="96233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FORMACIÓN DE FORMADORES</a:t>
            </a:r>
            <a:endParaRPr lang="es-HN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6909E1-9157-4822-86EB-1C5383B8AE29}"/>
              </a:ext>
            </a:extLst>
          </p:cNvPr>
          <p:cNvSpPr txBox="1"/>
          <p:nvPr/>
        </p:nvSpPr>
        <p:spPr>
          <a:xfrm>
            <a:off x="2429694" y="709230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*En total suman 2419 educadores.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862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971F0C-125F-440E-AA81-F364573C4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58074"/>
              </p:ext>
            </p:extLst>
          </p:nvPr>
        </p:nvGraphicFramePr>
        <p:xfrm>
          <a:off x="2105658" y="2552190"/>
          <a:ext cx="8856984" cy="149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265">
                  <a:extLst>
                    <a:ext uri="{9D8B030D-6E8A-4147-A177-3AD203B41FA5}">
                      <a16:colId xmlns:a16="http://schemas.microsoft.com/office/drawing/2014/main" val="998257760"/>
                    </a:ext>
                  </a:extLst>
                </a:gridCol>
                <a:gridCol w="2973416">
                  <a:extLst>
                    <a:ext uri="{9D8B030D-6E8A-4147-A177-3AD203B41FA5}">
                      <a16:colId xmlns:a16="http://schemas.microsoft.com/office/drawing/2014/main" val="1315623346"/>
                    </a:ext>
                  </a:extLst>
                </a:gridCol>
                <a:gridCol w="2467303">
                  <a:extLst>
                    <a:ext uri="{9D8B030D-6E8A-4147-A177-3AD203B41FA5}">
                      <a16:colId xmlns:a16="http://schemas.microsoft.com/office/drawing/2014/main" val="3318456317"/>
                    </a:ext>
                  </a:extLst>
                </a:gridCol>
              </a:tblGrid>
              <a:tr h="4382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Cuadro No. 35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58340"/>
                  </a:ext>
                </a:extLst>
              </a:tr>
              <a:tr h="137836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Opción Educativa 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u="none" strike="noStrike" dirty="0">
                          <a:effectLst/>
                        </a:rPr>
                        <a:t>Número de educadores técnicos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9650709"/>
                  </a:ext>
                </a:extLst>
              </a:tr>
              <a:tr h="388319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Satisfacción de Necesidades Básicas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22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78,6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00833803"/>
                  </a:ext>
                </a:extLst>
              </a:tr>
              <a:tr h="388319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>
                          <a:effectLst/>
                        </a:rPr>
                        <a:t>Inserción al Mundo del Trabajo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7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25,0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8619245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46A9F2-92BC-4076-A3AA-2963F05A96C9}"/>
              </a:ext>
            </a:extLst>
          </p:cNvPr>
          <p:cNvSpPr txBox="1"/>
          <p:nvPr/>
        </p:nvSpPr>
        <p:spPr>
          <a:xfrm>
            <a:off x="1493590" y="899617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EDUCADORES TÉCNICOS POR OPCIÓN EDUCATIVA 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32491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DB279B-000F-4D37-8269-CD34DEE99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56422"/>
              </p:ext>
            </p:extLst>
          </p:nvPr>
        </p:nvGraphicFramePr>
        <p:xfrm>
          <a:off x="1709614" y="2339777"/>
          <a:ext cx="9433048" cy="2296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32941206"/>
                    </a:ext>
                  </a:extLst>
                </a:gridCol>
                <a:gridCol w="4310479">
                  <a:extLst>
                    <a:ext uri="{9D8B030D-6E8A-4147-A177-3AD203B41FA5}">
                      <a16:colId xmlns:a16="http://schemas.microsoft.com/office/drawing/2014/main" val="908276422"/>
                    </a:ext>
                  </a:extLst>
                </a:gridCol>
                <a:gridCol w="1522169">
                  <a:extLst>
                    <a:ext uri="{9D8B030D-6E8A-4147-A177-3AD203B41FA5}">
                      <a16:colId xmlns:a16="http://schemas.microsoft.com/office/drawing/2014/main" val="2062556605"/>
                    </a:ext>
                  </a:extLst>
                </a:gridCol>
              </a:tblGrid>
              <a:tr h="5934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800" b="0" u="none" strike="noStrike" dirty="0">
                          <a:effectLst/>
                        </a:rPr>
                        <a:t>Cuadro No. 36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9210"/>
                  </a:ext>
                </a:extLst>
              </a:tr>
              <a:tr h="414710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b="0" u="none" strike="noStrike">
                          <a:effectLst/>
                        </a:rPr>
                        <a:t>Opción Educativa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u="none" strike="noStrike" dirty="0">
                          <a:effectLst/>
                        </a:rPr>
                        <a:t>Número de educadores voluntarios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b="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1194331"/>
                  </a:ext>
                </a:extLst>
              </a:tr>
              <a:tr h="762186">
                <a:tc>
                  <a:txBody>
                    <a:bodyPr/>
                    <a:lstStyle/>
                    <a:p>
                      <a:pPr algn="l" fontAlgn="t"/>
                      <a:endParaRPr lang="es-HN" sz="1800" b="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HN" sz="1800" b="0" u="none" strike="noStrike" dirty="0">
                          <a:effectLst/>
                        </a:rPr>
                        <a:t>Educación Infantil Temprana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s-HN" sz="1800" b="0" u="none" strike="noStrike" dirty="0">
                        <a:effectLst/>
                      </a:endParaRPr>
                    </a:p>
                    <a:p>
                      <a:pPr algn="r" fontAlgn="t"/>
                      <a:r>
                        <a:rPr lang="es-HN" sz="1800" b="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s-HN" sz="1800" b="0" u="none" strike="noStrike" dirty="0">
                        <a:effectLst/>
                      </a:endParaRPr>
                    </a:p>
                    <a:p>
                      <a:pPr algn="r" fontAlgn="t"/>
                      <a:r>
                        <a:rPr lang="es-HN" sz="1800" b="0" u="none" strike="noStrike" dirty="0">
                          <a:effectLst/>
                        </a:rPr>
                        <a:t>3,6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4161927"/>
                  </a:ext>
                </a:extLst>
              </a:tr>
              <a:tr h="525821"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u="none" strike="noStrike">
                          <a:effectLst/>
                        </a:rPr>
                        <a:t>Satisfacción de Necesidades Básicas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u="none" strike="noStrike" dirty="0">
                          <a:effectLst/>
                        </a:rPr>
                        <a:t>10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u="none" strike="noStrike" dirty="0">
                          <a:effectLst/>
                        </a:rPr>
                        <a:t>35,7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232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94B8B9D-98B3-4258-B1B8-9CCFC2B82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86207"/>
              </p:ext>
            </p:extLst>
          </p:nvPr>
        </p:nvGraphicFramePr>
        <p:xfrm>
          <a:off x="1421582" y="6750164"/>
          <a:ext cx="10513168" cy="283845"/>
        </p:xfrm>
        <a:graphic>
          <a:graphicData uri="http://schemas.openxmlformats.org/drawingml/2006/table">
            <a:tbl>
              <a:tblPr/>
              <a:tblGrid>
                <a:gridCol w="10513168">
                  <a:extLst>
                    <a:ext uri="{9D8B030D-6E8A-4147-A177-3AD203B41FA5}">
                      <a16:colId xmlns:a16="http://schemas.microsoft.com/office/drawing/2014/main" val="4258482129"/>
                    </a:ext>
                  </a:extLst>
                </a:gridCol>
              </a:tblGrid>
              <a:tr h="126117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08801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4F8DE90-7D70-40AA-80FD-B2FD577CDA5B}"/>
              </a:ext>
            </a:extLst>
          </p:cNvPr>
          <p:cNvSpPr txBox="1"/>
          <p:nvPr/>
        </p:nvSpPr>
        <p:spPr>
          <a:xfrm>
            <a:off x="1565598" y="6115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PLANES DE FORMACIÓN PARA EDUCADORES/AS</a:t>
            </a:r>
            <a:endParaRPr lang="es-HN" b="1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D80CDF-9959-4139-B2D8-FCC2FFDA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06" y="1403673"/>
            <a:ext cx="9793088" cy="56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818C61-1984-4394-A124-5B232FE0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39" y="971626"/>
            <a:ext cx="10851821" cy="62646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EC1AAA-7F89-4F2E-B11D-135CAB0CC3B5}"/>
              </a:ext>
            </a:extLst>
          </p:cNvPr>
          <p:cNvSpPr txBox="1"/>
          <p:nvPr/>
        </p:nvSpPr>
        <p:spPr>
          <a:xfrm>
            <a:off x="989534" y="41528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INSTITUCIONES QUE CAPACITAN A EDUCADORES/AS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6759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0C18E73-71D3-40D6-AAF6-094007BE2492}"/>
              </a:ext>
            </a:extLst>
          </p:cNvPr>
          <p:cNvSpPr/>
          <p:nvPr/>
        </p:nvSpPr>
        <p:spPr>
          <a:xfrm>
            <a:off x="894879" y="5508129"/>
            <a:ext cx="11062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993366"/>
                </a:solidFill>
              </a:rPr>
              <a:t> </a:t>
            </a:r>
            <a:endParaRPr lang="es-HN" dirty="0">
              <a:solidFill>
                <a:srgbClr val="993366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63B124-4F12-4758-8972-D43C8A64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38" y="971625"/>
            <a:ext cx="921702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701B8D2-C7FE-4483-95A0-D3D932F3C781}"/>
              </a:ext>
            </a:extLst>
          </p:cNvPr>
          <p:cNvSpPr/>
          <p:nvPr/>
        </p:nvSpPr>
        <p:spPr>
          <a:xfrm>
            <a:off x="989534" y="6732265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</a:t>
            </a:r>
            <a:endParaRPr lang="es-HN" dirty="0">
              <a:solidFill>
                <a:srgbClr val="993300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CAA100-140A-433B-87E6-B5BF22982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5213"/>
              </p:ext>
            </p:extLst>
          </p:nvPr>
        </p:nvGraphicFramePr>
        <p:xfrm>
          <a:off x="4100236" y="827609"/>
          <a:ext cx="7186442" cy="6823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562">
                  <a:extLst>
                    <a:ext uri="{9D8B030D-6E8A-4147-A177-3AD203B41FA5}">
                      <a16:colId xmlns:a16="http://schemas.microsoft.com/office/drawing/2014/main" val="2992576339"/>
                    </a:ext>
                  </a:extLst>
                </a:gridCol>
                <a:gridCol w="6590880">
                  <a:extLst>
                    <a:ext uri="{9D8B030D-6E8A-4147-A177-3AD203B41FA5}">
                      <a16:colId xmlns:a16="http://schemas.microsoft.com/office/drawing/2014/main" val="3718280619"/>
                    </a:ext>
                  </a:extLst>
                </a:gridCol>
              </a:tblGrid>
              <a:tr h="2267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HN" sz="1400" u="none" strike="noStrike" dirty="0">
                          <a:effectLst/>
                        </a:rPr>
                        <a:t>Cuadro No. 1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639980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u="none" strike="noStrike" dirty="0">
                          <a:effectLst/>
                        </a:rPr>
                        <a:t>No.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Instituciones que tienen cobertura a el departamento de Colón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036438159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Ayuda en Acción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4144314095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Aceites y Derivados S.A.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707203102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3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Asociación Comunidad para los niños huerfanos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781819845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 dirty="0">
                          <a:effectLst/>
                        </a:rPr>
                        <a:t>4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Asociación de Ecologistas con Amor por </a:t>
                      </a:r>
                      <a:r>
                        <a:rPr lang="es-ES" sz="1400" u="none" strike="noStrike" dirty="0" err="1">
                          <a:effectLst/>
                        </a:rPr>
                        <a:t>Sonaguera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180937243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Asociación Hondureña Mujer y Familia San Pedro Sula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544844659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Asociación Nacional para el Fomento de la Agroecología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009033542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 dirty="0">
                          <a:effectLst/>
                        </a:rPr>
                        <a:t>Centro de Crecimiento de Recursos Humanos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4076218326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Centro de Promoción en Salud y Asistencia Familiar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348797409"/>
                  </a:ext>
                </a:extLst>
              </a:tr>
              <a:tr h="109034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9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Centro familiar Educativo para el Desarrollo de Honduras Olancho, San Esteban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771352247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Comisión Acción Social Menonita San Pedro Sula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3485920961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Comisionado Nacional de los Derechos Humanos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029953799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Compañia</a:t>
                      </a:r>
                      <a:r>
                        <a:rPr lang="es-ES" sz="1400" u="none" strike="noStrike" dirty="0">
                          <a:effectLst/>
                        </a:rPr>
                        <a:t> Hijas de la </a:t>
                      </a:r>
                      <a:r>
                        <a:rPr lang="es-ES" sz="1600" u="none" strike="noStrike" dirty="0">
                          <a:effectLst/>
                        </a:rPr>
                        <a:t>Caridad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962382988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13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 dirty="0">
                          <a:effectLst/>
                        </a:rPr>
                        <a:t>Confederación Hondureña de Cooperativas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413058236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14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 dirty="0">
                          <a:effectLst/>
                        </a:rPr>
                        <a:t>Cooperativa Sagrada Familia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917466763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Cruz Roja Hondureña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697164966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Departamento de Organización Comunitaria y Atención Ciudadana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838751395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Equipo de Reflexión, Investigación y Comunicación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375484089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Establecimiento de Salud Metropolitano "Consejería Familiar"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778498959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19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Foodfirst Information &amp; Action Network-Honduras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932892337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Fundación Fé y Alegría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278259817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Fundación Hondureña de Investigación Agrícola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594110576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Hábitat para la Humanidad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588595640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23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Instituto Nacional de Formación Profesional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456335715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24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Mancomunidad de Municipios Garifunas de Honduras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3534228941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Pastoral Social CARITAS Diócesis de Trujillo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270520612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Programa de Educación Básica Integral Campesina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692194799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>
                          <a:effectLst/>
                        </a:rPr>
                        <a:t>Save the Children Honduras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1257410212"/>
                  </a:ext>
                </a:extLst>
              </a:tr>
              <a:tr h="226723">
                <a:tc>
                  <a:txBody>
                    <a:bodyPr/>
                    <a:lstStyle/>
                    <a:p>
                      <a:pPr algn="r" fontAlgn="b"/>
                      <a:r>
                        <a:rPr lang="es-HN" sz="1400" u="none" strike="noStrike">
                          <a:effectLst/>
                        </a:rPr>
                        <a:t>28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400" u="none" strike="noStrike" dirty="0">
                          <a:effectLst/>
                        </a:rPr>
                        <a:t>Tribunal Supremo Electoral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8" marR="8948" marT="8948" marB="0" anchor="b"/>
                </a:tc>
                <a:extLst>
                  <a:ext uri="{0D108BD9-81ED-4DB2-BD59-A6C34878D82A}">
                    <a16:rowId xmlns:a16="http://schemas.microsoft.com/office/drawing/2014/main" val="334274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C52AB81-7B79-4F5E-98D5-AEAA843C52C0}"/>
              </a:ext>
            </a:extLst>
          </p:cNvPr>
          <p:cNvSpPr txBox="1"/>
          <p:nvPr/>
        </p:nvSpPr>
        <p:spPr>
          <a:xfrm>
            <a:off x="917526" y="827609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TEMAS DE FORMACIÓN PARA EDUCADORES/AS</a:t>
            </a:r>
            <a:endParaRPr lang="es-HN" b="1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E3FF4E-85E4-41A2-B753-03F24BDA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1403673"/>
            <a:ext cx="10801200" cy="51125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047CFFB-747F-4F16-A3E0-8705A083C43D}"/>
              </a:ext>
            </a:extLst>
          </p:cNvPr>
          <p:cNvSpPr txBox="1"/>
          <p:nvPr/>
        </p:nvSpPr>
        <p:spPr>
          <a:xfrm>
            <a:off x="1421582" y="6876281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*En las 28 instituciones se identificaron 42 temas de formación a educadores técnicos.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21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19324F-680D-4B2E-AFF7-E431A6FE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14" y="1187649"/>
            <a:ext cx="9793087" cy="54005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83153F-1D6D-4AF4-BC8E-E446A23EED13}"/>
              </a:ext>
            </a:extLst>
          </p:cNvPr>
          <p:cNvSpPr txBox="1"/>
          <p:nvPr/>
        </p:nvSpPr>
        <p:spPr>
          <a:xfrm>
            <a:off x="1853630" y="694828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registraron 20 temas de formación para educadores voluntarios.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973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7F3104-E905-4616-8D15-698A6B2CC0EE}"/>
              </a:ext>
            </a:extLst>
          </p:cNvPr>
          <p:cNvSpPr txBox="1"/>
          <p:nvPr/>
        </p:nvSpPr>
        <p:spPr>
          <a:xfrm>
            <a:off x="1133550" y="61158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PASOS PARA EL DISEÑO CURRICULAR</a:t>
            </a:r>
            <a:endParaRPr lang="es-HN" b="1" u="sng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4560801-2F13-40FF-9DFB-F8BB866FF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41230"/>
              </p:ext>
            </p:extLst>
          </p:nvPr>
        </p:nvGraphicFramePr>
        <p:xfrm>
          <a:off x="1133550" y="1043633"/>
          <a:ext cx="1022513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DEAAF05-B217-449E-A540-7EAE0F3E0AA6}"/>
              </a:ext>
            </a:extLst>
          </p:cNvPr>
          <p:cNvSpPr/>
          <p:nvPr/>
        </p:nvSpPr>
        <p:spPr>
          <a:xfrm>
            <a:off x="1421582" y="6876281"/>
            <a:ext cx="918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*De las 28 instituciones que tienen cobertura en Colón solamente 3 acreditan todos sus programas, 9 algunos procesos y 16 no acreditan ninguno.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E8D47B-95D9-4012-8776-CDDEAE24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90" y="1259657"/>
            <a:ext cx="9937104" cy="52565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CCAB340-1FE6-4001-A827-C03AEC0B5CF8}"/>
              </a:ext>
            </a:extLst>
          </p:cNvPr>
          <p:cNvSpPr txBox="1"/>
          <p:nvPr/>
        </p:nvSpPr>
        <p:spPr>
          <a:xfrm>
            <a:off x="1493590" y="71495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ACREDITACIÓN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20591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E7B77B2-FACD-4AD5-AF42-CC82066EC685}"/>
              </a:ext>
            </a:extLst>
          </p:cNvPr>
          <p:cNvSpPr/>
          <p:nvPr/>
        </p:nvSpPr>
        <p:spPr>
          <a:xfrm>
            <a:off x="1412293" y="7020297"/>
            <a:ext cx="10099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HN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41A4FC-5984-4304-A7C9-901272862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01842"/>
              </p:ext>
            </p:extLst>
          </p:nvPr>
        </p:nvGraphicFramePr>
        <p:xfrm>
          <a:off x="1556309" y="1259657"/>
          <a:ext cx="9226313" cy="5712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435">
                  <a:extLst>
                    <a:ext uri="{9D8B030D-6E8A-4147-A177-3AD203B41FA5}">
                      <a16:colId xmlns:a16="http://schemas.microsoft.com/office/drawing/2014/main" val="2541096916"/>
                    </a:ext>
                  </a:extLst>
                </a:gridCol>
                <a:gridCol w="6224702">
                  <a:extLst>
                    <a:ext uri="{9D8B030D-6E8A-4147-A177-3AD203B41FA5}">
                      <a16:colId xmlns:a16="http://schemas.microsoft.com/office/drawing/2014/main" val="2458740379"/>
                    </a:ext>
                  </a:extLst>
                </a:gridCol>
                <a:gridCol w="1165673">
                  <a:extLst>
                    <a:ext uri="{9D8B030D-6E8A-4147-A177-3AD203B41FA5}">
                      <a16:colId xmlns:a16="http://schemas.microsoft.com/office/drawing/2014/main" val="3889633410"/>
                    </a:ext>
                  </a:extLst>
                </a:gridCol>
                <a:gridCol w="1171503">
                  <a:extLst>
                    <a:ext uri="{9D8B030D-6E8A-4147-A177-3AD203B41FA5}">
                      <a16:colId xmlns:a16="http://schemas.microsoft.com/office/drawing/2014/main" val="3170422918"/>
                    </a:ext>
                  </a:extLst>
                </a:gridCol>
              </a:tblGrid>
              <a:tr h="3199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HN" dirty="0"/>
                        <a:t>Cuadro No. 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24065"/>
                  </a:ext>
                </a:extLst>
              </a:tr>
              <a:tr h="479951">
                <a:tc>
                  <a:txBody>
                    <a:bodyPr/>
                    <a:lstStyle/>
                    <a:p>
                      <a:pPr algn="ctr" fontAlgn="ctr"/>
                      <a:r>
                        <a:rPr lang="es-HN"/>
                        <a:t>No.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dirty="0"/>
                        <a:t>Programas de Formación Acreditados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/>
                        <a:t>Frecuencia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dirty="0"/>
                        <a:t>Porcentaje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16281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/>
                        <a:t>Legislación cooperativista y sus reformas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2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7,1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03511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Atención al Cliente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99625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Disciplina Positiva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07364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Elaboración de Salsas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0204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Formación juvenil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93467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Formación Profesional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860517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/>
                        <a:t>Funciones de los cuerpos directivos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19407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Inserción Laboral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1540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Liderazgo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85043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/>
                        <a:t>PYMES (Mercadeo, RRHH, Finanzas, Habilidades Gerenciales)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26195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Sobre el cacao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88324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Técnicas (todos los procesos brindados)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53585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dirty="0"/>
                        <a:t>Administración de Asambleas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28822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dirty="0"/>
                        <a:t>Gobernabilidad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81026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dirty="0"/>
                        <a:t>Incidencia Política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56119"/>
                  </a:ext>
                </a:extLst>
              </a:tr>
              <a:tr h="307067">
                <a:tc>
                  <a:txBody>
                    <a:bodyPr/>
                    <a:lstStyle/>
                    <a:p>
                      <a:pPr algn="r" fontAlgn="b"/>
                      <a:r>
                        <a:rPr lang="es-HN"/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dirty="0"/>
                        <a:t>Toma de decisiones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dirty="0"/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dirty="0"/>
                        <a:t>3,6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6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8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5CB0B04-C26A-45DD-90E3-A09A7BDADF84}"/>
              </a:ext>
            </a:extLst>
          </p:cNvPr>
          <p:cNvSpPr/>
          <p:nvPr/>
        </p:nvSpPr>
        <p:spPr>
          <a:xfrm>
            <a:off x="1493590" y="6804273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B0F0"/>
                </a:solidFill>
              </a:rPr>
              <a:t> </a:t>
            </a:r>
            <a:endParaRPr lang="es-HN" dirty="0">
              <a:solidFill>
                <a:srgbClr val="00B0F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758478-48A4-4645-B04C-07F5FCC80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18422"/>
              </p:ext>
            </p:extLst>
          </p:nvPr>
        </p:nvGraphicFramePr>
        <p:xfrm>
          <a:off x="1205558" y="1331665"/>
          <a:ext cx="11017222" cy="492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349">
                  <a:extLst>
                    <a:ext uri="{9D8B030D-6E8A-4147-A177-3AD203B41FA5}">
                      <a16:colId xmlns:a16="http://schemas.microsoft.com/office/drawing/2014/main" val="3035293636"/>
                    </a:ext>
                  </a:extLst>
                </a:gridCol>
                <a:gridCol w="8168627">
                  <a:extLst>
                    <a:ext uri="{9D8B030D-6E8A-4147-A177-3AD203B41FA5}">
                      <a16:colId xmlns:a16="http://schemas.microsoft.com/office/drawing/2014/main" val="4254299866"/>
                    </a:ext>
                  </a:extLst>
                </a:gridCol>
                <a:gridCol w="1153638">
                  <a:extLst>
                    <a:ext uri="{9D8B030D-6E8A-4147-A177-3AD203B41FA5}">
                      <a16:colId xmlns:a16="http://schemas.microsoft.com/office/drawing/2014/main" val="809556852"/>
                    </a:ext>
                  </a:extLst>
                </a:gridCol>
                <a:gridCol w="1078608">
                  <a:extLst>
                    <a:ext uri="{9D8B030D-6E8A-4147-A177-3AD203B41FA5}">
                      <a16:colId xmlns:a16="http://schemas.microsoft.com/office/drawing/2014/main" val="3576797229"/>
                    </a:ext>
                  </a:extLst>
                </a:gridCol>
              </a:tblGrid>
              <a:tr h="401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1600" u="none" strike="noStrike" dirty="0">
                          <a:effectLst/>
                        </a:rPr>
                        <a:t>Cuadro No. 45</a:t>
                      </a:r>
                      <a:endParaRPr lang="es-HN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82051"/>
                  </a:ext>
                </a:extLst>
              </a:tr>
              <a:tr h="602530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>
                          <a:effectLst/>
                        </a:rPr>
                        <a:t>No.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Instituciones con que acreditan sus programas de formación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u="none" strike="noStrike">
                          <a:effectLst/>
                        </a:rPr>
                        <a:t>Frecuencia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u="none" strike="noStrike">
                          <a:effectLst/>
                        </a:rPr>
                        <a:t>Porcentaje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10533"/>
                  </a:ext>
                </a:extLst>
              </a:tr>
              <a:tr h="29192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600" u="none" strike="noStrike" dirty="0">
                          <a:effectLst/>
                        </a:rPr>
                        <a:t>INFOP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5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600" u="none" strike="noStrike">
                          <a:effectLst/>
                        </a:rPr>
                        <a:t>17,9</a:t>
                      </a:r>
                      <a:endParaRPr lang="es-HN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508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2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Agencia Suiza para el Desarrollo y la Cooperación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1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770173"/>
                  </a:ext>
                </a:extLst>
              </a:tr>
              <a:tr h="241326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3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600" u="none" strike="noStrike" dirty="0">
                          <a:effectLst/>
                        </a:rPr>
                        <a:t>COPECO 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1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3984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4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600" u="none" strike="noStrike" dirty="0">
                          <a:effectLst/>
                        </a:rPr>
                        <a:t>EDUCATODOS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1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19787"/>
                  </a:ext>
                </a:extLst>
              </a:tr>
              <a:tr h="33473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5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600" u="none" strike="noStrike" dirty="0">
                          <a:effectLst/>
                        </a:rPr>
                        <a:t>Fundación </a:t>
                      </a:r>
                      <a:r>
                        <a:rPr lang="es-HN" sz="1600" u="none" strike="noStrike" dirty="0" err="1">
                          <a:effectLst/>
                        </a:rPr>
                        <a:t>Helvetas</a:t>
                      </a:r>
                      <a:r>
                        <a:rPr lang="es-HN" sz="1600" u="none" strike="noStrike" dirty="0">
                          <a:effectLst/>
                        </a:rPr>
                        <a:t> Honduras</a:t>
                      </a:r>
                      <a:endParaRPr lang="es-HN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63917"/>
                  </a:ext>
                </a:extLst>
              </a:tr>
              <a:tr h="318001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6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600" u="none" strike="noStrike" dirty="0">
                          <a:effectLst/>
                        </a:rPr>
                        <a:t>IFC (International </a:t>
                      </a:r>
                      <a:r>
                        <a:rPr lang="es-HN" sz="1600" u="none" strike="noStrike" dirty="0" err="1">
                          <a:effectLst/>
                        </a:rPr>
                        <a:t>Finance</a:t>
                      </a:r>
                      <a:r>
                        <a:rPr lang="es-HN" sz="1600" u="none" strike="noStrike" dirty="0">
                          <a:effectLst/>
                        </a:rPr>
                        <a:t> </a:t>
                      </a:r>
                      <a:r>
                        <a:rPr lang="es-HN" sz="1600" u="none" strike="noStrike" dirty="0" err="1">
                          <a:effectLst/>
                        </a:rPr>
                        <a:t>Corporation</a:t>
                      </a:r>
                      <a:r>
                        <a:rPr lang="es-HN" sz="1600" u="none" strike="noStrike" dirty="0">
                          <a:effectLst/>
                        </a:rPr>
                        <a:t>)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00194"/>
                  </a:ext>
                </a:extLst>
              </a:tr>
              <a:tr h="256727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7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Instituto de Formación Cooperativista (IFC)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81452"/>
                  </a:ext>
                </a:extLst>
              </a:tr>
              <a:tr h="248554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8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600" u="none" strike="noStrike" dirty="0">
                          <a:effectLst/>
                        </a:rPr>
                        <a:t>Jesuitas Centroamericanos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73202"/>
                  </a:ext>
                </a:extLst>
              </a:tr>
              <a:tr h="33473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9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600" u="none" strike="noStrike" dirty="0">
                          <a:effectLst/>
                        </a:rPr>
                        <a:t>PROJOVEN</a:t>
                      </a:r>
                      <a:endParaRPr lang="es-HN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61027"/>
                  </a:ext>
                </a:extLst>
              </a:tr>
              <a:tr h="29915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 dirty="0">
                          <a:effectLst/>
                        </a:rPr>
                        <a:t>10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Red de Institutos de Formación Profesional de Centroamérica, Panamá y Rep. Dominicana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29060"/>
                  </a:ext>
                </a:extLst>
              </a:tr>
              <a:tr h="306717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11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600" u="none" strike="noStrike" dirty="0" err="1">
                          <a:effectLst/>
                        </a:rPr>
                        <a:t>Save</a:t>
                      </a:r>
                      <a:r>
                        <a:rPr lang="es-HN" sz="1600" u="none" strike="noStrike" dirty="0">
                          <a:effectLst/>
                        </a:rPr>
                        <a:t> </a:t>
                      </a:r>
                      <a:r>
                        <a:rPr lang="es-HN" sz="1600" u="none" strike="noStrike" dirty="0" err="1">
                          <a:effectLst/>
                        </a:rPr>
                        <a:t>the</a:t>
                      </a:r>
                      <a:r>
                        <a:rPr lang="es-HN" sz="1600" u="none" strike="noStrike" dirty="0">
                          <a:effectLst/>
                        </a:rPr>
                        <a:t> </a:t>
                      </a:r>
                      <a:r>
                        <a:rPr lang="es-HN" sz="1600" u="none" strike="noStrike" dirty="0" err="1">
                          <a:effectLst/>
                        </a:rPr>
                        <a:t>Children</a:t>
                      </a:r>
                      <a:r>
                        <a:rPr lang="es-HN" sz="1600" u="none" strike="noStrike" dirty="0">
                          <a:effectLst/>
                        </a:rPr>
                        <a:t> International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91268"/>
                  </a:ext>
                </a:extLst>
              </a:tr>
              <a:tr h="306717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12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Secretaría de Agricultura y Ganadería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>
                          <a:effectLst/>
                        </a:rPr>
                        <a:t>3,6</a:t>
                      </a:r>
                      <a:endParaRPr lang="es-H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66512"/>
                  </a:ext>
                </a:extLst>
              </a:tr>
              <a:tr h="306717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13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600" u="none" strike="noStrike" dirty="0">
                          <a:effectLst/>
                        </a:rPr>
                        <a:t>UNICEF</a:t>
                      </a:r>
                      <a:endParaRPr lang="es-HN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1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600" u="none" strike="noStrike" dirty="0">
                          <a:effectLst/>
                        </a:rPr>
                        <a:t>3,6</a:t>
                      </a:r>
                      <a:endParaRPr lang="es-H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9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E1B0DDA-EEDA-471B-B017-3AFCAD291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093"/>
              </p:ext>
            </p:extLst>
          </p:nvPr>
        </p:nvGraphicFramePr>
        <p:xfrm>
          <a:off x="1133550" y="7002734"/>
          <a:ext cx="10945216" cy="283845"/>
        </p:xfrm>
        <a:graphic>
          <a:graphicData uri="http://schemas.openxmlformats.org/drawingml/2006/table">
            <a:tbl>
              <a:tblPr/>
              <a:tblGrid>
                <a:gridCol w="10945216">
                  <a:extLst>
                    <a:ext uri="{9D8B030D-6E8A-4147-A177-3AD203B41FA5}">
                      <a16:colId xmlns:a16="http://schemas.microsoft.com/office/drawing/2014/main" val="322887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54634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CE2B87-5B14-48D3-958C-3640043D1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92150"/>
              </p:ext>
            </p:extLst>
          </p:nvPr>
        </p:nvGraphicFramePr>
        <p:xfrm>
          <a:off x="1565598" y="1547689"/>
          <a:ext cx="9145017" cy="451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931988527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605136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89937857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276234200"/>
                    </a:ext>
                  </a:extLst>
                </a:gridCol>
              </a:tblGrid>
              <a:tr h="3744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Cuadro No. 46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29840"/>
                  </a:ext>
                </a:extLst>
              </a:tr>
              <a:tr h="842423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 dirty="0">
                          <a:effectLst/>
                        </a:rPr>
                        <a:t>No.</a:t>
                      </a:r>
                      <a:endParaRPr lang="es-H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Instituciones que certifican beneficiarios de sus procesos educativos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>
                          <a:effectLst/>
                        </a:rPr>
                        <a:t>Frecuencia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u="none" strike="noStrike">
                          <a:effectLst/>
                        </a:rPr>
                        <a:t>Porcentaje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05746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1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INFOP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7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25,0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8056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2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IFC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2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7,1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87709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3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ANAFAE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3,6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17807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4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CENACAPT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72053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5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CHC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96578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6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CONEANFO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55849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7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ERIC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34803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8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FHIA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8822"/>
                  </a:ext>
                </a:extLst>
              </a:tr>
              <a:tr h="331768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9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FIAN International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>
                          <a:effectLst/>
                        </a:rPr>
                        <a:t>3,6</a:t>
                      </a:r>
                      <a:endParaRPr lang="es-H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08084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>
                          <a:effectLst/>
                        </a:rPr>
                        <a:t>10</a:t>
                      </a:r>
                      <a:endParaRPr lang="es-H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u="none" strike="noStrike" dirty="0">
                          <a:effectLst/>
                        </a:rPr>
                        <a:t>PROJOVEN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1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u="none" strike="noStrike" dirty="0">
                          <a:effectLst/>
                        </a:rPr>
                        <a:t>3,6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9899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6E3B35-68B8-45DA-AF1B-17286476657F}"/>
              </a:ext>
            </a:extLst>
          </p:cNvPr>
          <p:cNvSpPr txBox="1"/>
          <p:nvPr/>
        </p:nvSpPr>
        <p:spPr>
          <a:xfrm>
            <a:off x="1565598" y="82760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CERTIFICACIÓN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15924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343C7B2-4BEA-4E4C-84CE-A0CFC0B88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66905"/>
              </p:ext>
            </p:extLst>
          </p:nvPr>
        </p:nvGraphicFramePr>
        <p:xfrm>
          <a:off x="1421582" y="6876281"/>
          <a:ext cx="9937104" cy="283845"/>
        </p:xfrm>
        <a:graphic>
          <a:graphicData uri="http://schemas.openxmlformats.org/drawingml/2006/table">
            <a:tbl>
              <a:tblPr/>
              <a:tblGrid>
                <a:gridCol w="9937104">
                  <a:extLst>
                    <a:ext uri="{9D8B030D-6E8A-4147-A177-3AD203B41FA5}">
                      <a16:colId xmlns:a16="http://schemas.microsoft.com/office/drawing/2014/main" val="3807362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039202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E7F93A4-C532-449E-86E1-62C4A611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5" y="975812"/>
            <a:ext cx="10585176" cy="581498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BBB889-166E-4B93-BA8E-61F50968C60E}"/>
              </a:ext>
            </a:extLst>
          </p:cNvPr>
          <p:cNvSpPr txBox="1"/>
          <p:nvPr/>
        </p:nvSpPr>
        <p:spPr>
          <a:xfrm>
            <a:off x="917527" y="6836960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las 28 instituciones con cobertura en Colón se identificaron 23 procesos educativos certificados.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291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8113D7-5ECA-40A0-A3A9-23C9595A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06" y="1403673"/>
            <a:ext cx="9793088" cy="55446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C2F7AA-9181-4300-B091-E686F605028A}"/>
              </a:ext>
            </a:extLst>
          </p:cNvPr>
          <p:cNvSpPr txBox="1"/>
          <p:nvPr/>
        </p:nvSpPr>
        <p:spPr>
          <a:xfrm>
            <a:off x="1781622" y="75560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NIVEL EDUCATIVO DEL PERSONAL 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16828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33A5F8-AE86-4864-8DA9-137A1D7CBC80}"/>
              </a:ext>
            </a:extLst>
          </p:cNvPr>
          <p:cNvSpPr txBox="1"/>
          <p:nvPr/>
        </p:nvSpPr>
        <p:spPr>
          <a:xfrm>
            <a:off x="1305864" y="61158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FUENTE FINANCIERA</a:t>
            </a:r>
            <a:endParaRPr lang="es-HN" b="1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BFA875-DAB3-4874-9376-CFD0AD61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6" y="1331665"/>
            <a:ext cx="104411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09CBEF-4017-4AD3-AEB3-A46C7327C99A}"/>
              </a:ext>
            </a:extLst>
          </p:cNvPr>
          <p:cNvSpPr txBox="1"/>
          <p:nvPr/>
        </p:nvSpPr>
        <p:spPr>
          <a:xfrm>
            <a:off x="1925638" y="729903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28 instituciones que tienen cobertura en Colón.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011E97A-3F5A-4B67-B3E0-318A2C61B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51676"/>
              </p:ext>
            </p:extLst>
          </p:nvPr>
        </p:nvGraphicFramePr>
        <p:xfrm>
          <a:off x="1349574" y="899617"/>
          <a:ext cx="108012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3CBC0F0-EAE1-4980-A4E9-2ACAEAA9B031}"/>
              </a:ext>
            </a:extLst>
          </p:cNvPr>
          <p:cNvSpPr txBox="1"/>
          <p:nvPr/>
        </p:nvSpPr>
        <p:spPr>
          <a:xfrm>
            <a:off x="2069654" y="46756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DATOS GENERALES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23B81C-502E-4317-9103-3359EFB81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0" y="1187649"/>
            <a:ext cx="10225136" cy="58326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EDDA36-FFDB-4F56-88D7-CA5A5A4B79EE}"/>
              </a:ext>
            </a:extLst>
          </p:cNvPr>
          <p:cNvSpPr txBox="1"/>
          <p:nvPr/>
        </p:nvSpPr>
        <p:spPr>
          <a:xfrm>
            <a:off x="1349574" y="61158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MECANISMOS PARA GENERAR CONOCIMIENTO</a:t>
            </a:r>
            <a:endParaRPr lang="es-HN" b="1" u="sng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2AECC-1B27-4A2A-B25B-F7E09E3E65FD}"/>
              </a:ext>
            </a:extLst>
          </p:cNvPr>
          <p:cNvSpPr txBox="1"/>
          <p:nvPr/>
        </p:nvSpPr>
        <p:spPr>
          <a:xfrm>
            <a:off x="1349575" y="7164313"/>
            <a:ext cx="97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*En las 28 instituciones se identificaron 25 mecanismos utilizados para generar conocimiento.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735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670363-982D-4F3B-8C7E-DB8544E0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85071"/>
              </p:ext>
            </p:extLst>
          </p:nvPr>
        </p:nvGraphicFramePr>
        <p:xfrm>
          <a:off x="4085878" y="1125509"/>
          <a:ext cx="4077302" cy="115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053">
                  <a:extLst>
                    <a:ext uri="{9D8B030D-6E8A-4147-A177-3AD203B41FA5}">
                      <a16:colId xmlns:a16="http://schemas.microsoft.com/office/drawing/2014/main" val="42017366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546319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207154171"/>
                    </a:ext>
                  </a:extLst>
                </a:gridCol>
              </a:tblGrid>
              <a:tr h="1765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1200" u="none" strike="noStrike" dirty="0">
                          <a:effectLst/>
                        </a:rPr>
                        <a:t>Cuadro No. 51</a:t>
                      </a:r>
                      <a:endParaRPr lang="es-H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1190"/>
                  </a:ext>
                </a:extLst>
              </a:tr>
              <a:tr h="246015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u="none" strike="noStrike" dirty="0">
                          <a:effectLst/>
                        </a:rPr>
                        <a:t>Tienen sistema de monitoreo</a:t>
                      </a:r>
                      <a:endParaRPr lang="es-H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u="none" strike="noStrike" dirty="0">
                          <a:effectLst/>
                        </a:rPr>
                        <a:t>Frecuencia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u="none" strike="noStrike" dirty="0">
                          <a:effectLst/>
                        </a:rPr>
                        <a:t>Porcentaje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07151"/>
                  </a:ext>
                </a:extLst>
              </a:tr>
              <a:tr h="208329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u="none" strike="noStrike" dirty="0">
                          <a:effectLst/>
                        </a:rPr>
                        <a:t>Si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u="none" strike="noStrike" dirty="0">
                          <a:effectLst/>
                        </a:rPr>
                        <a:t>23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u="none" strike="noStrike" dirty="0">
                          <a:effectLst/>
                        </a:rPr>
                        <a:t>82,1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85582"/>
                  </a:ext>
                </a:extLst>
              </a:tr>
              <a:tr h="211905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u="none" strike="noStrike">
                          <a:effectLst/>
                        </a:rPr>
                        <a:t>No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u="none" strike="noStrike" dirty="0">
                          <a:effectLst/>
                        </a:rPr>
                        <a:t>5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u="none" strike="noStrike" dirty="0">
                          <a:effectLst/>
                        </a:rPr>
                        <a:t>17,9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47731"/>
                  </a:ext>
                </a:extLst>
              </a:tr>
              <a:tr h="30001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u="none" strike="noStrike" dirty="0">
                          <a:effectLst/>
                        </a:rPr>
                        <a:t>Total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u="none" strike="noStrike" dirty="0">
                          <a:effectLst/>
                        </a:rPr>
                        <a:t>28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u="none" strike="noStrike" dirty="0">
                          <a:effectLst/>
                        </a:rPr>
                        <a:t>100,0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4040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B2043A1-F88A-40DD-82C8-FAA9797B2CBE}"/>
              </a:ext>
            </a:extLst>
          </p:cNvPr>
          <p:cNvSpPr txBox="1"/>
          <p:nvPr/>
        </p:nvSpPr>
        <p:spPr>
          <a:xfrm>
            <a:off x="2456849" y="68359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SISTEMAS DE MONITOREO</a:t>
            </a:r>
            <a:endParaRPr lang="es-HN" b="1" u="sng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90D13DA-3A14-45D3-B2A6-55C878611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2140"/>
              </p:ext>
            </p:extLst>
          </p:nvPr>
        </p:nvGraphicFramePr>
        <p:xfrm>
          <a:off x="773510" y="2481262"/>
          <a:ext cx="11593288" cy="4497070"/>
        </p:xfrm>
        <a:graphic>
          <a:graphicData uri="http://schemas.openxmlformats.org/drawingml/2006/table">
            <a:tbl>
              <a:tblPr/>
              <a:tblGrid>
                <a:gridCol w="459068">
                  <a:extLst>
                    <a:ext uri="{9D8B030D-6E8A-4147-A177-3AD203B41FA5}">
                      <a16:colId xmlns:a16="http://schemas.microsoft.com/office/drawing/2014/main" val="379822483"/>
                    </a:ext>
                  </a:extLst>
                </a:gridCol>
                <a:gridCol w="9334020">
                  <a:extLst>
                    <a:ext uri="{9D8B030D-6E8A-4147-A177-3AD203B41FA5}">
                      <a16:colId xmlns:a16="http://schemas.microsoft.com/office/drawing/2014/main" val="12344951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301057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37127301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9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Sistemas de monitoreo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2158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Listado de participantes (excel o word)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6877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Consiste en la evaluación de nuestro plan operativo y estratégico de manera mensual (indicadores, informes etc.)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02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Articulación de actividades para realizarse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274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Cada proyecto tiene personal especifico para monitorear y medios de verificación varios. Hay un programa especifico de cada proyecto propio de la institución.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117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Cada proyecto tiene uno.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2122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 de capacitaciones, se evalúan de parte los participantes.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2836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 periódico donde se presentan informes, visitas de campo y así asegurar que las actividades se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llevando a acabo conforme a lo planificado.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872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un sistema que tiene modelo para medir el cumplimiento de metas.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438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Hay una unidad, se centraliza en informar, monitorear en línea.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008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Informes mensuales y programación.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847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evalúa trimestralmente para conocer avances de las actividades que realizan.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882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 por teléfono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90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informático (Programa Alexander) que permite medir avances de indicadores y a la vez es herramienta de planificación.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9948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Tienen equipo de monitoreo interno para cada área/auditoria externa/Programa para revisar los avances.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4085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para evaluación y seguimiento.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350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Visita de los promotores al sitio para los informes de los patronatos para realizar asambleas.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6581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Acompañamiento constante con los referentes regionales de capacitación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4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BC8B820-76FB-4948-8D45-A504AE6DA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96217"/>
              </p:ext>
            </p:extLst>
          </p:nvPr>
        </p:nvGraphicFramePr>
        <p:xfrm>
          <a:off x="1133550" y="7164313"/>
          <a:ext cx="10369152" cy="283845"/>
        </p:xfrm>
        <a:graphic>
          <a:graphicData uri="http://schemas.openxmlformats.org/drawingml/2006/table">
            <a:tbl>
              <a:tblPr/>
              <a:tblGrid>
                <a:gridCol w="10369152">
                  <a:extLst>
                    <a:ext uri="{9D8B030D-6E8A-4147-A177-3AD203B41FA5}">
                      <a16:colId xmlns:a16="http://schemas.microsoft.com/office/drawing/2014/main" val="285919730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32966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F1DE252-8EA3-46CE-8F43-4BA4D930C972}"/>
              </a:ext>
            </a:extLst>
          </p:cNvPr>
          <p:cNvSpPr txBox="1"/>
          <p:nvPr/>
        </p:nvSpPr>
        <p:spPr>
          <a:xfrm>
            <a:off x="1853630" y="65651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MANEJAN INFORMACIÓN ESTADÍSTICA</a:t>
            </a:r>
            <a:endParaRPr lang="es-HN" b="1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DA4C97-18A2-41DD-B0D0-136CDA3B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48" y="4356001"/>
            <a:ext cx="8353801" cy="33123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AB2D1F-606E-44BB-B5FA-8B80178D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03" y="1100058"/>
            <a:ext cx="4584589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149593A-9925-45C6-BFF8-32267608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27204"/>
              </p:ext>
            </p:extLst>
          </p:nvPr>
        </p:nvGraphicFramePr>
        <p:xfrm>
          <a:off x="773510" y="7380337"/>
          <a:ext cx="10801200" cy="283845"/>
        </p:xfrm>
        <a:graphic>
          <a:graphicData uri="http://schemas.openxmlformats.org/drawingml/2006/table">
            <a:tbl>
              <a:tblPr/>
              <a:tblGrid>
                <a:gridCol w="10801200">
                  <a:extLst>
                    <a:ext uri="{9D8B030D-6E8A-4147-A177-3AD203B41FA5}">
                      <a16:colId xmlns:a16="http://schemas.microsoft.com/office/drawing/2014/main" val="4083808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356439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8EC5709-869A-46BB-AE1B-3C1F89E8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14" y="971624"/>
            <a:ext cx="10970471" cy="66925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958683-48A5-4529-8FCE-D543BC994744}"/>
              </a:ext>
            </a:extLst>
          </p:cNvPr>
          <p:cNvSpPr txBox="1"/>
          <p:nvPr/>
        </p:nvSpPr>
        <p:spPr>
          <a:xfrm>
            <a:off x="1051469" y="53172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NECESIDADES DE APOYO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3193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3221785" y="3131868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2EC2B53-6E17-4706-95D1-B545EFB2A8C3}"/>
              </a:ext>
            </a:extLst>
          </p:cNvPr>
          <p:cNvSpPr/>
          <p:nvPr/>
        </p:nvSpPr>
        <p:spPr>
          <a:xfrm>
            <a:off x="1582222" y="6947615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28 instituciones que tienen cobertura en Colón.</a:t>
            </a:r>
            <a:endParaRPr lang="es-HN" dirty="0">
              <a:solidFill>
                <a:srgbClr val="9933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29B680-18C4-4B8E-A093-BB9F46707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74" y="818991"/>
            <a:ext cx="10297144" cy="61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C8599C7-6619-4A7A-BD72-EFEF91939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673125"/>
              </p:ext>
            </p:extLst>
          </p:nvPr>
        </p:nvGraphicFramePr>
        <p:xfrm>
          <a:off x="1277566" y="1043633"/>
          <a:ext cx="105851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039AA23-09F3-4749-B728-9325446E7E27}"/>
              </a:ext>
            </a:extLst>
          </p:cNvPr>
          <p:cNvSpPr txBox="1"/>
          <p:nvPr/>
        </p:nvSpPr>
        <p:spPr>
          <a:xfrm>
            <a:off x="2069654" y="712366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28 instituciones que tienen cobertura en Colón desglosada así: 1 en EIT, 26 en SNB y 6 en inserción laboral.</a:t>
            </a:r>
            <a:endParaRPr lang="es-HN" dirty="0">
              <a:solidFill>
                <a:srgbClr val="9933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51D12F-3092-4FA8-ABDB-64958C4409D1}"/>
              </a:ext>
            </a:extLst>
          </p:cNvPr>
          <p:cNvSpPr txBox="1"/>
          <p:nvPr/>
        </p:nvSpPr>
        <p:spPr>
          <a:xfrm>
            <a:off x="1277566" y="6115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COBERTURA POR OPCIÓN EDUCATIVA NO FORMAL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7627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976AD2-8D13-41CA-BCE2-D8A265588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38894"/>
              </p:ext>
            </p:extLst>
          </p:nvPr>
        </p:nvGraphicFramePr>
        <p:xfrm>
          <a:off x="989534" y="1187649"/>
          <a:ext cx="114492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8CEB7CC-E79A-443F-9794-F5AEF71190AE}"/>
              </a:ext>
            </a:extLst>
          </p:cNvPr>
          <p:cNvSpPr txBox="1"/>
          <p:nvPr/>
        </p:nvSpPr>
        <p:spPr>
          <a:xfrm>
            <a:off x="1007428" y="71495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EDUCACIÓN INSERCIÓN PARA EL MUNDO DEL TRABAJO</a:t>
            </a:r>
            <a:endParaRPr lang="es-HN" b="1" u="sng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C67018-92E9-43D8-8978-3AEBA85656CD}"/>
              </a:ext>
            </a:extLst>
          </p:cNvPr>
          <p:cNvSpPr txBox="1"/>
          <p:nvPr/>
        </p:nvSpPr>
        <p:spPr>
          <a:xfrm>
            <a:off x="989534" y="7236321"/>
            <a:ext cx="106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6 instituciones que hacen educación Inserción al Mundo del Trabajo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0020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D8CF14-45B1-4089-8765-480D9FDE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755601"/>
            <a:ext cx="10585176" cy="61206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D163CA-22D6-44F8-B854-73A4EDA30CAF}"/>
              </a:ext>
            </a:extLst>
          </p:cNvPr>
          <p:cNvSpPr txBox="1"/>
          <p:nvPr/>
        </p:nvSpPr>
        <p:spPr>
          <a:xfrm>
            <a:off x="1133550" y="7236321"/>
            <a:ext cx="1108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5 instituciones que atienden población sin especificar edad en inserción laboral </a:t>
            </a:r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150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CEAC5C-C229-404E-B3B3-072D8417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67" y="949594"/>
            <a:ext cx="8839966" cy="47745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718AAA-1E9C-4721-8502-B9CAEA1FFC47}"/>
              </a:ext>
            </a:extLst>
          </p:cNvPr>
          <p:cNvSpPr txBox="1"/>
          <p:nvPr/>
        </p:nvSpPr>
        <p:spPr>
          <a:xfrm>
            <a:off x="845518" y="7308329"/>
            <a:ext cx="113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5 instituciones que atienden población sin especificar edad en inserción laboral. </a:t>
            </a:r>
            <a:endParaRPr lang="es-HN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F369336-2716-4FE6-AB99-13AAEFB29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5403"/>
              </p:ext>
            </p:extLst>
          </p:nvPr>
        </p:nvGraphicFramePr>
        <p:xfrm>
          <a:off x="1061542" y="958056"/>
          <a:ext cx="10945216" cy="621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0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1601</Words>
  <Application>Microsoft Office PowerPoint</Application>
  <PresentationFormat>Personalizado</PresentationFormat>
  <Paragraphs>494</Paragraphs>
  <Slides>44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Ruth Lorena Rodriguez</cp:lastModifiedBy>
  <cp:revision>362</cp:revision>
  <dcterms:created xsi:type="dcterms:W3CDTF">2009-03-20T21:28:11Z</dcterms:created>
  <dcterms:modified xsi:type="dcterms:W3CDTF">2018-10-22T20:56:40Z</dcterms:modified>
</cp:coreProperties>
</file>