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1" r:id="rId3"/>
    <p:sldId id="309" r:id="rId4"/>
    <p:sldId id="310" r:id="rId5"/>
    <p:sldId id="311" r:id="rId6"/>
    <p:sldId id="283" r:id="rId7"/>
    <p:sldId id="284" r:id="rId8"/>
    <p:sldId id="313" r:id="rId9"/>
    <p:sldId id="314" r:id="rId10"/>
    <p:sldId id="315" r:id="rId11"/>
    <p:sldId id="318" r:id="rId12"/>
    <p:sldId id="321" r:id="rId13"/>
    <p:sldId id="322" r:id="rId14"/>
    <p:sldId id="325" r:id="rId15"/>
    <p:sldId id="327" r:id="rId16"/>
    <p:sldId id="328" r:id="rId17"/>
    <p:sldId id="329" r:id="rId18"/>
    <p:sldId id="330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6" r:id="rId43"/>
    <p:sldId id="355" r:id="rId44"/>
    <p:sldId id="303" r:id="rId45"/>
  </p:sldIdLst>
  <p:sldSz cx="13068300" cy="8135938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812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624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436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248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406015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887218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368421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849624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3" userDrawn="1">
          <p15:clr>
            <a:srgbClr val="A4A3A4"/>
          </p15:clr>
        </p15:guide>
        <p15:guide id="2" pos="41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7" autoAdjust="0"/>
    <p:restoredTop sz="94660"/>
  </p:normalViewPr>
  <p:slideViewPr>
    <p:cSldViewPr>
      <p:cViewPr varScale="1">
        <p:scale>
          <a:sx n="92" d="100"/>
          <a:sy n="92" d="100"/>
        </p:scale>
        <p:origin x="882" y="78"/>
      </p:cViewPr>
      <p:guideLst>
        <p:guide orient="horz" pos="2563"/>
        <p:guide pos="41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/>
              <a:t>Gráfico 3</a:t>
            </a:r>
          </a:p>
          <a:p>
            <a:pPr>
              <a:defRPr sz="1800"/>
            </a:pPr>
            <a:r>
              <a:rPr lang="es-HN" sz="1800"/>
              <a:t>Opciones</a:t>
            </a:r>
            <a:r>
              <a:rPr lang="es-HN" sz="1800" baseline="0"/>
              <a:t> Educativas No Formales</a:t>
            </a:r>
            <a:endParaRPr lang="es-HN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Hoja1!$B$9:$B$12</c:f>
              <c:strCache>
                <c:ptCount val="4"/>
                <c:pt idx="0">
                  <c:v>Satisfacción de Necesidades Básicas</c:v>
                </c:pt>
                <c:pt idx="1">
                  <c:v>Educación Inserción al Mundo del Trabajo</c:v>
                </c:pt>
                <c:pt idx="2">
                  <c:v>Alfabetización</c:v>
                </c:pt>
                <c:pt idx="3">
                  <c:v>Educación Infantil Temprana</c:v>
                </c:pt>
              </c:strCache>
            </c:strRef>
          </c:cat>
          <c:val>
            <c:numRef>
              <c:f>Hoja1!$C$9:$C$12</c:f>
              <c:numCache>
                <c:formatCode>0%</c:formatCode>
                <c:ptCount val="4"/>
                <c:pt idx="0">
                  <c:v>1</c:v>
                </c:pt>
                <c:pt idx="1">
                  <c:v>0.49</c:v>
                </c:pt>
                <c:pt idx="2">
                  <c:v>0.09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D-4780-9EDA-2ACFAC0DA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0100776"/>
        <c:axId val="520100120"/>
      </c:barChart>
      <c:catAx>
        <c:axId val="52010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520100120"/>
        <c:crosses val="autoZero"/>
        <c:auto val="1"/>
        <c:lblAlgn val="ctr"/>
        <c:lblOffset val="100"/>
        <c:noMultiLvlLbl val="0"/>
      </c:catAx>
      <c:valAx>
        <c:axId val="52010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520100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/>
              <a:t>Gráfico</a:t>
            </a:r>
            <a:r>
              <a:rPr lang="es-HN" sz="1800" baseline="0"/>
              <a:t> 4</a:t>
            </a:r>
          </a:p>
          <a:p>
            <a:pPr>
              <a:defRPr sz="1800"/>
            </a:pPr>
            <a:r>
              <a:rPr lang="es-HN" sz="1800" baseline="0"/>
              <a:t>Áreas atendidas en Educación Inserción al Mundo del Trabajo</a:t>
            </a:r>
            <a:endParaRPr lang="es-HN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Hoja1!$B$7:$B$9</c:f>
              <c:strCache>
                <c:ptCount val="3"/>
                <c:pt idx="0">
                  <c:v>Industrial</c:v>
                </c:pt>
                <c:pt idx="1">
                  <c:v>Comercio y servicio</c:v>
                </c:pt>
                <c:pt idx="2">
                  <c:v>Agropecuario</c:v>
                </c:pt>
              </c:strCache>
            </c:strRef>
          </c:cat>
          <c:val>
            <c:numRef>
              <c:f>Hoja1!$C$7:$C$9</c:f>
              <c:numCache>
                <c:formatCode>0%</c:formatCode>
                <c:ptCount val="3"/>
                <c:pt idx="0">
                  <c:v>0.82</c:v>
                </c:pt>
                <c:pt idx="1">
                  <c:v>0.32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D-4F6E-A446-D8A83CF80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664920"/>
        <c:axId val="375665248"/>
      </c:barChart>
      <c:catAx>
        <c:axId val="375664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5665248"/>
        <c:crosses val="autoZero"/>
        <c:auto val="1"/>
        <c:lblAlgn val="ctr"/>
        <c:lblOffset val="100"/>
        <c:noMultiLvlLbl val="0"/>
      </c:catAx>
      <c:valAx>
        <c:axId val="37566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75664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Gráfico 33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Formación de educadores técnicos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'[Instituciones que capacitan personal tecnico.xls]Sheet1 (2)'!$B$33:$B$36</c:f>
              <c:strCache>
                <c:ptCount val="4"/>
                <c:pt idx="0">
                  <c:v>Organismos Internacionales</c:v>
                </c:pt>
                <c:pt idx="1">
                  <c:v>Universidades Públicas</c:v>
                </c:pt>
                <c:pt idx="2">
                  <c:v>Universidades Privadas</c:v>
                </c:pt>
                <c:pt idx="3">
                  <c:v>CEM-H</c:v>
                </c:pt>
              </c:strCache>
            </c:strRef>
          </c:cat>
          <c:val>
            <c:numRef>
              <c:f>'[Instituciones que capacitan personal tecnico.xls]Sheet1 (2)'!$C$33:$C$36</c:f>
              <c:numCache>
                <c:formatCode>####.0</c:formatCode>
                <c:ptCount val="4"/>
                <c:pt idx="0">
                  <c:v>23.25</c:v>
                </c:pt>
                <c:pt idx="1">
                  <c:v>13.953488372093023</c:v>
                </c:pt>
                <c:pt idx="2">
                  <c:v>9.3023255813953494</c:v>
                </c:pt>
                <c:pt idx="3">
                  <c:v>9.3000000000000007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0-7F03-40EC-9987-9B4CD6A41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32823216"/>
        <c:axId val="1"/>
        <c:axId val="2"/>
      </c:bar3DChart>
      <c:catAx>
        <c:axId val="43282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32823216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018095-ACBB-4478-85DB-F882B51EA0A8}" type="datetimeFigureOut">
              <a:rPr lang="es-ES"/>
              <a:pPr/>
              <a:t>16/10/2018</a:t>
            </a:fld>
            <a:endParaRPr lang="es-E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92F1EF-1BC3-4D22-9B9A-6BE5549F3B9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06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5E271D-6431-4307-8930-40ADC377B359}" type="datetimeFigureOut">
              <a:rPr lang="es-ES"/>
              <a:pPr>
                <a:defRPr/>
              </a:pPr>
              <a:t>16/10/2018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685800"/>
            <a:ext cx="5508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E075D-79DB-4A66-B238-8E7118292D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07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1pPr>
    <a:lvl2pPr marL="481203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2pPr>
    <a:lvl3pPr marL="962406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3pPr>
    <a:lvl4pPr marL="1443609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4pPr>
    <a:lvl5pPr marL="1924812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5pPr>
    <a:lvl6pPr marL="2406015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6pPr>
    <a:lvl7pPr marL="2887218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7pPr>
    <a:lvl8pPr marL="3368421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8pPr>
    <a:lvl9pPr marL="3849624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685800"/>
            <a:ext cx="55086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2316E-C59D-4FE8-A39D-80EA3B5CAF5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685800"/>
            <a:ext cx="55086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6024E-AD45-4CDC-9B9C-403ECFC6F69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80124" y="2527416"/>
            <a:ext cx="11108055" cy="17439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60245" y="4610365"/>
            <a:ext cx="9147810" cy="2079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C10B-6944-4A37-8BDD-FE7684B6F4C8}" type="datetimeFigureOut">
              <a:rPr lang="es-ES"/>
              <a:pPr>
                <a:defRPr/>
              </a:pPr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3A88-1EBE-42A9-A921-CC52BB6556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CEAC-3029-40D8-A38B-BF9FA74E8100}" type="datetimeFigureOut">
              <a:rPr lang="es-ES"/>
              <a:pPr>
                <a:defRPr/>
              </a:pPr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E2F8-A41E-40D5-B246-981C93C6B2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74517" y="325817"/>
            <a:ext cx="2940368" cy="69419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3415" y="325817"/>
            <a:ext cx="8603298" cy="69419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CAF0-057F-47FC-B4C5-D0AF68BA8227}" type="datetimeFigureOut">
              <a:rPr lang="es-ES"/>
              <a:pPr>
                <a:defRPr/>
              </a:pPr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1E69-4954-4681-B76A-BD471FBA5A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0C4E-107D-4131-BFBE-78CC46689944}" type="datetimeFigureOut">
              <a:rPr lang="es-ES"/>
              <a:pPr>
                <a:defRPr/>
              </a:pPr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A47D-4EC1-4E73-9022-121A9D37F5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2306" y="5228096"/>
            <a:ext cx="11108055" cy="1615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32306" y="3448359"/>
            <a:ext cx="11108055" cy="17797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A3E-4396-4202-9152-58B5202F8C4F}" type="datetimeFigureOut">
              <a:rPr lang="es-ES"/>
              <a:pPr>
                <a:defRPr/>
              </a:pPr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5AC1-4C08-4F3C-933F-33A60A3C01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3416" y="1898387"/>
            <a:ext cx="5771833" cy="5369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43053" y="1898387"/>
            <a:ext cx="5771833" cy="5369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B439-AF17-480A-9DB3-C0BD618645AD}" type="datetimeFigureOut">
              <a:rPr lang="es-ES"/>
              <a:pPr>
                <a:defRPr/>
              </a:pPr>
              <a:t>16/10/2018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3122-DE3D-4F4B-BE4C-9314C6740A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3415" y="1821171"/>
            <a:ext cx="5774102" cy="7589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3415" y="2580147"/>
            <a:ext cx="5774102" cy="468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38517" y="1821171"/>
            <a:ext cx="5776370" cy="7589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38517" y="2580147"/>
            <a:ext cx="5776370" cy="468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A22F-FC99-46E1-A97D-0F4CFBCC99BA}" type="datetimeFigureOut">
              <a:rPr lang="es-ES"/>
              <a:pPr>
                <a:defRPr/>
              </a:pPr>
              <a:t>16/10/2018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A279-F5C6-47B7-B897-602EF3EBE9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ABF4-FC3A-43D1-8728-5AC39FEBCF1A}" type="datetimeFigureOut">
              <a:rPr lang="es-ES"/>
              <a:pPr>
                <a:defRPr/>
              </a:pPr>
              <a:t>16/10/2018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9DBE-51EA-4C40-AD3D-8B98313C3B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3CB8-1A09-474A-95BD-47E6EB924C9A}" type="datetimeFigureOut">
              <a:rPr lang="es-ES"/>
              <a:pPr>
                <a:defRPr/>
              </a:pPr>
              <a:t>16/10/2018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AE3F-B214-4171-83DF-9D5E6658CA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3417" y="323931"/>
            <a:ext cx="4299381" cy="13785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09344" y="323933"/>
            <a:ext cx="7305543" cy="69437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3417" y="1702522"/>
            <a:ext cx="4299381" cy="5565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7288-50E1-4D46-ADFF-A14E1B828F4E}" type="datetimeFigureOut">
              <a:rPr lang="es-ES"/>
              <a:pPr>
                <a:defRPr/>
              </a:pPr>
              <a:t>16/10/2018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A96D-471A-472D-8CB2-12A74F6FFE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1478" y="5695157"/>
            <a:ext cx="7840980" cy="6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61478" y="726961"/>
            <a:ext cx="7840980" cy="48815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61478" y="6367502"/>
            <a:ext cx="7840980" cy="9548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3D4F-F5E8-4D34-B022-B67C15B1B44B}" type="datetimeFigureOut">
              <a:rPr lang="es-ES"/>
              <a:pPr>
                <a:defRPr/>
              </a:pPr>
              <a:t>16/10/2018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679B-A2AF-42F9-9207-0F41A0E943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53415" y="325815"/>
            <a:ext cx="11761470" cy="135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53415" y="1898387"/>
            <a:ext cx="11761470" cy="53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53415" y="7540811"/>
            <a:ext cx="3049270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3A5562-C62B-4FCD-9C0C-2EFCA6FA310F}" type="datetimeFigureOut">
              <a:rPr lang="es-ES"/>
              <a:pPr>
                <a:defRPr/>
              </a:pPr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465004" y="7540811"/>
            <a:ext cx="4138295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365615" y="7540811"/>
            <a:ext cx="3049270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CB993F-A2AA-424D-8C19-019B117186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46549A-2BA1-4BE5-B4D3-0EDC6A61A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24" y="638969"/>
            <a:ext cx="11329257" cy="6372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-0.06898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4085B6F-0CBE-43AF-9D3E-7340E4F2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34" y="1300163"/>
            <a:ext cx="11089232" cy="597666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162122C-696B-49D4-A0F2-FA45A44CBE0A}"/>
              </a:ext>
            </a:extLst>
          </p:cNvPr>
          <p:cNvSpPr/>
          <p:nvPr/>
        </p:nvSpPr>
        <p:spPr>
          <a:xfrm>
            <a:off x="1061542" y="7092305"/>
            <a:ext cx="9865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Dentro de las 43 instituciones 100% trabajan con áreas vinculadas a la opción de Satisfacción de Necesidades Básicas.</a:t>
            </a:r>
            <a:endParaRPr lang="es-HN" b="1" dirty="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640C35-DECB-435F-BC89-88211CA079E4}"/>
              </a:ext>
            </a:extLst>
          </p:cNvPr>
          <p:cNvSpPr txBox="1"/>
          <p:nvPr/>
        </p:nvSpPr>
        <p:spPr>
          <a:xfrm>
            <a:off x="1061542" y="859111"/>
            <a:ext cx="943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EDUCACIÓN PARA LA SATISFACCIÓN DE NECESIDADES BÁSICAS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26002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A02978-58B4-45C2-BAFB-7BCA5D198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18" y="539577"/>
            <a:ext cx="11017224" cy="691276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7F396A1-65B1-4AC4-8A22-78C54E02E761}"/>
              </a:ext>
            </a:extLst>
          </p:cNvPr>
          <p:cNvSpPr/>
          <p:nvPr/>
        </p:nvSpPr>
        <p:spPr>
          <a:xfrm>
            <a:off x="341462" y="7452345"/>
            <a:ext cx="10945216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HN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Cálculo en base a 34 Instituciones que atendieron edades sin especificar en SNB.</a:t>
            </a:r>
            <a:endParaRPr lang="es-HN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E483E2C-3291-4674-A71A-FE5EB322F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50" y="727757"/>
            <a:ext cx="10873208" cy="658057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1DFAE78-4E4C-4D48-81AE-BE7B35B60181}"/>
              </a:ext>
            </a:extLst>
          </p:cNvPr>
          <p:cNvSpPr/>
          <p:nvPr/>
        </p:nvSpPr>
        <p:spPr>
          <a:xfrm>
            <a:off x="809514" y="7308329"/>
            <a:ext cx="11449272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HN" b="1" dirty="0">
                <a:ea typeface="Calibri" panose="020F0502020204030204" pitchFamily="34" charset="0"/>
                <a:cs typeface="Times New Roman" panose="02020603050405020304" pitchFamily="18" charset="0"/>
              </a:rPr>
              <a:t>Cálculo en base a 34 Instituciones que atendieron edades sin especificar en SNB.</a:t>
            </a:r>
            <a:endParaRPr lang="es-HN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CBC3AF-DCF5-4B93-9184-E22B466E5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50" y="976176"/>
            <a:ext cx="10945216" cy="644007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75F7394-BD6D-413E-B639-1CEC80B66F9A}"/>
              </a:ext>
            </a:extLst>
          </p:cNvPr>
          <p:cNvSpPr/>
          <p:nvPr/>
        </p:nvSpPr>
        <p:spPr>
          <a:xfrm>
            <a:off x="1565598" y="7380337"/>
            <a:ext cx="9008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De 4 instituciones que atienden la opción de educación infantil temprana. </a:t>
            </a:r>
            <a:endParaRPr lang="es-HN" b="1" dirty="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079281-4F76-4B2D-8B06-3C827B2418E5}"/>
              </a:ext>
            </a:extLst>
          </p:cNvPr>
          <p:cNvSpPr txBox="1"/>
          <p:nvPr/>
        </p:nvSpPr>
        <p:spPr>
          <a:xfrm>
            <a:off x="1277566" y="642753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COBERTURA MUNICIPAL EN EDUCACIÓN INFANTIL TEMPRANA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362997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5FA50CD-CA90-469C-A55E-3E53EB7E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58" y="1043633"/>
            <a:ext cx="10657184" cy="620366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1886622-0041-4A55-B76A-C9F46025E081}"/>
              </a:ext>
            </a:extLst>
          </p:cNvPr>
          <p:cNvSpPr/>
          <p:nvPr/>
        </p:nvSpPr>
        <p:spPr>
          <a:xfrm>
            <a:off x="1277566" y="7068143"/>
            <a:ext cx="99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De 34 instituciones que atienden la opción de educación de satisfacción de necesidades básicas con atención a participantes con edades sin especificar.</a:t>
            </a:r>
            <a:endParaRPr lang="es-HN" b="1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9F4BE-F1CD-48C9-AA39-8AD33D032892}"/>
              </a:ext>
            </a:extLst>
          </p:cNvPr>
          <p:cNvSpPr txBox="1"/>
          <p:nvPr/>
        </p:nvSpPr>
        <p:spPr>
          <a:xfrm>
            <a:off x="1298754" y="674301"/>
            <a:ext cx="9339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COBERTURA</a:t>
            </a:r>
            <a:r>
              <a:rPr lang="es-ES" b="1" u="sng" dirty="0"/>
              <a:t> MUNICIPAL SATISFACCIÓN DE NECESIDADES BASICAS</a:t>
            </a:r>
            <a:endParaRPr lang="es-HN" b="1" u="sng" dirty="0"/>
          </a:p>
        </p:txBody>
      </p:sp>
    </p:spTree>
    <p:extLst>
      <p:ext uri="{BB962C8B-B14F-4D97-AF65-F5344CB8AC3E}">
        <p14:creationId xmlns:p14="http://schemas.microsoft.com/office/powerpoint/2010/main" val="41648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CB23BE5-230C-480F-AB29-AA19178D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34" y="1187649"/>
            <a:ext cx="10657184" cy="630157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108E8AD-8D0C-4900-B6D8-8AFCBA4AD56E}"/>
              </a:ext>
            </a:extLst>
          </p:cNvPr>
          <p:cNvSpPr/>
          <p:nvPr/>
        </p:nvSpPr>
        <p:spPr>
          <a:xfrm>
            <a:off x="1126285" y="7308329"/>
            <a:ext cx="9577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De 16 instituciones que atienden la opción de educación inserción en el mundo del trabajo con atención a participantes en edad sin especificar.</a:t>
            </a:r>
            <a:endParaRPr lang="es-HN" b="1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9CFD00-BF04-4EC7-A3C3-A162D17DEC61}"/>
              </a:ext>
            </a:extLst>
          </p:cNvPr>
          <p:cNvSpPr txBox="1"/>
          <p:nvPr/>
        </p:nvSpPr>
        <p:spPr>
          <a:xfrm>
            <a:off x="1008342" y="722210"/>
            <a:ext cx="1056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COBERTURA MUNICIPAL EN EDUCACIÓN INSERCIÓN AL MUNDO DEL TRABAJO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23136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9D7EC08-9BB5-41B9-AD49-D22CC1F62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2" y="971625"/>
            <a:ext cx="9937104" cy="576064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ABA6C23-AE48-436B-B940-FDCB4E791220}"/>
              </a:ext>
            </a:extLst>
          </p:cNvPr>
          <p:cNvSpPr/>
          <p:nvPr/>
        </p:nvSpPr>
        <p:spPr>
          <a:xfrm>
            <a:off x="701502" y="6156201"/>
            <a:ext cx="10081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33500" algn="l"/>
              </a:tabLst>
            </a:pPr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HN" sz="2000" b="1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HN" sz="2000" b="1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F43969C-CCC8-4C70-B442-93BEBE236797}"/>
              </a:ext>
            </a:extLst>
          </p:cNvPr>
          <p:cNvSpPr/>
          <p:nvPr/>
        </p:nvSpPr>
        <p:spPr>
          <a:xfrm>
            <a:off x="1133550" y="6901835"/>
            <a:ext cx="9937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*Atienden la opción de alfabetización 3 instituciones </a:t>
            </a:r>
            <a:r>
              <a:rPr lang="es-ES_tradnl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on</a:t>
            </a:r>
            <a:r>
              <a:rPr lang="es-ES_tradnl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atención a participantes en edad de 15-30 </a:t>
            </a:r>
            <a:endParaRPr lang="es-HN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DE06EE-714D-4BD8-BD14-0E68CE278382}"/>
              </a:ext>
            </a:extLst>
          </p:cNvPr>
          <p:cNvSpPr txBox="1"/>
          <p:nvPr/>
        </p:nvSpPr>
        <p:spPr>
          <a:xfrm>
            <a:off x="1133550" y="564545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COBERTURA MUNICIPAL INSTITUCIONAL EN ALFABETIZACIÓN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7921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F2C5C91-22E7-4E43-BBF9-C217AEC95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66" y="1210390"/>
            <a:ext cx="10729192" cy="61285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64CC0E3-6DA8-4795-B816-715F21D8DB93}"/>
              </a:ext>
            </a:extLst>
          </p:cNvPr>
          <p:cNvSpPr/>
          <p:nvPr/>
        </p:nvSpPr>
        <p:spPr>
          <a:xfrm>
            <a:off x="1997646" y="7308329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*De 43 instituciones que tienen cobertura en el departamento de La Paz.</a:t>
            </a:r>
            <a:endParaRPr lang="es-HN" sz="2000" b="1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AABEAE-0A3E-43AB-B209-448B43731969}"/>
              </a:ext>
            </a:extLst>
          </p:cNvPr>
          <p:cNvSpPr txBox="1"/>
          <p:nvPr/>
        </p:nvSpPr>
        <p:spPr>
          <a:xfrm>
            <a:off x="1313570" y="65623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ATENCIÓN POR EDADES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4374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CB8596-B411-4BD0-BD44-4E015137B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50" y="953106"/>
            <a:ext cx="10801200" cy="604867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C2543F1-4DD4-42A7-9D51-B79DB75B51F9}"/>
              </a:ext>
            </a:extLst>
          </p:cNvPr>
          <p:cNvSpPr/>
          <p:nvPr/>
        </p:nvSpPr>
        <p:spPr>
          <a:xfrm>
            <a:off x="1349574" y="7026758"/>
            <a:ext cx="99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Hay 4 instituciones de las 43 investigadas con cobertura en el departamento de La Paz que trabajan con esta población. </a:t>
            </a:r>
            <a:endParaRPr lang="es-HN" b="1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3E77C0-BF96-4BCF-83B3-D9253887B2C6}"/>
              </a:ext>
            </a:extLst>
          </p:cNvPr>
          <p:cNvSpPr txBox="1"/>
          <p:nvPr/>
        </p:nvSpPr>
        <p:spPr>
          <a:xfrm>
            <a:off x="1277566" y="462849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ATENCIÓN POR GRUPO POBLACIONAL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13326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9D40B55-4B70-4E01-A239-343046A0D402}"/>
              </a:ext>
            </a:extLst>
          </p:cNvPr>
          <p:cNvSpPr/>
          <p:nvPr/>
        </p:nvSpPr>
        <p:spPr>
          <a:xfrm>
            <a:off x="1637606" y="3233998"/>
            <a:ext cx="9577064" cy="254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H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registran 34 instituciones de 43 que atienden una población sin tener un grupo específico es el 79.0%, eso significa más de la tercera parte de las instituciones entrevistadas.</a:t>
            </a:r>
            <a:endParaRPr lang="es-HN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s-H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HN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1BBA1E-99ED-4725-944C-9DA304F68765}"/>
              </a:ext>
            </a:extLst>
          </p:cNvPr>
          <p:cNvSpPr txBox="1"/>
          <p:nvPr/>
        </p:nvSpPr>
        <p:spPr>
          <a:xfrm>
            <a:off x="2141662" y="1547689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ATENCIÓN SIN TENER UNA POBLACIÓN ESPECÍFICA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8647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09514" y="2771825"/>
            <a:ext cx="114492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solidFill>
                  <a:schemeClr val="accent2">
                    <a:lumMod val="75000"/>
                  </a:schemeClr>
                </a:solidFill>
              </a:rPr>
              <a:t>RESULTADOS DEL MAPEO NACIONAL INSTITUCIONAL 2017</a:t>
            </a:r>
            <a:endParaRPr lang="es-HN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ES_tradnl" sz="2800" b="1" dirty="0">
                <a:solidFill>
                  <a:schemeClr val="accent2">
                    <a:lumMod val="75000"/>
                  </a:schemeClr>
                </a:solidFill>
              </a:rPr>
              <a:t>TRABAJO REALIZADO EN BASE A 43 INSTITUCIONES QUE TIENEN COBERTURA</a:t>
            </a:r>
            <a:endParaRPr lang="es-HN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ES_tradnl" sz="2800" b="1" dirty="0">
                <a:solidFill>
                  <a:schemeClr val="accent2">
                    <a:lumMod val="75000"/>
                  </a:schemeClr>
                </a:solidFill>
              </a:rPr>
              <a:t>EN EL DEPARTAMENTO DE LA PAZ</a:t>
            </a:r>
            <a:endParaRPr lang="es-HN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_tradnl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es-HN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57D9073-E38A-401C-9233-DF8C8F307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2" y="1030143"/>
            <a:ext cx="10657184" cy="647931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7B47992-CB88-49B8-AB7E-A1766FF701FA}"/>
              </a:ext>
            </a:extLst>
          </p:cNvPr>
          <p:cNvSpPr/>
          <p:nvPr/>
        </p:nvSpPr>
        <p:spPr>
          <a:xfrm>
            <a:off x="1637606" y="7324795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En total las 43 instituciones en el año 2016 atendieron a 423,764 personas.</a:t>
            </a:r>
            <a:endParaRPr lang="es-HN" b="1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60A822-C7DA-42FC-9BC9-93A566FEC56F}"/>
              </a:ext>
            </a:extLst>
          </p:cNvPr>
          <p:cNvSpPr txBox="1"/>
          <p:nvPr/>
        </p:nvSpPr>
        <p:spPr>
          <a:xfrm>
            <a:off x="1205558" y="626477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ATENCIÓN POR SEXO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36052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A8ED0A2-9477-4361-A59B-E54FE7089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7" r="25118"/>
          <a:stretch/>
        </p:blipFill>
        <p:spPr>
          <a:xfrm>
            <a:off x="1133550" y="1043633"/>
            <a:ext cx="10657184" cy="583772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08F0AAA-714B-4B8F-ACB8-1CA36481B3E4}"/>
              </a:ext>
            </a:extLst>
          </p:cNvPr>
          <p:cNvSpPr/>
          <p:nvPr/>
        </p:nvSpPr>
        <p:spPr>
          <a:xfrm>
            <a:off x="773510" y="6660257"/>
            <a:ext cx="10873208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es-HN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resultado de atenciones refleja que las personas que son destinatarios de los procesos de educación no formal provienen de la zona urbana y rural, demostrando cierta equidad en ambos sectores.</a:t>
            </a:r>
            <a:endParaRPr lang="es-HN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5766B6-BAD3-4C40-A570-6549C710B5E5}"/>
              </a:ext>
            </a:extLst>
          </p:cNvPr>
          <p:cNvSpPr txBox="1"/>
          <p:nvPr/>
        </p:nvSpPr>
        <p:spPr>
          <a:xfrm>
            <a:off x="1133550" y="674301"/>
            <a:ext cx="4387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ATENCIÓN POR ORIGEN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11199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243340-489F-40AD-B711-9266BE2B8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26" y="971625"/>
            <a:ext cx="10909212" cy="62168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F3826D5-596A-4DB4-8E77-3AD5EFF0DF1B}"/>
              </a:ext>
            </a:extLst>
          </p:cNvPr>
          <p:cNvSpPr/>
          <p:nvPr/>
        </p:nvSpPr>
        <p:spPr>
          <a:xfrm>
            <a:off x="521482" y="7188425"/>
            <a:ext cx="10585176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s-HN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*De 3892 educadores/as se desglosa: 2396 voluntarios, permanentes 817 y temporales 679. </a:t>
            </a:r>
            <a:endParaRPr lang="es-HN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A9F397-38CA-4C1B-B02E-88E64F135402}"/>
              </a:ext>
            </a:extLst>
          </p:cNvPr>
          <p:cNvSpPr txBox="1"/>
          <p:nvPr/>
        </p:nvSpPr>
        <p:spPr>
          <a:xfrm>
            <a:off x="1349574" y="56369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FORMACIÓN DE FORMADORES</a:t>
            </a:r>
            <a:endParaRPr lang="es-HN" b="1" u="sng" dirty="0"/>
          </a:p>
        </p:txBody>
      </p:sp>
    </p:spTree>
    <p:extLst>
      <p:ext uri="{BB962C8B-B14F-4D97-AF65-F5344CB8AC3E}">
        <p14:creationId xmlns:p14="http://schemas.microsoft.com/office/powerpoint/2010/main" val="1457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6433299-93AE-4D6E-9FC9-B456699C5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52" y="1024652"/>
            <a:ext cx="10441160" cy="625540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C36F44C-2A15-466E-BF6D-4116516804C9}"/>
              </a:ext>
            </a:extLst>
          </p:cNvPr>
          <p:cNvSpPr/>
          <p:nvPr/>
        </p:nvSpPr>
        <p:spPr>
          <a:xfrm>
            <a:off x="1493590" y="7267679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Se muestra que la opción que tiene menos atención es alfabetización atendida por 3 instituciones. </a:t>
            </a:r>
            <a:endParaRPr lang="es-HN" b="1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D6A1BB-A855-45F3-BC91-4DF595427913}"/>
              </a:ext>
            </a:extLst>
          </p:cNvPr>
          <p:cNvSpPr txBox="1"/>
          <p:nvPr/>
        </p:nvSpPr>
        <p:spPr>
          <a:xfrm>
            <a:off x="1183938" y="653113"/>
            <a:ext cx="7942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EDUCADORES PROFESIONALES POR OPCIÓN EDUCATIVA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12635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0ED0FF1-D63F-4925-B48F-AA28E74E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38" y="935621"/>
            <a:ext cx="11017224" cy="626469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22E5B2E-E3D0-4D07-813C-BA85447E1262}"/>
              </a:ext>
            </a:extLst>
          </p:cNvPr>
          <p:cNvSpPr/>
          <p:nvPr/>
        </p:nvSpPr>
        <p:spPr>
          <a:xfrm>
            <a:off x="1133550" y="7164313"/>
            <a:ext cx="10081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Cabe señalar que aquí no aparece la opción de alfabetización dado a que no tiene atención por parte del educador voluntario. </a:t>
            </a:r>
            <a:endParaRPr lang="es-HN" b="1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2D98C5-3B1A-4097-A867-6CBA8E584AA3}"/>
              </a:ext>
            </a:extLst>
          </p:cNvPr>
          <p:cNvSpPr txBox="1"/>
          <p:nvPr/>
        </p:nvSpPr>
        <p:spPr>
          <a:xfrm>
            <a:off x="1133550" y="467569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EDUCADORES VOLUNTARIOS POR OPCIÓN EDUCATIVA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29183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299288-EB91-4EE3-ACA2-A8C54D2C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75" y="1140155"/>
            <a:ext cx="11521280" cy="583264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C489734-3B11-4721-93B1-D9AEA7A7AD98}"/>
              </a:ext>
            </a:extLst>
          </p:cNvPr>
          <p:cNvSpPr/>
          <p:nvPr/>
        </p:nvSpPr>
        <p:spPr>
          <a:xfrm>
            <a:off x="917526" y="6477661"/>
            <a:ext cx="10513168" cy="105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es-HN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HN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b="1" dirty="0"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De las 43 instituciones actualizadas en el Mapeo Nacional Institucional 2017 (MNI), 15 poseen planes de formación para sus educadores/as técnicos y 6 para sus educadores voluntarios.</a:t>
            </a:r>
            <a:endParaRPr lang="es-HN" b="1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B1A571-6D81-4584-93A6-B669EF031158}"/>
              </a:ext>
            </a:extLst>
          </p:cNvPr>
          <p:cNvSpPr txBox="1"/>
          <p:nvPr/>
        </p:nvSpPr>
        <p:spPr>
          <a:xfrm>
            <a:off x="773510" y="755601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PLANES DE FORMACIÓN PARA EDUCADORES/AS</a:t>
            </a:r>
            <a:endParaRPr lang="es-HN" sz="2000" b="1" dirty="0"/>
          </a:p>
        </p:txBody>
      </p:sp>
    </p:spTree>
    <p:extLst>
      <p:ext uri="{BB962C8B-B14F-4D97-AF65-F5344CB8AC3E}">
        <p14:creationId xmlns:p14="http://schemas.microsoft.com/office/powerpoint/2010/main" val="53360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4BCAEFB-E250-492D-A38F-82D50D2DA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655250"/>
              </p:ext>
            </p:extLst>
          </p:nvPr>
        </p:nvGraphicFramePr>
        <p:xfrm>
          <a:off x="1061542" y="1115641"/>
          <a:ext cx="1094521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3707DBD-5671-4273-9D24-2812E33382B3}"/>
              </a:ext>
            </a:extLst>
          </p:cNvPr>
          <p:cNvSpPr txBox="1"/>
          <p:nvPr/>
        </p:nvSpPr>
        <p:spPr>
          <a:xfrm>
            <a:off x="1421582" y="7308329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ea typeface="MS Mincho" panose="02020609040205080304" pitchFamily="49" charset="-128"/>
                <a:cs typeface="Calibri" panose="020F0502020204030204" pitchFamily="34" charset="0"/>
              </a:rPr>
              <a:t>De las 43 instituciones actualizadas en el Mapeo Nacional Institucional 2017 con cobertura en La Paz.</a:t>
            </a:r>
            <a:endParaRPr lang="es-HN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46A64E-9B1D-4195-9B6D-4B74ED774FCF}"/>
              </a:ext>
            </a:extLst>
          </p:cNvPr>
          <p:cNvSpPr txBox="1"/>
          <p:nvPr/>
        </p:nvSpPr>
        <p:spPr>
          <a:xfrm>
            <a:off x="1061542" y="62755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INSTITUCIONES QUE FORMAN A EDUCADORES TÉCNICOS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20987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1B57A8-DCCA-4677-8457-F0FE6ED40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27" y="1115641"/>
            <a:ext cx="10961637" cy="633670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836657F-8C55-4237-85AD-4EEB4B19296B}"/>
              </a:ext>
            </a:extLst>
          </p:cNvPr>
          <p:cNvSpPr/>
          <p:nvPr/>
        </p:nvSpPr>
        <p:spPr>
          <a:xfrm>
            <a:off x="1189137" y="7380337"/>
            <a:ext cx="10546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También se identificaron más instituciones en menor porcentaje que realizan capacitaciones.</a:t>
            </a:r>
            <a:endParaRPr lang="es-HN" b="1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9FB24C-B716-460D-8AEA-F6BDA63D9C8C}"/>
              </a:ext>
            </a:extLst>
          </p:cNvPr>
          <p:cNvSpPr txBox="1"/>
          <p:nvPr/>
        </p:nvSpPr>
        <p:spPr>
          <a:xfrm>
            <a:off x="1189137" y="648019"/>
            <a:ext cx="8585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INSTITUCIONES QUE FORMAN A EDUCADORES VOLUNTARIOS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11994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82BB28-9ABC-461E-B64B-313F855A3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58" y="1115641"/>
            <a:ext cx="10657184" cy="576064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8F4BE7D-F0D4-4738-BA75-DDB061D6791F}"/>
              </a:ext>
            </a:extLst>
          </p:cNvPr>
          <p:cNvSpPr/>
          <p:nvPr/>
        </p:nvSpPr>
        <p:spPr>
          <a:xfrm>
            <a:off x="1296374" y="6740173"/>
            <a:ext cx="905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De las 43 instituciones entrevistadas se registraron 62 temas diferentes que los técnicos recibieron capacitación durante el año 2017.</a:t>
            </a:r>
            <a:endParaRPr lang="es-HN" b="1" dirty="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11AF73-D6E0-4D10-B6E8-B315FCB782FC}"/>
              </a:ext>
            </a:extLst>
          </p:cNvPr>
          <p:cNvSpPr txBox="1"/>
          <p:nvPr/>
        </p:nvSpPr>
        <p:spPr>
          <a:xfrm>
            <a:off x="1296374" y="749434"/>
            <a:ext cx="725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TEMAS DE FORMACIÓN DE EDUCADORES/AS TÉCNICOS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8434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4A79217-5DC2-43BE-AC2D-3053E6B49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50" y="989192"/>
            <a:ext cx="11089107" cy="615755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B023F07-BD84-4C30-B6AC-541C40FC3204}"/>
              </a:ext>
            </a:extLst>
          </p:cNvPr>
          <p:cNvSpPr/>
          <p:nvPr/>
        </p:nvSpPr>
        <p:spPr>
          <a:xfrm>
            <a:off x="1348578" y="6985163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De las 43 instituciones entrevistadas se registraron 56 temas diferentes que los voluntarios recibieron capacitación durante el año 2017, predominando cinco.</a:t>
            </a:r>
            <a:endParaRPr lang="es-HN" b="1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AD4B82-8F21-4802-BAD8-EB1A23029F99}"/>
              </a:ext>
            </a:extLst>
          </p:cNvPr>
          <p:cNvSpPr txBox="1"/>
          <p:nvPr/>
        </p:nvSpPr>
        <p:spPr>
          <a:xfrm>
            <a:off x="1357918" y="478952"/>
            <a:ext cx="7912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TEMAS DE FORMACIÓN DE EDUCADORES/AS VOLUNTARIOS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323296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74F04E3-CCF0-498B-83E4-068A105CE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50" y="737840"/>
            <a:ext cx="277696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E03F62D-0238-4879-8297-2B59A7FD0995}"/>
              </a:ext>
            </a:extLst>
          </p:cNvPr>
          <p:cNvSpPr/>
          <p:nvPr/>
        </p:nvSpPr>
        <p:spPr>
          <a:xfrm>
            <a:off x="1637606" y="7047200"/>
            <a:ext cx="9793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Los años del nuevo siglo reporta la tasa más alta en que se fundaron las instituciones.</a:t>
            </a:r>
            <a:endParaRPr lang="es-HN" b="1" dirty="0"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66F081-DF8E-4B5E-BF19-E83482C11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82" y="1619697"/>
            <a:ext cx="9793088" cy="532859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CF37E8-9005-4165-8442-C618A8487E26}"/>
              </a:ext>
            </a:extLst>
          </p:cNvPr>
          <p:cNvSpPr txBox="1"/>
          <p:nvPr/>
        </p:nvSpPr>
        <p:spPr>
          <a:xfrm>
            <a:off x="1421582" y="1043633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DATOS GENERALES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24094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6C2B3E-C4F2-4C72-8655-44AB464DF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2" y="899617"/>
            <a:ext cx="11161240" cy="59046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F6664A0-7456-483F-927D-8FCD94D6720E}"/>
              </a:ext>
            </a:extLst>
          </p:cNvPr>
          <p:cNvSpPr/>
          <p:nvPr/>
        </p:nvSpPr>
        <p:spPr>
          <a:xfrm>
            <a:off x="1062483" y="7051655"/>
            <a:ext cx="11161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Cabe destacar que solo 2 instituciones no realizan diseño curricular y 20 realizan los cuatro pasos.</a:t>
            </a:r>
            <a:endParaRPr lang="es-HN" b="1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F7DC01-CB71-4865-8ABE-2F7F4ADCB788}"/>
              </a:ext>
            </a:extLst>
          </p:cNvPr>
          <p:cNvSpPr txBox="1"/>
          <p:nvPr/>
        </p:nvSpPr>
        <p:spPr>
          <a:xfrm>
            <a:off x="989534" y="40659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DISEÑO CURRICULAR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23869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B8ED374-EF7D-467F-BEE6-3B22477A0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10" y="971625"/>
            <a:ext cx="11233248" cy="583264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3068542-8AE1-40EB-A993-C0387872FE77}"/>
              </a:ext>
            </a:extLst>
          </p:cNvPr>
          <p:cNvSpPr/>
          <p:nvPr/>
        </p:nvSpPr>
        <p:spPr>
          <a:xfrm>
            <a:off x="773510" y="6804273"/>
            <a:ext cx="10369152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lnSpc>
                <a:spcPct val="115000"/>
              </a:lnSpc>
              <a:spcAft>
                <a:spcPts val="0"/>
              </a:spcAft>
            </a:pPr>
            <a:r>
              <a:rPr lang="es-HN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 niveles de acreditación de programa de la ENF son bajos, de 43 instituciones que tienen cobertura en La Paz.</a:t>
            </a:r>
          </a:p>
          <a:p>
            <a:pPr marL="90170" algn="ctr">
              <a:lnSpc>
                <a:spcPct val="115000"/>
              </a:lnSpc>
              <a:spcAft>
                <a:spcPts val="0"/>
              </a:spcAft>
            </a:pPr>
            <a:r>
              <a:rPr lang="es-HN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HN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CD6AC9-F263-4E62-97DC-1C0C56CF65FF}"/>
              </a:ext>
            </a:extLst>
          </p:cNvPr>
          <p:cNvSpPr txBox="1"/>
          <p:nvPr/>
        </p:nvSpPr>
        <p:spPr>
          <a:xfrm>
            <a:off x="917526" y="57037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ACREDITACIÓN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7292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78AA7A5-A049-46C9-BCA4-7BC74E74E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26" y="1331665"/>
            <a:ext cx="10801200" cy="595483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52A4F49-92C6-4A5A-9535-157CAD994E74}"/>
              </a:ext>
            </a:extLst>
          </p:cNvPr>
          <p:cNvSpPr/>
          <p:nvPr/>
        </p:nvSpPr>
        <p:spPr>
          <a:xfrm>
            <a:off x="1242397" y="7263166"/>
            <a:ext cx="9865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En las 43 instituciones se registra un total de 11 procesos de formación acreditados.</a:t>
            </a:r>
            <a:endParaRPr lang="es-H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89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52E975-D4DC-4B7D-A7C2-A3EBE5AF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58" y="1547689"/>
            <a:ext cx="10657184" cy="53285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AB9ADCF-B037-427F-BFA7-B6513742D1A4}"/>
              </a:ext>
            </a:extLst>
          </p:cNvPr>
          <p:cNvSpPr/>
          <p:nvPr/>
        </p:nvSpPr>
        <p:spPr>
          <a:xfrm>
            <a:off x="1349574" y="6996514"/>
            <a:ext cx="9281146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s-HN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El resto de las 15 instituciones que acreditan tienen el mínimo porcentaje.</a:t>
            </a:r>
            <a:endParaRPr lang="es-HN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69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99E70F2-EE19-49CD-9F97-BF70BE7BC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34" y="899617"/>
            <a:ext cx="10657184" cy="594846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6C6B369-C6B6-4282-A7D2-04B779073E13}"/>
              </a:ext>
            </a:extLst>
          </p:cNvPr>
          <p:cNvSpPr/>
          <p:nvPr/>
        </p:nvSpPr>
        <p:spPr>
          <a:xfrm>
            <a:off x="989534" y="6848077"/>
            <a:ext cx="9721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El resto de las 21 instituciones que certifican tienen el mínimo porcentaje.</a:t>
            </a:r>
            <a:endParaRPr lang="es-HN" b="1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B1F39E-E8D1-4E66-87DD-1E1A3D794779}"/>
              </a:ext>
            </a:extLst>
          </p:cNvPr>
          <p:cNvSpPr txBox="1"/>
          <p:nvPr/>
        </p:nvSpPr>
        <p:spPr>
          <a:xfrm>
            <a:off x="1061542" y="518419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CERTIFICACIÓN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13966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C046CE3-CD17-4FA8-A9A3-715745453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74" y="1043633"/>
            <a:ext cx="10657184" cy="554461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98F30DE-3419-4588-8505-E680C5B18B8C}"/>
              </a:ext>
            </a:extLst>
          </p:cNvPr>
          <p:cNvSpPr/>
          <p:nvPr/>
        </p:nvSpPr>
        <p:spPr>
          <a:xfrm>
            <a:off x="1709614" y="6444233"/>
            <a:ext cx="9073008" cy="105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s-HN" sz="1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HN" sz="1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b="1" dirty="0"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De 21 temas que fueron certificados destacan dos: cooperativismo y manualidades, los otros procesos de formación tienen menos porcentaje. </a:t>
            </a:r>
            <a:endParaRPr lang="es-H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4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671454C-633F-4BB8-A931-1FB6C6784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97" y="1331665"/>
            <a:ext cx="9975865" cy="547260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6707810-F58A-47F4-8F57-533127951EFF}"/>
              </a:ext>
            </a:extLst>
          </p:cNvPr>
          <p:cNvSpPr/>
          <p:nvPr/>
        </p:nvSpPr>
        <p:spPr>
          <a:xfrm>
            <a:off x="1565598" y="6938997"/>
            <a:ext cx="9577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De las 43 instituciones con cobertura en La Paz, 35 de ellas tienen personal con formación universitaria. </a:t>
            </a:r>
            <a:endParaRPr lang="es-HN" b="1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1EDB8E-76E4-4C4F-97A6-168E7C969387}"/>
              </a:ext>
            </a:extLst>
          </p:cNvPr>
          <p:cNvSpPr txBox="1"/>
          <p:nvPr/>
        </p:nvSpPr>
        <p:spPr>
          <a:xfrm>
            <a:off x="1434564" y="796831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DESARROLLO DE CAPACIDADES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22915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4897EE8-D348-435C-933D-52931082B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79" y="1403673"/>
            <a:ext cx="10258539" cy="576063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1AAA91A-582A-456E-A8A9-D87A9A1D3AC2}"/>
              </a:ext>
            </a:extLst>
          </p:cNvPr>
          <p:cNvSpPr/>
          <p:nvPr/>
        </p:nvSpPr>
        <p:spPr>
          <a:xfrm>
            <a:off x="1408927" y="7164313"/>
            <a:ext cx="953845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es-HN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las instituciones funcionan mayormente por donaciones internacionales.</a:t>
            </a:r>
            <a:endParaRPr lang="es-HN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7D4E8F1-6C3D-4454-90D9-848E5C893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26" y="1691705"/>
            <a:ext cx="10982412" cy="54006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1D3C6E1-D262-42B7-BAF5-58547978DCE7}"/>
              </a:ext>
            </a:extLst>
          </p:cNvPr>
          <p:cNvSpPr/>
          <p:nvPr/>
        </p:nvSpPr>
        <p:spPr>
          <a:xfrm>
            <a:off x="2645718" y="7164313"/>
            <a:ext cx="7311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Aparte se identificaron otros mecanismos con menor porcentaje</a:t>
            </a:r>
            <a:r>
              <a:rPr lang="es-ES_tradnl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H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25E8BC-504E-43EB-8792-DC96BE967670}"/>
              </a:ext>
            </a:extLst>
          </p:cNvPr>
          <p:cNvSpPr txBox="1"/>
          <p:nvPr/>
        </p:nvSpPr>
        <p:spPr>
          <a:xfrm>
            <a:off x="989534" y="827609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MECANISMOS PARA GENERAR CONOCIMIENTOS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33601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8C91192-DBBF-4DE0-BEFD-4FC98370F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74" y="1593648"/>
            <a:ext cx="10108879" cy="549486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6DFB21A-1A33-4A83-9E53-C95BF76F4D65}"/>
              </a:ext>
            </a:extLst>
          </p:cNvPr>
          <p:cNvSpPr/>
          <p:nvPr/>
        </p:nvSpPr>
        <p:spPr>
          <a:xfrm>
            <a:off x="1349574" y="7057171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Al ser consultadas las 43 instituciones sobre los sistemas de monitoreo, 33 responden que cuentan con un sistema de monitoreo y 10 no tienen ninguno.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H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40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56F20D0-6BCC-4C7F-BCFB-C8FEA304C999}"/>
              </a:ext>
            </a:extLst>
          </p:cNvPr>
          <p:cNvSpPr/>
          <p:nvPr/>
        </p:nvSpPr>
        <p:spPr>
          <a:xfrm>
            <a:off x="1704728" y="7051655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*43 instituciones tienen cobertura, las no gubernamentales son 22 instituciones.</a:t>
            </a:r>
            <a:endParaRPr lang="es-HN" b="1" dirty="0"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FC25C9-FE49-49BE-A9C7-138E4C10C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48" y="1115641"/>
            <a:ext cx="936104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9C6632C-B4BF-41F4-BC83-67EA54C8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79" y="899617"/>
            <a:ext cx="9865095" cy="597666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E6CE8F6-561E-4D28-B33D-FCEF0E54E371}"/>
              </a:ext>
            </a:extLst>
          </p:cNvPr>
          <p:cNvSpPr/>
          <p:nvPr/>
        </p:nvSpPr>
        <p:spPr>
          <a:xfrm>
            <a:off x="1925638" y="7044409"/>
            <a:ext cx="8800486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algn="just">
              <a:lnSpc>
                <a:spcPct val="115000"/>
              </a:lnSpc>
              <a:spcAft>
                <a:spcPts val="0"/>
              </a:spcAft>
            </a:pPr>
            <a:r>
              <a:rPr lang="es-HN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identificaron 25 sistemas de monitoreo, el resto tienen menor porcentaje.</a:t>
            </a:r>
            <a:endParaRPr lang="es-HN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4BF652-FEC2-48AA-A98B-3144673B1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14" y="827609"/>
            <a:ext cx="11449272" cy="56886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BEBB263-6058-47BF-B933-E8A91F506923}"/>
              </a:ext>
            </a:extLst>
          </p:cNvPr>
          <p:cNvSpPr/>
          <p:nvPr/>
        </p:nvSpPr>
        <p:spPr>
          <a:xfrm>
            <a:off x="1853630" y="6661998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Las instituciones que si manejan información estadística son 28 y las que no manejan estadísticas son 15 del total de 43 instituciones.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H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84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4855EAE-86C9-4EB4-A854-2154A80BC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66" y="971625"/>
            <a:ext cx="10513168" cy="561662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48C6E5C-32FC-4A2B-957F-194D82FF3975}"/>
              </a:ext>
            </a:extLst>
          </p:cNvPr>
          <p:cNvSpPr/>
          <p:nvPr/>
        </p:nvSpPr>
        <p:spPr>
          <a:xfrm>
            <a:off x="1061542" y="6588249"/>
            <a:ext cx="10225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los que contestaron que manejan información estadística dijeron que lo manejan de la siguiente manera: en forma digital 19, automatizado 7, registros manuales 4, y mediante el sistema de información estadística (CONEANFO) 1. </a:t>
            </a:r>
            <a:endParaRPr lang="es-H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54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2AC97F2-6E5E-422F-8A57-30F8124C1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74" y="1331665"/>
            <a:ext cx="10729191" cy="63367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A2A1F33-719F-4909-BF64-0CFB45F65189}"/>
              </a:ext>
            </a:extLst>
          </p:cNvPr>
          <p:cNvSpPr txBox="1"/>
          <p:nvPr/>
        </p:nvSpPr>
        <p:spPr>
          <a:xfrm>
            <a:off x="1349574" y="683593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NECESIDADES DE APOYO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26578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989091-303E-436A-A1C4-A6BA0E6DDABD}"/>
              </a:ext>
            </a:extLst>
          </p:cNvPr>
          <p:cNvSpPr/>
          <p:nvPr/>
        </p:nvSpPr>
        <p:spPr>
          <a:xfrm>
            <a:off x="3221785" y="3131868"/>
            <a:ext cx="71096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Muchas Gracias </a:t>
            </a:r>
          </a:p>
        </p:txBody>
      </p:sp>
    </p:spTree>
    <p:extLst>
      <p:ext uri="{BB962C8B-B14F-4D97-AF65-F5344CB8AC3E}">
        <p14:creationId xmlns:p14="http://schemas.microsoft.com/office/powerpoint/2010/main" val="9469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1CB55AE-1F09-4198-A998-6E544A1C17EF}"/>
              </a:ext>
            </a:extLst>
          </p:cNvPr>
          <p:cNvSpPr/>
          <p:nvPr/>
        </p:nvSpPr>
        <p:spPr>
          <a:xfrm>
            <a:off x="1113709" y="7051655"/>
            <a:ext cx="943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El 100% de las instituciones desarrollan procesos vinculados a la opción de SNB. </a:t>
            </a:r>
            <a:endParaRPr lang="es-HN" b="1" dirty="0">
              <a:latin typeface="+mj-lt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648E3CE-FFDC-42C8-840C-48E9D889C3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687247"/>
              </p:ext>
            </p:extLst>
          </p:nvPr>
        </p:nvGraphicFramePr>
        <p:xfrm>
          <a:off x="989534" y="1796342"/>
          <a:ext cx="10729192" cy="526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E58F699-285D-4F15-8FDC-2A5E574D4BA2}"/>
              </a:ext>
            </a:extLst>
          </p:cNvPr>
          <p:cNvSpPr txBox="1"/>
          <p:nvPr/>
        </p:nvSpPr>
        <p:spPr>
          <a:xfrm>
            <a:off x="1113709" y="899617"/>
            <a:ext cx="794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COBERTURA POR OPCIÓN EDUCATIVA NO FORMAL</a:t>
            </a:r>
            <a:endParaRPr lang="es-HN" b="1" u="sng" dirty="0"/>
          </a:p>
        </p:txBody>
      </p:sp>
    </p:spTree>
    <p:extLst>
      <p:ext uri="{BB962C8B-B14F-4D97-AF65-F5344CB8AC3E}">
        <p14:creationId xmlns:p14="http://schemas.microsoft.com/office/powerpoint/2010/main" val="24276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DB0CE-08FA-4EC8-8F1F-73ECE5144FB1}"/>
              </a:ext>
            </a:extLst>
          </p:cNvPr>
          <p:cNvSpPr/>
          <p:nvPr/>
        </p:nvSpPr>
        <p:spPr>
          <a:xfrm>
            <a:off x="773510" y="7002949"/>
            <a:ext cx="10111122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HN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Porcentaje sobre las 22 instituciones que realizan procesos en esta opción educativa.	</a:t>
            </a:r>
            <a:endParaRPr lang="es-HN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2F6801F-8BEF-4B75-89A5-506FA5410A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972680"/>
              </p:ext>
            </p:extLst>
          </p:nvPr>
        </p:nvGraphicFramePr>
        <p:xfrm>
          <a:off x="1277566" y="1115641"/>
          <a:ext cx="102251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F1ADD95-6974-44BD-843E-83F2B84AF626}"/>
              </a:ext>
            </a:extLst>
          </p:cNvPr>
          <p:cNvSpPr txBox="1"/>
          <p:nvPr/>
        </p:nvSpPr>
        <p:spPr>
          <a:xfrm>
            <a:off x="1277566" y="611585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EDUCACIÓN INSERCI</a:t>
            </a:r>
            <a:r>
              <a:rPr lang="es-HN" b="1" u="sng" dirty="0"/>
              <a:t>ÓN AL MUNDO DEL TRABAJO</a:t>
            </a:r>
            <a:endParaRPr lang="es-ES" b="1" u="sng" dirty="0"/>
          </a:p>
        </p:txBody>
      </p:sp>
    </p:spTree>
    <p:extLst>
      <p:ext uri="{BB962C8B-B14F-4D97-AF65-F5344CB8AC3E}">
        <p14:creationId xmlns:p14="http://schemas.microsoft.com/office/powerpoint/2010/main" val="37846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FFE24C-B77F-473E-BA28-D295DCF5B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26" y="611585"/>
            <a:ext cx="10873208" cy="604867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458DA37-C18B-4CA1-AB70-370DA1A267E6}"/>
              </a:ext>
            </a:extLst>
          </p:cNvPr>
          <p:cNvSpPr/>
          <p:nvPr/>
        </p:nvSpPr>
        <p:spPr>
          <a:xfrm>
            <a:off x="1133550" y="6660257"/>
            <a:ext cx="9200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De 16 instituciones que atienden una población sin especificar edad de la opción de educación para la inserción al mundo del trabajo.</a:t>
            </a:r>
            <a:endParaRPr lang="es-H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01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E5A9E1C-93BD-450D-84BA-AE8CF9B6F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26" y="827609"/>
            <a:ext cx="11377264" cy="640871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FB87649-0913-48E5-955E-ABC1F26257B4}"/>
              </a:ext>
            </a:extLst>
          </p:cNvPr>
          <p:cNvSpPr/>
          <p:nvPr/>
        </p:nvSpPr>
        <p:spPr>
          <a:xfrm>
            <a:off x="1133550" y="7209397"/>
            <a:ext cx="9793088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es-HN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16 Instituciones que atendieron a la población sin edades específicas. </a:t>
            </a: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es-HN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HN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9E2C1F-0197-4791-BE86-4BFC4D8FF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86" y="518433"/>
            <a:ext cx="10827248" cy="664588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22437A-F3DA-4CE9-B2DF-5606B2F074D7}"/>
              </a:ext>
            </a:extLst>
          </p:cNvPr>
          <p:cNvSpPr txBox="1"/>
          <p:nvPr/>
        </p:nvSpPr>
        <p:spPr>
          <a:xfrm>
            <a:off x="1061542" y="7266319"/>
            <a:ext cx="9073008" cy="702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es-HN" b="1" dirty="0">
                <a:ea typeface="Calibri" panose="020F0502020204030204" pitchFamily="34" charset="0"/>
                <a:cs typeface="Times New Roman" panose="02020603050405020304" pitchFamily="18" charset="0"/>
              </a:rPr>
              <a:t>De 16 Instituciones que atendieron a la población sin edades específicas. </a:t>
            </a: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es-HN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801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867</Words>
  <Application>Microsoft Office PowerPoint</Application>
  <PresentationFormat>Personalizado</PresentationFormat>
  <Paragraphs>88</Paragraphs>
  <Slides>44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MS Mincho</vt:lpstr>
      <vt:lpstr>Arial</vt:lpstr>
      <vt:lpstr>Calibri</vt:lpstr>
      <vt:lpstr>Cambria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Comunicación e Información</dc:creator>
  <cp:lastModifiedBy>Ruth Lorena Rodriguez</cp:lastModifiedBy>
  <cp:revision>296</cp:revision>
  <dcterms:created xsi:type="dcterms:W3CDTF">2009-03-20T21:28:11Z</dcterms:created>
  <dcterms:modified xsi:type="dcterms:W3CDTF">2018-10-16T19:15:27Z</dcterms:modified>
</cp:coreProperties>
</file>