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charts/chart3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4.xml" ContentType="application/vnd.openxmlformats-officedocument.themeOverride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charts/chart41.xml" ContentType="application/vnd.openxmlformats-officedocument.drawingml.chart+xml"/>
  <Override PartName="/ppt/theme/themeOverride37.xml" ContentType="application/vnd.openxmlformats-officedocument.themeOverride+xml"/>
  <Override PartName="/ppt/charts/chart42.xml" ContentType="application/vnd.openxmlformats-officedocument.drawingml.chart+xml"/>
  <Override PartName="/ppt/theme/themeOverride38.xml" ContentType="application/vnd.openxmlformats-officedocument.themeOverride+xml"/>
  <Override PartName="/ppt/charts/chart43.xml" ContentType="application/vnd.openxmlformats-officedocument.drawingml.chart+xml"/>
  <Override PartName="/ppt/theme/themeOverride39.xml" ContentType="application/vnd.openxmlformats-officedocument.themeOverride+xml"/>
  <Override PartName="/ppt/charts/chart44.xml" ContentType="application/vnd.openxmlformats-officedocument.drawingml.chart+xml"/>
  <Override PartName="/ppt/theme/themeOverride40.xml" ContentType="application/vnd.openxmlformats-officedocument.themeOverride+xml"/>
  <Override PartName="/ppt/charts/chart45.xml" ContentType="application/vnd.openxmlformats-officedocument.drawingml.chart+xml"/>
  <Override PartName="/ppt/theme/themeOverride41.xml" ContentType="application/vnd.openxmlformats-officedocument.themeOverride+xml"/>
  <Override PartName="/ppt/charts/chart46.xml" ContentType="application/vnd.openxmlformats-officedocument.drawingml.chart+xml"/>
  <Override PartName="/ppt/theme/themeOverride42.xml" ContentType="application/vnd.openxmlformats-officedocument.themeOverride+xml"/>
  <Override PartName="/ppt/charts/chart47.xml" ContentType="application/vnd.openxmlformats-officedocument.drawingml.chart+xml"/>
  <Override PartName="/ppt/theme/themeOverride43.xml" ContentType="application/vnd.openxmlformats-officedocument.themeOverride+xml"/>
  <Override PartName="/ppt/charts/chart48.xml" ContentType="application/vnd.openxmlformats-officedocument.drawingml.chart+xml"/>
  <Override PartName="/ppt/theme/themeOverride44.xml" ContentType="application/vnd.openxmlformats-officedocument.themeOverride+xml"/>
  <Override PartName="/ppt/charts/chart49.xml" ContentType="application/vnd.openxmlformats-officedocument.drawingml.chart+xml"/>
  <Override PartName="/ppt/theme/themeOverride45.xml" ContentType="application/vnd.openxmlformats-officedocument.themeOverride+xml"/>
  <Override PartName="/ppt/charts/chart50.xml" ContentType="application/vnd.openxmlformats-officedocument.drawingml.chart+xml"/>
  <Override PartName="/ppt/theme/themeOverride46.xml" ContentType="application/vnd.openxmlformats-officedocument.themeOverride+xml"/>
  <Override PartName="/ppt/charts/chart51.xml" ContentType="application/vnd.openxmlformats-officedocument.drawingml.chart+xml"/>
  <Override PartName="/ppt/notesSlides/notesSlide5.xml" ContentType="application/vnd.openxmlformats-officedocument.presentationml.notesSlide+xml"/>
  <Override PartName="/ppt/charts/chart52.xml" ContentType="application/vnd.openxmlformats-officedocument.drawingml.chart+xml"/>
  <Override PartName="/ppt/theme/themeOverride47.xml" ContentType="application/vnd.openxmlformats-officedocument.themeOverride+xml"/>
  <Override PartName="/ppt/charts/chart53.xml" ContentType="application/vnd.openxmlformats-officedocument.drawingml.chart+xml"/>
  <Override PartName="/ppt/theme/themeOverride48.xml" ContentType="application/vnd.openxmlformats-officedocument.themeOverride+xml"/>
  <Override PartName="/ppt/charts/chart54.xml" ContentType="application/vnd.openxmlformats-officedocument.drawingml.chart+xml"/>
  <Override PartName="/ppt/theme/themeOverride49.xml" ContentType="application/vnd.openxmlformats-officedocument.themeOverride+xml"/>
  <Override PartName="/ppt/charts/chart55.xml" ContentType="application/vnd.openxmlformats-officedocument.drawingml.chart+xml"/>
  <Override PartName="/ppt/theme/themeOverride50.xml" ContentType="application/vnd.openxmlformats-officedocument.themeOverride+xml"/>
  <Override PartName="/ppt/charts/chart56.xml" ContentType="application/vnd.openxmlformats-officedocument.drawingml.chart+xml"/>
  <Override PartName="/ppt/theme/themeOverride51.xml" ContentType="application/vnd.openxmlformats-officedocument.themeOverride+xml"/>
  <Override PartName="/ppt/charts/chart57.xml" ContentType="application/vnd.openxmlformats-officedocument.drawingml.chart+xml"/>
  <Override PartName="/ppt/theme/themeOverride52.xml" ContentType="application/vnd.openxmlformats-officedocument.themeOverride+xml"/>
  <Override PartName="/ppt/charts/chart58.xml" ContentType="application/vnd.openxmlformats-officedocument.drawingml.chart+xml"/>
  <Override PartName="/ppt/theme/themeOverride53.xml" ContentType="application/vnd.openxmlformats-officedocument.themeOverride+xml"/>
  <Override PartName="/ppt/charts/chart59.xml" ContentType="application/vnd.openxmlformats-officedocument.drawingml.chart+xml"/>
  <Override PartName="/ppt/theme/themeOverride54.xml" ContentType="application/vnd.openxmlformats-officedocument.themeOverride+xml"/>
  <Override PartName="/ppt/charts/chart60.xml" ContentType="application/vnd.openxmlformats-officedocument.drawingml.chart+xml"/>
  <Override PartName="/ppt/theme/themeOverride55.xml" ContentType="application/vnd.openxmlformats-officedocument.themeOverride+xml"/>
  <Override PartName="/ppt/charts/chart6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2.xml" ContentType="application/vnd.openxmlformats-officedocument.drawingml.chart+xml"/>
  <Override PartName="/ppt/theme/themeOverride56.xml" ContentType="application/vnd.openxmlformats-officedocument.themeOverr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theme/themeOverride57.xml" ContentType="application/vnd.openxmlformats-officedocument.themeOverride+xml"/>
  <Override PartName="/ppt/charts/chart65.xml" ContentType="application/vnd.openxmlformats-officedocument.drawingml.chart+xml"/>
  <Override PartName="/ppt/theme/themeOverride58.xml" ContentType="application/vnd.openxmlformats-officedocument.themeOverride+xml"/>
  <Override PartName="/ppt/charts/chart66.xml" ContentType="application/vnd.openxmlformats-officedocument.drawingml.chart+xml"/>
  <Override PartName="/ppt/theme/themeOverride5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61" r:id="rId3"/>
    <p:sldId id="309" r:id="rId4"/>
    <p:sldId id="390" r:id="rId5"/>
    <p:sldId id="389" r:id="rId6"/>
    <p:sldId id="391" r:id="rId7"/>
    <p:sldId id="392" r:id="rId8"/>
    <p:sldId id="310" r:id="rId9"/>
    <p:sldId id="311" r:id="rId10"/>
    <p:sldId id="283" r:id="rId11"/>
    <p:sldId id="284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6" r:id="rId55"/>
    <p:sldId id="355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88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93" r:id="rId75"/>
    <p:sldId id="374" r:id="rId76"/>
    <p:sldId id="375" r:id="rId77"/>
    <p:sldId id="376" r:id="rId78"/>
    <p:sldId id="303" r:id="rId79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0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3738" autoAdjust="0"/>
  </p:normalViewPr>
  <p:slideViewPr>
    <p:cSldViewPr>
      <p:cViewPr varScale="1">
        <p:scale>
          <a:sx n="91" d="100"/>
          <a:sy n="91" d="100"/>
        </p:scale>
        <p:origin x="270" y="84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ESENTACIONES%20CONEANFO\FRANCISCO%20MORAZAN%20MNI%202017\CUADRO%201-3%20DATOS%20GENERALES%20FCO.%20MORAZ&#193;N\Cuadro%202.%20A&#241;o%20de%20fundaci&#243;n%20de%20instituciones%20FCO.%20MORAZAN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ESENTACIONES%20CONEANFO\FRANCISCO%20MORAZAN%20MNI%202017\CUADRO%204%20OPCIONES%20DE%20EDUCACI&#211;N%20NO%20FORMAL%20FCO.%20MORAZ&#193;N\Cuadro%204.%20Opciones%20educativas%20FRANCISCO%20MORAZAN.xls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3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8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40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1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2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3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4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5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ESENTACIONES%20CONEANFO\FRANCISCO%20MORAZAN%20MNI%202017\CUADRO%205-17%20INSERCION%20FRANCISCO%20MORAZ&#193;N\Cuadro%206.%20Temas%20sector%20agropecuario%2015-30%20a&#241;os%20FCO.MORAZAN.xls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6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ESENTACIONES%20CONEANFO\FRANCISCO%20MORAZAN%20MNI%202017\CUADRO%2050-57%20FORMACION%20DE%20FORMADORES%20FCO.%20MORAZ&#193;N\Cuadro%2055.Instituciones%20que%20capacitan%20educadores%20voluntarios%20FCO.MORAZAN.xls" TargetMode="Externa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7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8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9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50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1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2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3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55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56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57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58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5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ESENTACIONES%20CONEANFO\FRANCISCO%20MORAZAN%20MNI%202017\CUADRO%205-17%20INSERCION%20FRANCISCO%20MORAZ&#193;N\Cuadro%209.%20Temas%20sector%20agropecuario%20edad%20sin%20especificar%20FCO.MORAZAN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2</a:t>
            </a:r>
          </a:p>
          <a:p>
            <a:pPr>
              <a:defRPr sz="140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s-HN" b="1" baseline="0"/>
              <a:t>Año de Fundación Institucional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Fundación!$H$4:$H$8</c:f>
              <c:strCache>
                <c:ptCount val="5"/>
                <c:pt idx="0">
                  <c:v>Antes de los 80</c:v>
                </c:pt>
                <c:pt idx="1">
                  <c:v>Década de los 80</c:v>
                </c:pt>
                <c:pt idx="2">
                  <c:v>Década de los 90</c:v>
                </c:pt>
                <c:pt idx="3">
                  <c:v>Nuevo siglo</c:v>
                </c:pt>
                <c:pt idx="4">
                  <c:v>No sabe/no contesta</c:v>
                </c:pt>
              </c:strCache>
            </c:strRef>
          </c:cat>
          <c:val>
            <c:numRef>
              <c:f>Fundación!$I$4:$I$8</c:f>
              <c:numCache>
                <c:formatCode>####.0</c:formatCode>
                <c:ptCount val="5"/>
                <c:pt idx="0">
                  <c:v>26.724137931034484</c:v>
                </c:pt>
                <c:pt idx="1">
                  <c:v>12.068965517241379</c:v>
                </c:pt>
                <c:pt idx="2">
                  <c:v>20.689655172413794</c:v>
                </c:pt>
                <c:pt idx="3">
                  <c:v>32.758620689655174</c:v>
                </c:pt>
                <c:pt idx="4">
                  <c:v>7.7586206896551726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0-4B8D-A75B-A2F2F50C5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43102472"/>
        <c:axId val="1"/>
        <c:axId val="0"/>
      </c:bar3DChart>
      <c:catAx>
        <c:axId val="34310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3102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11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sector comercio y servicio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31-59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servico 31-59 '!$G$8:$G$15</c:f>
              <c:strCache>
                <c:ptCount val="8"/>
                <c:pt idx="0">
                  <c:v>Belleza</c:v>
                </c:pt>
                <c:pt idx="1">
                  <c:v>Computación</c:v>
                </c:pt>
                <c:pt idx="2">
                  <c:v>Manualidades</c:v>
                </c:pt>
                <c:pt idx="3">
                  <c:v>Motivación, orga. y comerc.</c:v>
                </c:pt>
                <c:pt idx="4">
                  <c:v>Panandería y repostería</c:v>
                </c:pt>
                <c:pt idx="5">
                  <c:v>Montaje y mantenimiento de microempresas</c:v>
                </c:pt>
                <c:pt idx="6">
                  <c:v>Banco de Granos</c:v>
                </c:pt>
                <c:pt idx="7">
                  <c:v>Comercialización de frutas</c:v>
                </c:pt>
              </c:strCache>
            </c:strRef>
          </c:cat>
          <c:val>
            <c:numRef>
              <c:f>'Comercio y servico 31-59 '!$H$8:$H$15</c:f>
              <c:numCache>
                <c:formatCode>####.0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40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8-4DF2-A740-9855BDBE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0720368"/>
        <c:axId val="1"/>
      </c:barChart>
      <c:catAx>
        <c:axId val="34072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0720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12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</a:t>
            </a:r>
            <a:r>
              <a:rPr lang="es-HN" b="1" baseline="0"/>
              <a:t> del sector comercio y servicio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60 años y más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servicio 60 y mas'!$F$5:$F$8</c:f>
              <c:strCache>
                <c:ptCount val="4"/>
                <c:pt idx="0">
                  <c:v>Belleza</c:v>
                </c:pt>
                <c:pt idx="1">
                  <c:v>Computación</c:v>
                </c:pt>
                <c:pt idx="2">
                  <c:v>Manualidades</c:v>
                </c:pt>
                <c:pt idx="3">
                  <c:v>Panadería y respostería</c:v>
                </c:pt>
              </c:strCache>
            </c:strRef>
          </c:cat>
          <c:val>
            <c:numRef>
              <c:f>'Comercio y servicio 60 y mas'!$G$5:$G$8</c:f>
              <c:numCache>
                <c:formatCode>####.0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4-49B0-B6C0-7E3EAEC69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497584"/>
        <c:axId val="1"/>
      </c:barChart>
      <c:catAx>
        <c:axId val="23049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3049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dirty="0"/>
              <a:t>Gráfico 13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dirty="0"/>
              <a:t>Temas del sector comercio y servicio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dirty="0"/>
              <a:t>Edad sin especificar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servicio edad sin es'!$H$5:$H$21</c:f>
              <c:strCache>
                <c:ptCount val="17"/>
                <c:pt idx="0">
                  <c:v>Computación</c:v>
                </c:pt>
                <c:pt idx="1">
                  <c:v>Cocina</c:v>
                </c:pt>
                <c:pt idx="2">
                  <c:v>Manualidades</c:v>
                </c:pt>
                <c:pt idx="3">
                  <c:v>Montaje y mantenimiento de microempresas</c:v>
                </c:pt>
                <c:pt idx="4">
                  <c:v>Belleza</c:v>
                </c:pt>
                <c:pt idx="5">
                  <c:v>Motivación, org. y comerc.</c:v>
                </c:pt>
                <c:pt idx="6">
                  <c:v>Panadería y repostería</c:v>
                </c:pt>
                <c:pt idx="7">
                  <c:v>Idiomas</c:v>
                </c:pt>
                <c:pt idx="8">
                  <c:v>Atención al cliente </c:v>
                </c:pt>
                <c:pt idx="9">
                  <c:v>Elaboración de productos de limpieza</c:v>
                </c:pt>
                <c:pt idx="10">
                  <c:v>Barbería</c:v>
                </c:pt>
                <c:pt idx="11">
                  <c:v>Envasados</c:v>
                </c:pt>
                <c:pt idx="12">
                  <c:v>Familiarización buque tanque, Radar y Arpa, Programa Básico de Seguridad Maritima, Marinero de cubierta y Avanzada para oficiales</c:v>
                </c:pt>
                <c:pt idx="13">
                  <c:v>Trituración y clasificación de material para reciclar</c:v>
                </c:pt>
                <c:pt idx="14">
                  <c:v>Turismo </c:v>
                </c:pt>
                <c:pt idx="15">
                  <c:v>Elaboración de productos cosmeticos</c:v>
                </c:pt>
                <c:pt idx="16">
                  <c:v>Elaboración de soya</c:v>
                </c:pt>
              </c:strCache>
            </c:strRef>
          </c:cat>
          <c:val>
            <c:numRef>
              <c:f>'Comercio y servicio edad sin es'!$I$5:$I$21</c:f>
              <c:numCache>
                <c:formatCode>####.0</c:formatCode>
                <c:ptCount val="17"/>
                <c:pt idx="0">
                  <c:v>37.931034482758619</c:v>
                </c:pt>
                <c:pt idx="1">
                  <c:v>34.482758620689658</c:v>
                </c:pt>
                <c:pt idx="2">
                  <c:v>34.482758620689658</c:v>
                </c:pt>
                <c:pt idx="3">
                  <c:v>31.03448275862069</c:v>
                </c:pt>
                <c:pt idx="4">
                  <c:v>27.586206896551722</c:v>
                </c:pt>
                <c:pt idx="5">
                  <c:v>24.137931034482758</c:v>
                </c:pt>
                <c:pt idx="6">
                  <c:v>24.137931034482758</c:v>
                </c:pt>
                <c:pt idx="7">
                  <c:v>24.137931034482758</c:v>
                </c:pt>
                <c:pt idx="8">
                  <c:v>17.2</c:v>
                </c:pt>
                <c:pt idx="9">
                  <c:v>6.9</c:v>
                </c:pt>
                <c:pt idx="10">
                  <c:v>3.4482758620689653</c:v>
                </c:pt>
                <c:pt idx="11">
                  <c:v>3.4482758620689653</c:v>
                </c:pt>
                <c:pt idx="12">
                  <c:v>3.4482758620689653</c:v>
                </c:pt>
                <c:pt idx="13">
                  <c:v>3.4482758620689653</c:v>
                </c:pt>
                <c:pt idx="14">
                  <c:v>3.4482758620689653</c:v>
                </c:pt>
                <c:pt idx="15">
                  <c:v>3.4482758620689653</c:v>
                </c:pt>
                <c:pt idx="16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8-4CD7-A8D2-C7ACBBBC2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477896"/>
        <c:axId val="1"/>
      </c:barChart>
      <c:catAx>
        <c:axId val="33547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5477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14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Temas en el sector industrial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15-30 años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'Industrial 15-30 años'!$H$4:$H$20</c:f>
              <c:strCache>
                <c:ptCount val="17"/>
                <c:pt idx="0">
                  <c:v>Corte y confección</c:v>
                </c:pt>
                <c:pt idx="1">
                  <c:v>Carpintería básica</c:v>
                </c:pt>
                <c:pt idx="2">
                  <c:v>Soldadura</c:v>
                </c:pt>
                <c:pt idx="3">
                  <c:v>Mecanica de motos </c:v>
                </c:pt>
                <c:pt idx="4">
                  <c:v>Ebanistería</c:v>
                </c:pt>
                <c:pt idx="5">
                  <c:v>Electricidad</c:v>
                </c:pt>
                <c:pt idx="6">
                  <c:v>Albañilería</c:v>
                </c:pt>
                <c:pt idx="7">
                  <c:v>Forja</c:v>
                </c:pt>
                <c:pt idx="8">
                  <c:v>Uso de máquina coser industrial</c:v>
                </c:pt>
                <c:pt idx="9">
                  <c:v>Alfarería</c:v>
                </c:pt>
                <c:pt idx="10">
                  <c:v>Estructuras metalicas</c:v>
                </c:pt>
                <c:pt idx="11">
                  <c:v>Reparación de vehiculos</c:v>
                </c:pt>
                <c:pt idx="12">
                  <c:v>Silos metalicos (tres niveles)</c:v>
                </c:pt>
                <c:pt idx="13">
                  <c:v>Tabla Yeso</c:v>
                </c:pt>
                <c:pt idx="14">
                  <c:v>Tapicería</c:v>
                </c:pt>
                <c:pt idx="15">
                  <c:v>Reparación de celulares</c:v>
                </c:pt>
                <c:pt idx="16">
                  <c:v>Sastrería</c:v>
                </c:pt>
              </c:strCache>
            </c:strRef>
          </c:cat>
          <c:val>
            <c:numRef>
              <c:f>'Industrial 15-30 años'!$I$4:$I$20</c:f>
              <c:numCache>
                <c:formatCode>####.0</c:formatCode>
                <c:ptCount val="17"/>
                <c:pt idx="0">
                  <c:v>34.782608695652172</c:v>
                </c:pt>
                <c:pt idx="1">
                  <c:v>21.739130434782609</c:v>
                </c:pt>
                <c:pt idx="2">
                  <c:v>13.043478260869565</c:v>
                </c:pt>
                <c:pt idx="3">
                  <c:v>8.6999999999999993</c:v>
                </c:pt>
                <c:pt idx="4">
                  <c:v>8.695652173913043</c:v>
                </c:pt>
                <c:pt idx="5">
                  <c:v>8.695652173913043</c:v>
                </c:pt>
                <c:pt idx="6">
                  <c:v>4.3478260869565215</c:v>
                </c:pt>
                <c:pt idx="7">
                  <c:v>4.3478260869565215</c:v>
                </c:pt>
                <c:pt idx="8">
                  <c:v>4.3478260869565215</c:v>
                </c:pt>
                <c:pt idx="9">
                  <c:v>4.3478260869565215</c:v>
                </c:pt>
                <c:pt idx="10">
                  <c:v>4.3478260869565215</c:v>
                </c:pt>
                <c:pt idx="11">
                  <c:v>4.3478260869565215</c:v>
                </c:pt>
                <c:pt idx="12">
                  <c:v>4.3478260869565215</c:v>
                </c:pt>
                <c:pt idx="13">
                  <c:v>4.3478260869565215</c:v>
                </c:pt>
                <c:pt idx="14">
                  <c:v>4.3478260869565215</c:v>
                </c:pt>
                <c:pt idx="15">
                  <c:v>4.3478260869565215</c:v>
                </c:pt>
                <c:pt idx="16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1-4C6A-AD84-EE53F1FB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1831784"/>
        <c:axId val="1"/>
      </c:barChart>
      <c:catAx>
        <c:axId val="341831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1831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15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el sector industrial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31-59</a:t>
            </a:r>
            <a:r>
              <a:rPr lang="es-HN" b="1" baseline="0"/>
              <a:t>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'Industrial 31-59 años'!$I$5:$I$6</c:f>
              <c:strCache>
                <c:ptCount val="2"/>
                <c:pt idx="0">
                  <c:v>Corte y confección</c:v>
                </c:pt>
                <c:pt idx="1">
                  <c:v>Soldadura</c:v>
                </c:pt>
              </c:strCache>
            </c:strRef>
          </c:cat>
          <c:val>
            <c:numRef>
              <c:f>'Industrial 31-59 años'!$J$5:$J$6</c:f>
              <c:numCache>
                <c:formatCode>####.0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6-4AA3-8DE7-D60D91E34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790984"/>
        <c:axId val="1"/>
      </c:barChart>
      <c:catAx>
        <c:axId val="31579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15790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16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el sector industrial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60 años y más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E1-4518-891E-F6AD6106194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H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1-4518-891E-F6AD61061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'Industrial 60 años y mas'!$F$6:$F$7</c:f>
              <c:strCache>
                <c:ptCount val="2"/>
                <c:pt idx="0">
                  <c:v>Corte y confección</c:v>
                </c:pt>
                <c:pt idx="1">
                  <c:v>Soldadura</c:v>
                </c:pt>
              </c:strCache>
            </c:strRef>
          </c:cat>
          <c:val>
            <c:numRef>
              <c:f>'Industrial 60 años y mas'!$G$6:$G$7</c:f>
              <c:numCache>
                <c:formatCode>####.0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7-4DFD-BFC2-53396CB88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866488"/>
        <c:axId val="1"/>
      </c:barChart>
      <c:catAx>
        <c:axId val="48186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1866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del sector industrial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sin especificar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'Industrial edad sin especificar'!$H$5:$H$16</c:f>
              <c:strCache>
                <c:ptCount val="12"/>
                <c:pt idx="0">
                  <c:v>Corte y confección</c:v>
                </c:pt>
                <c:pt idx="1">
                  <c:v>Soldadura</c:v>
                </c:pt>
                <c:pt idx="2">
                  <c:v>Albañilería</c:v>
                </c:pt>
                <c:pt idx="3">
                  <c:v>Ebanistería</c:v>
                </c:pt>
                <c:pt idx="4">
                  <c:v>Carpintería básica</c:v>
                </c:pt>
                <c:pt idx="5">
                  <c:v>Electricidad</c:v>
                </c:pt>
                <c:pt idx="6">
                  <c:v>Uso de máquina coser industrial</c:v>
                </c:pt>
                <c:pt idx="7">
                  <c:v>Forja</c:v>
                </c:pt>
                <c:pt idx="8">
                  <c:v>Buques Petroleros, Buques Quimiqueros, Buques Gaseros, Marinero de Máquinas y Participación Suficiente en Manejo de Embarcación</c:v>
                </c:pt>
                <c:pt idx="9">
                  <c:v>Tapicería</c:v>
                </c:pt>
                <c:pt idx="10">
                  <c:v>Mecánica automotríz</c:v>
                </c:pt>
                <c:pt idx="11">
                  <c:v>Mecánica moto</c:v>
                </c:pt>
              </c:strCache>
            </c:strRef>
          </c:cat>
          <c:val>
            <c:numRef>
              <c:f>'Industrial edad sin especificar'!$I$5:$I$16</c:f>
              <c:numCache>
                <c:formatCode>####.0</c:formatCode>
                <c:ptCount val="12"/>
                <c:pt idx="0">
                  <c:v>17.241379310344829</c:v>
                </c:pt>
                <c:pt idx="1">
                  <c:v>13.793103448275861</c:v>
                </c:pt>
                <c:pt idx="2">
                  <c:v>10.344827586206897</c:v>
                </c:pt>
                <c:pt idx="3">
                  <c:v>10.344827586206897</c:v>
                </c:pt>
                <c:pt idx="4">
                  <c:v>10.344827586206897</c:v>
                </c:pt>
                <c:pt idx="5">
                  <c:v>10.344827586206897</c:v>
                </c:pt>
                <c:pt idx="6">
                  <c:v>6.8965517241379306</c:v>
                </c:pt>
                <c:pt idx="7">
                  <c:v>3.4482758620689653</c:v>
                </c:pt>
                <c:pt idx="8">
                  <c:v>3.4482758620689653</c:v>
                </c:pt>
                <c:pt idx="9">
                  <c:v>3.4482758620689653</c:v>
                </c:pt>
                <c:pt idx="10">
                  <c:v>3.4482758620689653</c:v>
                </c:pt>
                <c:pt idx="11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F-4866-A4B1-0258EB4CF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932912"/>
        <c:axId val="1"/>
      </c:barChart>
      <c:catAx>
        <c:axId val="34593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593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18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Áreas</a:t>
            </a:r>
            <a:r>
              <a:rPr lang="es-HN" b="1" baseline="0"/>
              <a:t> atendidas en Satisfacción de Necesidades Básicas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Grafico!$B$15:$B$16</c:f>
              <c:strCache>
                <c:ptCount val="2"/>
                <c:pt idx="0">
                  <c:v>Educación Social</c:v>
                </c:pt>
                <c:pt idx="1">
                  <c:v>Desarrollo Comunitario</c:v>
                </c:pt>
              </c:strCache>
            </c:strRef>
          </c:cat>
          <c:val>
            <c:numRef>
              <c:f>Grafico!$C$15:$C$16</c:f>
              <c:numCache>
                <c:formatCode>0.0</c:formatCode>
                <c:ptCount val="2"/>
                <c:pt idx="0">
                  <c:v>82.7</c:v>
                </c:pt>
                <c:pt idx="1">
                  <c:v>97.1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2-4A3F-A9A7-2A2828B60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374744"/>
        <c:axId val="1"/>
      </c:barChart>
      <c:catAx>
        <c:axId val="31537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15374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19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educación social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4-14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'Educacion Social'!$H$5:$H$24</c:f>
              <c:strCache>
                <c:ptCount val="20"/>
                <c:pt idx="0">
                  <c:v>Autoestima</c:v>
                </c:pt>
                <c:pt idx="1">
                  <c:v>Cultura y valores</c:v>
                </c:pt>
                <c:pt idx="2">
                  <c:v>Cuidado personal</c:v>
                </c:pt>
                <c:pt idx="3">
                  <c:v>Convivencia ciudadana</c:v>
                </c:pt>
                <c:pt idx="4">
                  <c:v>Necesidades físicas y corporales</c:v>
                </c:pt>
                <c:pt idx="5">
                  <c:v>Desarrollo para la lectura, escritura y matemáticas</c:v>
                </c:pt>
                <c:pt idx="6">
                  <c:v>Autorrealización</c:v>
                </c:pt>
                <c:pt idx="7">
                  <c:v>Uso del tiempo libre</c:v>
                </c:pt>
                <c:pt idx="8">
                  <c:v>Identidad nacional</c:v>
                </c:pt>
                <c:pt idx="9">
                  <c:v>Participación comunitaria</c:v>
                </c:pt>
                <c:pt idx="10">
                  <c:v>Desarrollo del pensamiento y conciencia crítica</c:v>
                </c:pt>
                <c:pt idx="11">
                  <c:v>Prevención de desastres naturales</c:v>
                </c:pt>
                <c:pt idx="12">
                  <c:v>Nuevas Masculinidades (Género)</c:v>
                </c:pt>
                <c:pt idx="13">
                  <c:v>Bullying</c:v>
                </c:pt>
                <c:pt idx="14">
                  <c:v>Desarrollo Inclusivo</c:v>
                </c:pt>
                <c:pt idx="15">
                  <c:v>Estimulación Temprana</c:v>
                </c:pt>
                <c:pt idx="16">
                  <c:v>Formación Espiritual Basada en la Santa Biblia</c:v>
                </c:pt>
                <c:pt idx="17">
                  <c:v>Interacción social</c:v>
                </c:pt>
                <c:pt idx="18">
                  <c:v>LESHO</c:v>
                </c:pt>
                <c:pt idx="19">
                  <c:v>Prevención de violencia</c:v>
                </c:pt>
              </c:strCache>
            </c:strRef>
          </c:cat>
          <c:val>
            <c:numRef>
              <c:f>'Educacion Social'!$I$5:$I$24</c:f>
              <c:numCache>
                <c:formatCode>####.0</c:formatCode>
                <c:ptCount val="20"/>
                <c:pt idx="0">
                  <c:v>80</c:v>
                </c:pt>
                <c:pt idx="1">
                  <c:v>76</c:v>
                </c:pt>
                <c:pt idx="2">
                  <c:v>64</c:v>
                </c:pt>
                <c:pt idx="3">
                  <c:v>60</c:v>
                </c:pt>
                <c:pt idx="4">
                  <c:v>56</c:v>
                </c:pt>
                <c:pt idx="5">
                  <c:v>56</c:v>
                </c:pt>
                <c:pt idx="6">
                  <c:v>56</c:v>
                </c:pt>
                <c:pt idx="7">
                  <c:v>52</c:v>
                </c:pt>
                <c:pt idx="8">
                  <c:v>52</c:v>
                </c:pt>
                <c:pt idx="9">
                  <c:v>48</c:v>
                </c:pt>
                <c:pt idx="10">
                  <c:v>32</c:v>
                </c:pt>
                <c:pt idx="11">
                  <c:v>16</c:v>
                </c:pt>
                <c:pt idx="12">
                  <c:v>8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A-428B-A635-1DE465569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0063968"/>
        <c:axId val="1"/>
      </c:barChart>
      <c:catAx>
        <c:axId val="34006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006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20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desarrollo comunitario con mayor porcentaje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4-14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Comunitario'!$H$6:$H$15</c:f>
              <c:strCache>
                <c:ptCount val="10"/>
                <c:pt idx="0">
                  <c:v>Salud y prevención de enfermedades</c:v>
                </c:pt>
                <c:pt idx="1">
                  <c:v>Juegos tradicionales y formas creativas de recreación</c:v>
                </c:pt>
                <c:pt idx="2">
                  <c:v>Música y danza</c:v>
                </c:pt>
                <c:pt idx="3">
                  <c:v>Confección de manualidades</c:v>
                </c:pt>
                <c:pt idx="4">
                  <c:v>Educación en deportes</c:v>
                </c:pt>
                <c:pt idx="5">
                  <c:v>Prevención y detección de discapacidades</c:v>
                </c:pt>
                <c:pt idx="6">
                  <c:v>Salud y prevención drogas</c:v>
                </c:pt>
                <c:pt idx="7">
                  <c:v>Dibujo y pintura</c:v>
                </c:pt>
                <c:pt idx="8">
                  <c:v>Salud y nutrición</c:v>
                </c:pt>
                <c:pt idx="9">
                  <c:v>Salud y sexualidad responsable</c:v>
                </c:pt>
              </c:strCache>
            </c:strRef>
          </c:cat>
          <c:val>
            <c:numRef>
              <c:f>'Desarrollo Comunitario'!$I$6:$I$15</c:f>
              <c:numCache>
                <c:formatCode>####.0</c:formatCode>
                <c:ptCount val="10"/>
                <c:pt idx="0">
                  <c:v>48</c:v>
                </c:pt>
                <c:pt idx="1">
                  <c:v>44</c:v>
                </c:pt>
                <c:pt idx="2">
                  <c:v>44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2-4A96-ADE1-E125D6174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2089624"/>
        <c:axId val="1"/>
      </c:barChart>
      <c:catAx>
        <c:axId val="472089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2089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Tipo de institución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779594316227857E-2"/>
          <c:y val="0.13151429120488115"/>
          <c:w val="0.93236620497824396"/>
          <c:h val="0.81557904977525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'Tipo de institucion'!$H$5:$H$8</c:f>
              <c:strCache>
                <c:ptCount val="4"/>
                <c:pt idx="0">
                  <c:v>OG</c:v>
                </c:pt>
                <c:pt idx="1">
                  <c:v>ONG</c:v>
                </c:pt>
                <c:pt idx="2">
                  <c:v>Empresa Privada</c:v>
                </c:pt>
                <c:pt idx="3">
                  <c:v>Otro</c:v>
                </c:pt>
              </c:strCache>
            </c:strRef>
          </c:cat>
          <c:val>
            <c:numRef>
              <c:f>'Tipo de institucion'!$I$5:$I$8</c:f>
              <c:numCache>
                <c:formatCode>####.0</c:formatCode>
                <c:ptCount val="4"/>
                <c:pt idx="0">
                  <c:v>22.413793103448278</c:v>
                </c:pt>
                <c:pt idx="1">
                  <c:v>46.551724137931032</c:v>
                </c:pt>
                <c:pt idx="2">
                  <c:v>26.724137931034484</c:v>
                </c:pt>
                <c:pt idx="3">
                  <c:v>4.3103448275862073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C-49F2-88EF-B8D1D297D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718512"/>
        <c:axId val="1"/>
      </c:barChart>
      <c:catAx>
        <c:axId val="3417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1718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21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educación social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15-30 años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'Educacion Social'!$H$6:$H$23</c:f>
              <c:strCache>
                <c:ptCount val="18"/>
                <c:pt idx="0">
                  <c:v>Autoestima</c:v>
                </c:pt>
                <c:pt idx="1">
                  <c:v>Cuidado personal</c:v>
                </c:pt>
                <c:pt idx="2">
                  <c:v>Convivencia ciudadana</c:v>
                </c:pt>
                <c:pt idx="3">
                  <c:v>Cultura y valores</c:v>
                </c:pt>
                <c:pt idx="4">
                  <c:v>Autorrealización</c:v>
                </c:pt>
                <c:pt idx="5">
                  <c:v>Desarrollo para la lectura, escritura y matemáticas</c:v>
                </c:pt>
                <c:pt idx="6">
                  <c:v>Uso del tiempo libre</c:v>
                </c:pt>
                <c:pt idx="7">
                  <c:v>Necesidades físicas y corporales</c:v>
                </c:pt>
                <c:pt idx="8">
                  <c:v>Identidad nacional</c:v>
                </c:pt>
                <c:pt idx="9">
                  <c:v>Participación comunitaria</c:v>
                </c:pt>
                <c:pt idx="10">
                  <c:v>Desarrollo del pensamiento y conciencia crítica</c:v>
                </c:pt>
                <c:pt idx="11">
                  <c:v>Prevención de desastres naturales</c:v>
                </c:pt>
                <c:pt idx="12">
                  <c:v>Género</c:v>
                </c:pt>
                <c:pt idx="13">
                  <c:v>Ciencias y Tecnología</c:v>
                </c:pt>
                <c:pt idx="14">
                  <c:v>Control de Ira, Manejo de conflictos</c:v>
                </c:pt>
                <c:pt idx="15">
                  <c:v>Prevención de violencia</c:v>
                </c:pt>
                <c:pt idx="16">
                  <c:v>Interacción social</c:v>
                </c:pt>
                <c:pt idx="17">
                  <c:v>LESHO</c:v>
                </c:pt>
              </c:strCache>
            </c:strRef>
          </c:cat>
          <c:val>
            <c:numRef>
              <c:f>'Educacion Social'!$I$6:$I$23</c:f>
              <c:numCache>
                <c:formatCode>####.0</c:formatCode>
                <c:ptCount val="18"/>
                <c:pt idx="0">
                  <c:v>93.103448275862064</c:v>
                </c:pt>
                <c:pt idx="1">
                  <c:v>68.965517241379317</c:v>
                </c:pt>
                <c:pt idx="2">
                  <c:v>62.068965517241381</c:v>
                </c:pt>
                <c:pt idx="3">
                  <c:v>62.068965517241381</c:v>
                </c:pt>
                <c:pt idx="4">
                  <c:v>55.172413793103445</c:v>
                </c:pt>
                <c:pt idx="5">
                  <c:v>51.724137931034484</c:v>
                </c:pt>
                <c:pt idx="6">
                  <c:v>51.724137931034484</c:v>
                </c:pt>
                <c:pt idx="7">
                  <c:v>48.275862068965516</c:v>
                </c:pt>
                <c:pt idx="8">
                  <c:v>44.827586206896555</c:v>
                </c:pt>
                <c:pt idx="9">
                  <c:v>44.827586206896555</c:v>
                </c:pt>
                <c:pt idx="10">
                  <c:v>27.586206896551722</c:v>
                </c:pt>
                <c:pt idx="11">
                  <c:v>20.689655172413794</c:v>
                </c:pt>
                <c:pt idx="12">
                  <c:v>6.9</c:v>
                </c:pt>
                <c:pt idx="13">
                  <c:v>3.4482758620689653</c:v>
                </c:pt>
                <c:pt idx="14">
                  <c:v>3.4482758620689653</c:v>
                </c:pt>
                <c:pt idx="15">
                  <c:v>3.4482758620689653</c:v>
                </c:pt>
                <c:pt idx="16">
                  <c:v>3.4482758620689653</c:v>
                </c:pt>
                <c:pt idx="17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2-44BF-9060-724881537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8929912"/>
        <c:axId val="1"/>
      </c:barChart>
      <c:catAx>
        <c:axId val="468929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68929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22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Temas en desarrollo comunitario con mayor porcentaje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15-30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comunitario'!$G$6:$G$22</c:f>
              <c:strCache>
                <c:ptCount val="17"/>
                <c:pt idx="0">
                  <c:v>Salud y nutrición</c:v>
                </c:pt>
                <c:pt idx="1">
                  <c:v>Salud y prevención de enfermedades</c:v>
                </c:pt>
                <c:pt idx="2">
                  <c:v>Salud y sexualidad responsable</c:v>
                </c:pt>
                <c:pt idx="3">
                  <c:v>Juegos tradicionales y formas creativas de recreación</c:v>
                </c:pt>
                <c:pt idx="4">
                  <c:v>Salud y cuidado de la mujer</c:v>
                </c:pt>
                <c:pt idx="5">
                  <c:v>Educación en deportes</c:v>
                </c:pt>
                <c:pt idx="6">
                  <c:v>Marco legal de los DDHH</c:v>
                </c:pt>
                <c:pt idx="7">
                  <c:v>Salud y prevención drogas</c:v>
                </c:pt>
                <c:pt idx="8">
                  <c:v>Formación de microempresas</c:v>
                </c:pt>
                <c:pt idx="9">
                  <c:v>Música y danza</c:v>
                </c:pt>
                <c:pt idx="10">
                  <c:v>Salud y ejercicios de esparcimiento</c:v>
                </c:pt>
                <c:pt idx="11">
                  <c:v>Salud y prevención VIH/SIDA</c:v>
                </c:pt>
                <c:pt idx="12">
                  <c:v>Conocimiento de leyes y sus ámbitos de aplicación</c:v>
                </c:pt>
                <c:pt idx="13">
                  <c:v>DDHH y desarrollo</c:v>
                </c:pt>
                <c:pt idx="14">
                  <c:v>Infecciones de transmisión sexual</c:v>
                </c:pt>
                <c:pt idx="15">
                  <c:v>Liderazgo</c:v>
                </c:pt>
                <c:pt idx="16">
                  <c:v>Servicios de salud</c:v>
                </c:pt>
              </c:strCache>
            </c:strRef>
          </c:cat>
          <c:val>
            <c:numRef>
              <c:f>'Desarrollo comunitario'!$H$6:$H$22</c:f>
              <c:numCache>
                <c:formatCode>####.0</c:formatCode>
                <c:ptCount val="17"/>
                <c:pt idx="0">
                  <c:v>48.275862068965516</c:v>
                </c:pt>
                <c:pt idx="1">
                  <c:v>48.275862068965516</c:v>
                </c:pt>
                <c:pt idx="2">
                  <c:v>48.275862068965516</c:v>
                </c:pt>
                <c:pt idx="3">
                  <c:v>44.827586206896555</c:v>
                </c:pt>
                <c:pt idx="4">
                  <c:v>44.827586206896555</c:v>
                </c:pt>
                <c:pt idx="5">
                  <c:v>41.379310344827587</c:v>
                </c:pt>
                <c:pt idx="6">
                  <c:v>41.379310344827587</c:v>
                </c:pt>
                <c:pt idx="7">
                  <c:v>41.379310344827587</c:v>
                </c:pt>
                <c:pt idx="8">
                  <c:v>37.931034482758619</c:v>
                </c:pt>
                <c:pt idx="9">
                  <c:v>37.931034482758619</c:v>
                </c:pt>
                <c:pt idx="10">
                  <c:v>37.931034482758619</c:v>
                </c:pt>
                <c:pt idx="11">
                  <c:v>37.931034482758619</c:v>
                </c:pt>
                <c:pt idx="12">
                  <c:v>34.482758620689658</c:v>
                </c:pt>
                <c:pt idx="13">
                  <c:v>34.482758620689658</c:v>
                </c:pt>
                <c:pt idx="14">
                  <c:v>34.482758620689658</c:v>
                </c:pt>
                <c:pt idx="15">
                  <c:v>34.482758620689658</c:v>
                </c:pt>
                <c:pt idx="16">
                  <c:v>34.482758620689658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E-43B4-B12A-051F8FD91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0182568"/>
        <c:axId val="1"/>
      </c:barChart>
      <c:catAx>
        <c:axId val="340182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0182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educación social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31-59 años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'Educacion social'!$G$4:$G$16</c:f>
              <c:strCache>
                <c:ptCount val="13"/>
                <c:pt idx="0">
                  <c:v>Autoestima</c:v>
                </c:pt>
                <c:pt idx="1">
                  <c:v>Convivencia ciudadana</c:v>
                </c:pt>
                <c:pt idx="2">
                  <c:v>Necesidades físicas y corporales</c:v>
                </c:pt>
                <c:pt idx="3">
                  <c:v>Cuidado personal</c:v>
                </c:pt>
                <c:pt idx="4">
                  <c:v>Cultura y valores</c:v>
                </c:pt>
                <c:pt idx="5">
                  <c:v>Prevención de desastres naturales</c:v>
                </c:pt>
                <c:pt idx="6">
                  <c:v>Desarrollo para la lectura, escritura y matemáticas</c:v>
                </c:pt>
                <c:pt idx="7">
                  <c:v>Autorrealización</c:v>
                </c:pt>
                <c:pt idx="8">
                  <c:v>Participación comunitaria</c:v>
                </c:pt>
                <c:pt idx="9">
                  <c:v>Identidad nacional</c:v>
                </c:pt>
                <c:pt idx="10">
                  <c:v>Uso del tiempo libre</c:v>
                </c:pt>
                <c:pt idx="11">
                  <c:v>LESHO</c:v>
                </c:pt>
                <c:pt idx="12">
                  <c:v>Desarrollo del pensamiento y conciencia crítica</c:v>
                </c:pt>
              </c:strCache>
            </c:strRef>
          </c:cat>
          <c:val>
            <c:numRef>
              <c:f>'Educacion social'!$H$4:$H$16</c:f>
              <c:numCache>
                <c:formatCode>####.0</c:formatCode>
                <c:ptCount val="13"/>
                <c:pt idx="0">
                  <c:v>66.666666666666671</c:v>
                </c:pt>
                <c:pt idx="1">
                  <c:v>50</c:v>
                </c:pt>
                <c:pt idx="2">
                  <c:v>41.666666666666664</c:v>
                </c:pt>
                <c:pt idx="3">
                  <c:v>41.666666666666664</c:v>
                </c:pt>
                <c:pt idx="4">
                  <c:v>41.666666666666664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16.666666666666668</c:v>
                </c:pt>
                <c:pt idx="11">
                  <c:v>16.666666666666668</c:v>
                </c:pt>
                <c:pt idx="12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3-4CF7-B1FD-0C9BC2EBF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5167248"/>
        <c:axId val="1"/>
      </c:barChart>
      <c:catAx>
        <c:axId val="33516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5167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24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Temas de desarrollo comunitario con mayor porcentaje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31-59 años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comunitario'!$G$5:$G$15</c:f>
              <c:strCache>
                <c:ptCount val="11"/>
                <c:pt idx="0">
                  <c:v>Salud y nutrición</c:v>
                </c:pt>
                <c:pt idx="1">
                  <c:v>Prevención y detección de discapacidades</c:v>
                </c:pt>
                <c:pt idx="2">
                  <c:v>Salud y cuidado de la mujer</c:v>
                </c:pt>
                <c:pt idx="3">
                  <c:v>Conocimiento de leyes y sus ámbitos de aplicación</c:v>
                </c:pt>
                <c:pt idx="4">
                  <c:v>Marco legal de los DDHH</c:v>
                </c:pt>
                <c:pt idx="5">
                  <c:v>Liderazgo</c:v>
                </c:pt>
                <c:pt idx="6">
                  <c:v>Salud y prevención de enfermedades</c:v>
                </c:pt>
                <c:pt idx="7">
                  <c:v>Salud y prevención drogas</c:v>
                </c:pt>
                <c:pt idx="8">
                  <c:v>Servicios de salud</c:v>
                </c:pt>
                <c:pt idx="9">
                  <c:v>Formación de microempresas</c:v>
                </c:pt>
                <c:pt idx="10">
                  <c:v>Auditoría social, transparencia y rendición de cuentas</c:v>
                </c:pt>
              </c:strCache>
            </c:strRef>
          </c:cat>
          <c:val>
            <c:numRef>
              <c:f>'Desarrollo comunitario'!$H$5:$H$15</c:f>
              <c:numCache>
                <c:formatCode>####.0</c:formatCode>
                <c:ptCount val="11"/>
                <c:pt idx="0">
                  <c:v>50</c:v>
                </c:pt>
                <c:pt idx="1">
                  <c:v>41.666666666666664</c:v>
                </c:pt>
                <c:pt idx="2">
                  <c:v>41.666666666666664</c:v>
                </c:pt>
                <c:pt idx="3">
                  <c:v>41.666666666666664</c:v>
                </c:pt>
                <c:pt idx="4">
                  <c:v>41.666666666666664</c:v>
                </c:pt>
                <c:pt idx="5">
                  <c:v>41.666666666666664</c:v>
                </c:pt>
                <c:pt idx="6">
                  <c:v>33.333333333333336</c:v>
                </c:pt>
                <c:pt idx="7">
                  <c:v>33.333333333333336</c:v>
                </c:pt>
                <c:pt idx="8">
                  <c:v>33.333333333333336</c:v>
                </c:pt>
                <c:pt idx="9">
                  <c:v>33.333333333333336</c:v>
                </c:pt>
                <c:pt idx="10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B-42D6-B86E-54CC3D61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2392088"/>
        <c:axId val="1"/>
      </c:barChart>
      <c:catAx>
        <c:axId val="262392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62392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25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en educación social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60 años</a:t>
            </a:r>
            <a:r>
              <a:rPr lang="es-HN" b="1" baseline="0"/>
              <a:t> y mas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'Educacion social'!$G$5:$G$15</c:f>
              <c:strCache>
                <c:ptCount val="11"/>
                <c:pt idx="0">
                  <c:v>Autoestima</c:v>
                </c:pt>
                <c:pt idx="1">
                  <c:v>Cuidado personal</c:v>
                </c:pt>
                <c:pt idx="2">
                  <c:v>Desarrollo para la lectura, escritura y matemáticas</c:v>
                </c:pt>
                <c:pt idx="3">
                  <c:v>Participación comunitaria</c:v>
                </c:pt>
                <c:pt idx="4">
                  <c:v>Necesidades físicas y corporales</c:v>
                </c:pt>
                <c:pt idx="5">
                  <c:v>Convivencia ciudadana</c:v>
                </c:pt>
                <c:pt idx="6">
                  <c:v>Prevención de desastres naturales</c:v>
                </c:pt>
                <c:pt idx="7">
                  <c:v>Autorrealización</c:v>
                </c:pt>
                <c:pt idx="8">
                  <c:v>Uso del tiempo libre</c:v>
                </c:pt>
                <c:pt idx="9">
                  <c:v>Identidad nacional</c:v>
                </c:pt>
                <c:pt idx="10">
                  <c:v>Cultura y valores</c:v>
                </c:pt>
              </c:strCache>
            </c:strRef>
          </c:cat>
          <c:val>
            <c:numRef>
              <c:f>'Educacion social'!$H$5:$H$15</c:f>
              <c:numCache>
                <c:formatCode>####.0</c:formatCode>
                <c:ptCount val="11"/>
                <c:pt idx="0">
                  <c:v>60</c:v>
                </c:pt>
                <c:pt idx="1">
                  <c:v>60</c:v>
                </c:pt>
                <c:pt idx="2">
                  <c:v>40</c:v>
                </c:pt>
                <c:pt idx="3">
                  <c:v>40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0-4394-9AF5-6B19101AE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0345304"/>
        <c:axId val="1"/>
      </c:barChart>
      <c:catAx>
        <c:axId val="260345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60345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26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Temas en desarrollo comunitario con mayor porcentaje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60 años y mas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comunitario'!$G$6:$G$19</c:f>
              <c:strCache>
                <c:ptCount val="14"/>
                <c:pt idx="0">
                  <c:v>Salud y nutrición</c:v>
                </c:pt>
                <c:pt idx="1">
                  <c:v>Auditoría social, transparencia y rendición de cuentas</c:v>
                </c:pt>
                <c:pt idx="2">
                  <c:v>DDHH y desarrollo</c:v>
                </c:pt>
                <c:pt idx="3">
                  <c:v>Formación de microempresas</c:v>
                </c:pt>
                <c:pt idx="4">
                  <c:v>Marco legal de los DDHH</c:v>
                </c:pt>
                <c:pt idx="5">
                  <c:v>Música y danza</c:v>
                </c:pt>
                <c:pt idx="6">
                  <c:v>Prevención del cancer</c:v>
                </c:pt>
                <c:pt idx="7">
                  <c:v>Prevención y detección de discapacidades</c:v>
                </c:pt>
                <c:pt idx="8">
                  <c:v>Salud y cuidado de la mujer</c:v>
                </c:pt>
                <c:pt idx="9">
                  <c:v>Salud y ejercicios de esparcimiento</c:v>
                </c:pt>
                <c:pt idx="10">
                  <c:v>Salud y enfermedades crónicas</c:v>
                </c:pt>
                <c:pt idx="11">
                  <c:v>Salud y prevención de enfermedades</c:v>
                </c:pt>
                <c:pt idx="12">
                  <c:v>Salud y prevención drogas</c:v>
                </c:pt>
                <c:pt idx="13">
                  <c:v>Servicios de salud</c:v>
                </c:pt>
              </c:strCache>
            </c:strRef>
          </c:cat>
          <c:val>
            <c:numRef>
              <c:f>'Desarrollo comunitario'!$H$6:$H$19</c:f>
              <c:numCache>
                <c:formatCode>####.0</c:formatCode>
                <c:ptCount val="14"/>
                <c:pt idx="0">
                  <c:v>60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2-4FAC-BFDF-A1BDE5DA9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9515056"/>
        <c:axId val="1"/>
      </c:barChart>
      <c:catAx>
        <c:axId val="29951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99515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</a:t>
            </a:r>
            <a:r>
              <a:rPr lang="es-HN" b="1" baseline="0"/>
              <a:t> en educacion social con mayor porcentaje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sin especificar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'Educacion social'!$G$4:$G$15</c:f>
              <c:strCache>
                <c:ptCount val="12"/>
                <c:pt idx="0">
                  <c:v>Autoestima</c:v>
                </c:pt>
                <c:pt idx="1">
                  <c:v>Cultura y valores</c:v>
                </c:pt>
                <c:pt idx="2">
                  <c:v>Participación comunitaria</c:v>
                </c:pt>
                <c:pt idx="3">
                  <c:v>Convivencia ciudadana</c:v>
                </c:pt>
                <c:pt idx="4">
                  <c:v>Desarrollo del pensamiento y conciencia crítica</c:v>
                </c:pt>
                <c:pt idx="5">
                  <c:v>Identidad nacional</c:v>
                </c:pt>
                <c:pt idx="6">
                  <c:v>Autorrealización</c:v>
                </c:pt>
                <c:pt idx="7">
                  <c:v>Cuidado personal</c:v>
                </c:pt>
                <c:pt idx="8">
                  <c:v>Uso del tiempo libre</c:v>
                </c:pt>
                <c:pt idx="9">
                  <c:v>Prevención de desastres naturales</c:v>
                </c:pt>
                <c:pt idx="10">
                  <c:v>Género</c:v>
                </c:pt>
                <c:pt idx="11">
                  <c:v>Desarrollo para la lectura, escritura y matemáticas </c:v>
                </c:pt>
              </c:strCache>
            </c:strRef>
          </c:cat>
          <c:val>
            <c:numRef>
              <c:f>'Educacion social'!$H$4:$H$15</c:f>
              <c:numCache>
                <c:formatCode>####.0</c:formatCode>
                <c:ptCount val="12"/>
                <c:pt idx="0">
                  <c:v>58.333333333333336</c:v>
                </c:pt>
                <c:pt idx="1">
                  <c:v>45.833333333333336</c:v>
                </c:pt>
                <c:pt idx="2">
                  <c:v>44.444444444444443</c:v>
                </c:pt>
                <c:pt idx="3">
                  <c:v>43.055555555555557</c:v>
                </c:pt>
                <c:pt idx="4">
                  <c:v>31.944444444444443</c:v>
                </c:pt>
                <c:pt idx="5">
                  <c:v>31.944444444444443</c:v>
                </c:pt>
                <c:pt idx="6">
                  <c:v>30.555555555555557</c:v>
                </c:pt>
                <c:pt idx="7">
                  <c:v>29.166666666666668</c:v>
                </c:pt>
                <c:pt idx="8">
                  <c:v>27.777777777777779</c:v>
                </c:pt>
                <c:pt idx="9">
                  <c:v>22.222222222222221</c:v>
                </c:pt>
                <c:pt idx="10">
                  <c:v>13.9</c:v>
                </c:pt>
                <c:pt idx="11">
                  <c:v>13.888888888888889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6E1-9D48-8A05A6D49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2882096"/>
        <c:axId val="1"/>
      </c:barChart>
      <c:catAx>
        <c:axId val="23288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3288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28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</a:t>
            </a:r>
            <a:r>
              <a:rPr lang="es-HN" b="1" baseline="0"/>
              <a:t> en desarrollo comunitario con mayor porcentaje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sin especificar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'Desarrollo comunitario'!$G$6:$G$20</c:f>
              <c:strCache>
                <c:ptCount val="15"/>
                <c:pt idx="0">
                  <c:v>Liderazgo</c:v>
                </c:pt>
                <c:pt idx="1">
                  <c:v>Conocimiento de leyes y sus ámbitos de aplicación</c:v>
                </c:pt>
                <c:pt idx="2">
                  <c:v>Marco legal de los DDHH </c:v>
                </c:pt>
                <c:pt idx="3">
                  <c:v>DDHH y desarrollo</c:v>
                </c:pt>
                <c:pt idx="4">
                  <c:v>Participación política y ciudadana</c:v>
                </c:pt>
                <c:pt idx="5">
                  <c:v>Participación y Desarrollo Comunitario</c:v>
                </c:pt>
                <c:pt idx="6">
                  <c:v>Desarrollo organizacional</c:v>
                </c:pt>
                <c:pt idx="7">
                  <c:v>Auditoría social, transparencia y rendición de cuentas</c:v>
                </c:pt>
                <c:pt idx="8">
                  <c:v>Salud y sexualidad responsable</c:v>
                </c:pt>
                <c:pt idx="9">
                  <c:v>Salud y prevención VIH/SIDA</c:v>
                </c:pt>
                <c:pt idx="10">
                  <c:v>Infecciones de transmisión sexual</c:v>
                </c:pt>
                <c:pt idx="11">
                  <c:v>Salud y nutrición</c:v>
                </c:pt>
                <c:pt idx="12">
                  <c:v>Salud y prevención de enfermedades</c:v>
                </c:pt>
                <c:pt idx="13">
                  <c:v>Gestión de riesgos</c:v>
                </c:pt>
                <c:pt idx="14">
                  <c:v>Manejo de recursos naturales</c:v>
                </c:pt>
              </c:strCache>
            </c:strRef>
          </c:cat>
          <c:val>
            <c:numRef>
              <c:f>'Desarrollo comunitario'!$H$6:$H$20</c:f>
              <c:numCache>
                <c:formatCode>####.0</c:formatCode>
                <c:ptCount val="15"/>
                <c:pt idx="0">
                  <c:v>59.722222222222221</c:v>
                </c:pt>
                <c:pt idx="1">
                  <c:v>56.944444444444443</c:v>
                </c:pt>
                <c:pt idx="2">
                  <c:v>48.611111111111114</c:v>
                </c:pt>
                <c:pt idx="3">
                  <c:v>47.2</c:v>
                </c:pt>
                <c:pt idx="4">
                  <c:v>43.055555555555557</c:v>
                </c:pt>
                <c:pt idx="5">
                  <c:v>40.277777777777779</c:v>
                </c:pt>
                <c:pt idx="6">
                  <c:v>36.111111111111114</c:v>
                </c:pt>
                <c:pt idx="7">
                  <c:v>34.722222222222221</c:v>
                </c:pt>
                <c:pt idx="8">
                  <c:v>34.722222222222221</c:v>
                </c:pt>
                <c:pt idx="9">
                  <c:v>30.555555555555557</c:v>
                </c:pt>
                <c:pt idx="10">
                  <c:v>29.166666666666668</c:v>
                </c:pt>
                <c:pt idx="11">
                  <c:v>29.166666666666668</c:v>
                </c:pt>
                <c:pt idx="12">
                  <c:v>27.777777777777779</c:v>
                </c:pt>
                <c:pt idx="13">
                  <c:v>26.4</c:v>
                </c:pt>
                <c:pt idx="14">
                  <c:v>26.388888888888889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3-40E0-90E3-05BC879B6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036176"/>
        <c:axId val="1"/>
      </c:barChart>
      <c:catAx>
        <c:axId val="22703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2703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29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</a:t>
            </a:r>
            <a:r>
              <a:rPr lang="es-HN" b="1" baseline="0"/>
              <a:t>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Educación Infantil Temprana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0-3 años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municipal'!$F$5:$F$10</c:f>
              <c:strCache>
                <c:ptCount val="6"/>
                <c:pt idx="0">
                  <c:v>Distrito Central</c:v>
                </c:pt>
                <c:pt idx="1">
                  <c:v>Curaren</c:v>
                </c:pt>
                <c:pt idx="2">
                  <c:v>Guaimaca</c:v>
                </c:pt>
                <c:pt idx="3">
                  <c:v>San Ignacio</c:v>
                </c:pt>
                <c:pt idx="4">
                  <c:v>Talanga</c:v>
                </c:pt>
                <c:pt idx="5">
                  <c:v>Valle de Angeles</c:v>
                </c:pt>
              </c:strCache>
            </c:strRef>
          </c:cat>
          <c:val>
            <c:numRef>
              <c:f>'Cobertura municipal'!$G$5:$G$10</c:f>
              <c:numCache>
                <c:formatCode>####.0</c:formatCode>
                <c:ptCount val="6"/>
                <c:pt idx="0">
                  <c:v>68.421052631578945</c:v>
                </c:pt>
                <c:pt idx="1">
                  <c:v>5.2631578947368425</c:v>
                </c:pt>
                <c:pt idx="2">
                  <c:v>5.2631578947368425</c:v>
                </c:pt>
                <c:pt idx="3">
                  <c:v>5.2631578947368425</c:v>
                </c:pt>
                <c:pt idx="4">
                  <c:v>10.526315789473685</c:v>
                </c:pt>
                <c:pt idx="5">
                  <c:v>5.2631578947368425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E-4A24-84E1-EB6280952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743656"/>
        <c:axId val="1"/>
      </c:barChart>
      <c:catAx>
        <c:axId val="86743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86743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Cuadro 33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Educación</a:t>
            </a:r>
            <a:r>
              <a:rPr lang="es-HN" b="1" baseline="0"/>
              <a:t> Inserción Laboral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15-30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'Cobertura municipal'!$F$6:$F$12</c:f>
              <c:strCache>
                <c:ptCount val="7"/>
                <c:pt idx="0">
                  <c:v>Distrito Central</c:v>
                </c:pt>
                <c:pt idx="1">
                  <c:v>Curarén</c:v>
                </c:pt>
                <c:pt idx="2">
                  <c:v>El Porvenir</c:v>
                </c:pt>
                <c:pt idx="3">
                  <c:v>Guaimaca</c:v>
                </c:pt>
                <c:pt idx="4">
                  <c:v>Marale</c:v>
                </c:pt>
                <c:pt idx="5">
                  <c:v>Talanga</c:v>
                </c:pt>
                <c:pt idx="6">
                  <c:v>Valle de Ángeles</c:v>
                </c:pt>
              </c:strCache>
            </c:strRef>
          </c:cat>
          <c:val>
            <c:numRef>
              <c:f>'Cobertura municipal'!$G$6:$G$12</c:f>
              <c:numCache>
                <c:formatCode>####.0</c:formatCode>
                <c:ptCount val="7"/>
                <c:pt idx="0">
                  <c:v>69.565217391304344</c:v>
                </c:pt>
                <c:pt idx="1">
                  <c:v>4.3478260869565215</c:v>
                </c:pt>
                <c:pt idx="2">
                  <c:v>4.3478260869565215</c:v>
                </c:pt>
                <c:pt idx="3">
                  <c:v>13.043478260869565</c:v>
                </c:pt>
                <c:pt idx="4">
                  <c:v>8.695652173913043</c:v>
                </c:pt>
                <c:pt idx="5">
                  <c:v>17.391304347826086</c:v>
                </c:pt>
                <c:pt idx="6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A-4C33-979D-5C62418B2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4643656"/>
        <c:axId val="1"/>
      </c:barChart>
      <c:catAx>
        <c:axId val="324643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4643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Opciones Educativas No Formales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Opciones ENF'!$G$6:$G$9</c:f>
              <c:strCache>
                <c:ptCount val="4"/>
                <c:pt idx="0">
                  <c:v>Educación Satisfacción de Necesidades Básicas</c:v>
                </c:pt>
                <c:pt idx="1">
                  <c:v>Educación Inserción al Mundo del Trabajo</c:v>
                </c:pt>
                <c:pt idx="2">
                  <c:v>Educación Infantil Temprana</c:v>
                </c:pt>
                <c:pt idx="3">
                  <c:v>Alfabetización</c:v>
                </c:pt>
              </c:strCache>
            </c:strRef>
          </c:cat>
          <c:val>
            <c:numRef>
              <c:f>'Gráfico Opciones ENF'!$H$6:$H$9</c:f>
              <c:numCache>
                <c:formatCode>0%</c:formatCode>
                <c:ptCount val="4"/>
                <c:pt idx="0">
                  <c:v>0.89649999999999996</c:v>
                </c:pt>
                <c:pt idx="1">
                  <c:v>0.45679999999999998</c:v>
                </c:pt>
                <c:pt idx="2">
                  <c:v>0.16370000000000001</c:v>
                </c:pt>
                <c:pt idx="3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4-40A6-A575-35D2EFA1B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9043912"/>
        <c:axId val="1"/>
      </c:barChart>
      <c:catAx>
        <c:axId val="479043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9043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34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Educación Inserción al Mundo del Trabajo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31-59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municipal'!$F$5:$F$11</c:f>
              <c:strCache>
                <c:ptCount val="7"/>
                <c:pt idx="0">
                  <c:v>Distrito Central</c:v>
                </c:pt>
                <c:pt idx="1">
                  <c:v>Curarén</c:v>
                </c:pt>
                <c:pt idx="2">
                  <c:v>El Porvenir</c:v>
                </c:pt>
                <c:pt idx="3">
                  <c:v>Marale</c:v>
                </c:pt>
                <c:pt idx="4">
                  <c:v>San Buenaventura</c:v>
                </c:pt>
                <c:pt idx="5">
                  <c:v>Santa Ana</c:v>
                </c:pt>
                <c:pt idx="6">
                  <c:v>Valle de Angeles</c:v>
                </c:pt>
              </c:strCache>
            </c:strRef>
          </c:cat>
          <c:val>
            <c:numRef>
              <c:f>'Cobertura municipal'!$G$5:$G$11</c:f>
              <c:numCache>
                <c:formatCode>####.0</c:formatCode>
                <c:ptCount val="7"/>
                <c:pt idx="0">
                  <c:v>60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A-42DD-ACEC-DBDB0F476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341400296"/>
        <c:axId val="1"/>
        <c:axId val="0"/>
      </c:bar3DChart>
      <c:catAx>
        <c:axId val="34140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41400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35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Educación Inserción al Mundo del Trabajo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60 años y más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D8-4356-83A1-A48BAFE9032A}"/>
                </c:ext>
              </c:extLst>
            </c:dLbl>
            <c:dLbl>
              <c:idx val="1"/>
              <c:layout>
                <c:manualLayout>
                  <c:x val="1.1527404725546109E-3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D8-4356-83A1-A48BAFE9032A}"/>
                </c:ext>
              </c:extLst>
            </c:dLbl>
            <c:dLbl>
              <c:idx val="2"/>
              <c:layout>
                <c:manualLayout>
                  <c:x val="2.3054809451093063E-3"/>
                  <c:y val="-2.383368814876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D8-4356-83A1-A48BAFE903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municipal'!$F$6:$F$8</c:f>
              <c:strCache>
                <c:ptCount val="3"/>
                <c:pt idx="0">
                  <c:v>Distrito Central</c:v>
                </c:pt>
                <c:pt idx="1">
                  <c:v>Guaimaca</c:v>
                </c:pt>
                <c:pt idx="2">
                  <c:v>Talanga</c:v>
                </c:pt>
              </c:strCache>
            </c:strRef>
          </c:cat>
          <c:val>
            <c:numRef>
              <c:f>'Cobertura municipal'!$G$6:$G$8</c:f>
              <c:numCache>
                <c:formatCode>####.0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4EA-4E6D-BC59-0CA83CECA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80366664"/>
        <c:axId val="1"/>
        <c:axId val="0"/>
      </c:bar3DChart>
      <c:catAx>
        <c:axId val="48036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0366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dirty="0"/>
              <a:t>Gráfico</a:t>
            </a:r>
            <a:r>
              <a:rPr lang="es-HN" b="1" baseline="0" dirty="0"/>
              <a:t> 36</a:t>
            </a: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 dirty="0"/>
              <a:t>Cobertura municipal en Fco. Morazán</a:t>
            </a: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 dirty="0"/>
              <a:t>Educación Inserción al Mundo del Trabajo</a:t>
            </a: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 dirty="0"/>
              <a:t>Edad no especificada</a:t>
            </a: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 b="1" dirty="0"/>
          </a:p>
        </c:rich>
      </c:tx>
      <c:layout>
        <c:manualLayout>
          <c:xMode val="edge"/>
          <c:yMode val="edge"/>
          <c:x val="0.34375680840656953"/>
          <c:y val="2.56686944693832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municipal'!$G$5:$G$23</c:f>
              <c:strCache>
                <c:ptCount val="19"/>
                <c:pt idx="0">
                  <c:v>Distrito Central</c:v>
                </c:pt>
                <c:pt idx="1">
                  <c:v>Alubaren</c:v>
                </c:pt>
                <c:pt idx="2">
                  <c:v>Cedros</c:v>
                </c:pt>
                <c:pt idx="3">
                  <c:v>Curarén</c:v>
                </c:pt>
                <c:pt idx="4">
                  <c:v>El Porvenir</c:v>
                </c:pt>
                <c:pt idx="5">
                  <c:v>Guaimaca</c:v>
                </c:pt>
                <c:pt idx="6">
                  <c:v>La Venta</c:v>
                </c:pt>
                <c:pt idx="7">
                  <c:v>Ojojona</c:v>
                </c:pt>
                <c:pt idx="8">
                  <c:v>Orica</c:v>
                </c:pt>
                <c:pt idx="9">
                  <c:v>Reitoca</c:v>
                </c:pt>
                <c:pt idx="10">
                  <c:v>Sabanagrande</c:v>
                </c:pt>
                <c:pt idx="11">
                  <c:v>San Antonio de Oriente</c:v>
                </c:pt>
                <c:pt idx="12">
                  <c:v>San Buenaventura</c:v>
                </c:pt>
                <c:pt idx="13">
                  <c:v>Santa Ana</c:v>
                </c:pt>
                <c:pt idx="14">
                  <c:v>Santa Lucia</c:v>
                </c:pt>
                <c:pt idx="15">
                  <c:v>Talanga</c:v>
                </c:pt>
                <c:pt idx="16">
                  <c:v>Valle de Angeles</c:v>
                </c:pt>
                <c:pt idx="17">
                  <c:v>Villa de San Francisco</c:v>
                </c:pt>
                <c:pt idx="18">
                  <c:v>Vallecillo</c:v>
                </c:pt>
              </c:strCache>
            </c:strRef>
          </c:cat>
          <c:val>
            <c:numRef>
              <c:f>'Cobertura municipal'!$H$5:$H$23</c:f>
              <c:numCache>
                <c:formatCode>####.0</c:formatCode>
                <c:ptCount val="19"/>
                <c:pt idx="0">
                  <c:v>75.862068965517238</c:v>
                </c:pt>
                <c:pt idx="1">
                  <c:v>6.8965517241379306</c:v>
                </c:pt>
                <c:pt idx="2">
                  <c:v>6.8965517241379306</c:v>
                </c:pt>
                <c:pt idx="3">
                  <c:v>3.4482758620689653</c:v>
                </c:pt>
                <c:pt idx="4">
                  <c:v>3.4482758620689653</c:v>
                </c:pt>
                <c:pt idx="5">
                  <c:v>10.344827586206897</c:v>
                </c:pt>
                <c:pt idx="6">
                  <c:v>3.4482758620689653</c:v>
                </c:pt>
                <c:pt idx="7">
                  <c:v>6.8965517241379306</c:v>
                </c:pt>
                <c:pt idx="8">
                  <c:v>3.4482758620689653</c:v>
                </c:pt>
                <c:pt idx="9">
                  <c:v>6.8965517241379306</c:v>
                </c:pt>
                <c:pt idx="10">
                  <c:v>6.8965517241379306</c:v>
                </c:pt>
                <c:pt idx="11">
                  <c:v>3.4482758620689653</c:v>
                </c:pt>
                <c:pt idx="12">
                  <c:v>6.8965517241379306</c:v>
                </c:pt>
                <c:pt idx="13">
                  <c:v>3.4482758620689653</c:v>
                </c:pt>
                <c:pt idx="14">
                  <c:v>13.793103448275861</c:v>
                </c:pt>
                <c:pt idx="15">
                  <c:v>17.241379310344829</c:v>
                </c:pt>
                <c:pt idx="16">
                  <c:v>17.241379310344829</c:v>
                </c:pt>
                <c:pt idx="17">
                  <c:v>3.4482758620689653</c:v>
                </c:pt>
                <c:pt idx="18">
                  <c:v>6.8965517241379306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9-43BB-9DCB-219D6AF39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1751536"/>
        <c:axId val="1"/>
      </c:barChart>
      <c:catAx>
        <c:axId val="48175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8175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37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Satisfacción de Necesidades Básicas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4-14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150228961710223E-2"/>
          <c:y val="0.25296395638579838"/>
          <c:w val="0.94984977103828983"/>
          <c:h val="0.6876912265480202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3654396823291995E-2"/>
                  <c:y val="-3.624026554127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A-4327-9968-398626DB2ACB}"/>
                </c:ext>
              </c:extLst>
            </c:dLbl>
            <c:dLbl>
              <c:idx val="2"/>
              <c:layout>
                <c:manualLayout>
                  <c:x val="1.3654396823291953E-2"/>
                  <c:y val="-2.899221243301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AA-4327-9968-398626DB2ACB}"/>
                </c:ext>
              </c:extLst>
            </c:dLbl>
            <c:dLbl>
              <c:idx val="3"/>
              <c:layout>
                <c:manualLayout>
                  <c:x val="9.1029312155279409E-3"/>
                  <c:y val="-3.38242478385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AA-4327-9968-398626DB2ACB}"/>
                </c:ext>
              </c:extLst>
            </c:dLbl>
            <c:dLbl>
              <c:idx val="4"/>
              <c:layout>
                <c:manualLayout>
                  <c:x val="4.5514656077640121E-3"/>
                  <c:y val="-1.691212391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AA-4327-9968-398626DB2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municipal'!$F$6:$F$10</c:f>
              <c:strCache>
                <c:ptCount val="5"/>
                <c:pt idx="0">
                  <c:v>Distrito Central</c:v>
                </c:pt>
                <c:pt idx="1">
                  <c:v>Guaimaca</c:v>
                </c:pt>
                <c:pt idx="2">
                  <c:v>San Ignacio</c:v>
                </c:pt>
                <c:pt idx="3">
                  <c:v>Talanga</c:v>
                </c:pt>
                <c:pt idx="4">
                  <c:v>Valle de Angeles</c:v>
                </c:pt>
              </c:strCache>
            </c:strRef>
          </c:cat>
          <c:val>
            <c:numRef>
              <c:f>'Cobertura municipal'!$G$6:$G$10</c:f>
              <c:numCache>
                <c:formatCode>####.0</c:formatCode>
                <c:ptCount val="5"/>
                <c:pt idx="0">
                  <c:v>68</c:v>
                </c:pt>
                <c:pt idx="1">
                  <c:v>12</c:v>
                </c:pt>
                <c:pt idx="2">
                  <c:v>4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9-4CC4-9690-605195227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21913016"/>
        <c:axId val="1"/>
        <c:axId val="0"/>
      </c:bar3DChart>
      <c:catAx>
        <c:axId val="32191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1913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38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Educación Satisfacción</a:t>
            </a:r>
            <a:r>
              <a:rPr lang="es-HN" b="1" baseline="0"/>
              <a:t> de Necesidades Básicas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15-30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municipal'!$G$5:$G$13</c:f>
              <c:strCache>
                <c:ptCount val="9"/>
                <c:pt idx="0">
                  <c:v>Distrito Central</c:v>
                </c:pt>
                <c:pt idx="1">
                  <c:v>Curarén</c:v>
                </c:pt>
                <c:pt idx="2">
                  <c:v>El Porvenir</c:v>
                </c:pt>
                <c:pt idx="3">
                  <c:v>Guaimaca</c:v>
                </c:pt>
                <c:pt idx="4">
                  <c:v>La Venta</c:v>
                </c:pt>
                <c:pt idx="5">
                  <c:v>Marale</c:v>
                </c:pt>
                <c:pt idx="6">
                  <c:v>San Ignacio</c:v>
                </c:pt>
                <c:pt idx="7">
                  <c:v>Talanga</c:v>
                </c:pt>
                <c:pt idx="8">
                  <c:v>Valle de Angeles</c:v>
                </c:pt>
              </c:strCache>
            </c:strRef>
          </c:cat>
          <c:val>
            <c:numRef>
              <c:f>'Cobertura municipal'!$H$5:$H$13</c:f>
              <c:numCache>
                <c:formatCode>####.0</c:formatCode>
                <c:ptCount val="9"/>
                <c:pt idx="0">
                  <c:v>72.41379310344827</c:v>
                </c:pt>
                <c:pt idx="1">
                  <c:v>3.4482758620689653</c:v>
                </c:pt>
                <c:pt idx="2">
                  <c:v>3.4482758620689653</c:v>
                </c:pt>
                <c:pt idx="3">
                  <c:v>13.793103448275861</c:v>
                </c:pt>
                <c:pt idx="4">
                  <c:v>3.4482758620689653</c:v>
                </c:pt>
                <c:pt idx="5">
                  <c:v>6.8965517241379306</c:v>
                </c:pt>
                <c:pt idx="6">
                  <c:v>3.4482758620689653</c:v>
                </c:pt>
                <c:pt idx="7">
                  <c:v>6.8965517241379306</c:v>
                </c:pt>
                <c:pt idx="8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0-4391-8933-B299775B3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7382040"/>
        <c:axId val="1"/>
      </c:barChart>
      <c:catAx>
        <c:axId val="297382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97382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39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Satisfacción de Necesidades</a:t>
            </a:r>
            <a:r>
              <a:rPr lang="es-HN" b="1" baseline="0"/>
              <a:t> Básicas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31-59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municipal'!$G$6:$G$14</c:f>
              <c:strCache>
                <c:ptCount val="9"/>
                <c:pt idx="0">
                  <c:v>Distrito Central</c:v>
                </c:pt>
                <c:pt idx="1">
                  <c:v>Curarén</c:v>
                </c:pt>
                <c:pt idx="2">
                  <c:v>El Porvenir</c:v>
                </c:pt>
                <c:pt idx="3">
                  <c:v>Guaimaca</c:v>
                </c:pt>
                <c:pt idx="4">
                  <c:v>Marale</c:v>
                </c:pt>
                <c:pt idx="5">
                  <c:v>San Buenaventura</c:v>
                </c:pt>
                <c:pt idx="6">
                  <c:v>San Ignacio</c:v>
                </c:pt>
                <c:pt idx="7">
                  <c:v>Santa Ana</c:v>
                </c:pt>
                <c:pt idx="8">
                  <c:v>Valle de Ángeles</c:v>
                </c:pt>
              </c:strCache>
            </c:strRef>
          </c:cat>
          <c:val>
            <c:numRef>
              <c:f>'Cobertura municipal'!$H$6:$H$14</c:f>
              <c:numCache>
                <c:formatCode>####.0</c:formatCode>
                <c:ptCount val="9"/>
                <c:pt idx="0">
                  <c:v>66.666666666666671</c:v>
                </c:pt>
                <c:pt idx="1">
                  <c:v>8.3333333333333339</c:v>
                </c:pt>
                <c:pt idx="2">
                  <c:v>8.3333333333333339</c:v>
                </c:pt>
                <c:pt idx="3">
                  <c:v>8.3333333333333339</c:v>
                </c:pt>
                <c:pt idx="4">
                  <c:v>8.3333333333333339</c:v>
                </c:pt>
                <c:pt idx="5">
                  <c:v>8.3333333333333339</c:v>
                </c:pt>
                <c:pt idx="6">
                  <c:v>8.3333333333333339</c:v>
                </c:pt>
                <c:pt idx="7">
                  <c:v>8.3333333333333339</c:v>
                </c:pt>
                <c:pt idx="8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7-4760-9A34-2BA79786F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9370008"/>
        <c:axId val="1"/>
      </c:barChart>
      <c:catAx>
        <c:axId val="299370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99370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40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Cobertura municipal en Fco. Morazán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Satisfacción</a:t>
            </a:r>
            <a:r>
              <a:rPr lang="es-HN" b="1" baseline="0"/>
              <a:t> de Necesidades Básicas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60 años y más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municipal'!$G$6:$G$9</c:f>
              <c:strCache>
                <c:ptCount val="4"/>
                <c:pt idx="0">
                  <c:v>Distrito Central</c:v>
                </c:pt>
                <c:pt idx="1">
                  <c:v>Guaimaca</c:v>
                </c:pt>
                <c:pt idx="2">
                  <c:v>San Ignacio</c:v>
                </c:pt>
                <c:pt idx="3">
                  <c:v>Talanga</c:v>
                </c:pt>
              </c:strCache>
            </c:strRef>
          </c:cat>
          <c:val>
            <c:numRef>
              <c:f>'Cobertura municipal'!$H$6:$H$9</c:f>
              <c:numCache>
                <c:formatCode>####.0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2995-4197-9C93-7E2D187EB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09023672"/>
        <c:axId val="1"/>
        <c:axId val="2"/>
      </c:bar3DChart>
      <c:catAx>
        <c:axId val="30902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0902367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/>
              <a:t>Gráfido 41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/>
              <a:t>Cobertura municipal en Fco. Morazán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/>
              <a:t>Satisfacción de Necesidades</a:t>
            </a:r>
            <a:r>
              <a:rPr lang="es-HN" baseline="0"/>
              <a:t> Básicas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aseline="0"/>
              <a:t>Edad sin especificar</a:t>
            </a:r>
            <a:endParaRPr lang="es-HN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'Cobertura municipal'!$H$5:$H$32</c:f>
              <c:strCache>
                <c:ptCount val="28"/>
                <c:pt idx="0">
                  <c:v>Distrito Central</c:v>
                </c:pt>
                <c:pt idx="1">
                  <c:v>Alubaren</c:v>
                </c:pt>
                <c:pt idx="2">
                  <c:v>Cedros</c:v>
                </c:pt>
                <c:pt idx="3">
                  <c:v>Curarén</c:v>
                </c:pt>
                <c:pt idx="4">
                  <c:v>El Porvenir</c:v>
                </c:pt>
                <c:pt idx="5">
                  <c:v>Guaimaca</c:v>
                </c:pt>
                <c:pt idx="6">
                  <c:v>La Libertad</c:v>
                </c:pt>
                <c:pt idx="7">
                  <c:v>La Venta</c:v>
                </c:pt>
                <c:pt idx="8">
                  <c:v>Lepaterique</c:v>
                </c:pt>
                <c:pt idx="9">
                  <c:v>Maraita</c:v>
                </c:pt>
                <c:pt idx="10">
                  <c:v>Marale</c:v>
                </c:pt>
                <c:pt idx="11">
                  <c:v>Nueva Armenia</c:v>
                </c:pt>
                <c:pt idx="12">
                  <c:v>Ojojona</c:v>
                </c:pt>
                <c:pt idx="13">
                  <c:v>Orica</c:v>
                </c:pt>
                <c:pt idx="14">
                  <c:v>Reitoca</c:v>
                </c:pt>
                <c:pt idx="15">
                  <c:v>Sabanagrande</c:v>
                </c:pt>
                <c:pt idx="16">
                  <c:v>San Antonio de Oriente</c:v>
                </c:pt>
                <c:pt idx="17">
                  <c:v>San Buenaventura</c:v>
                </c:pt>
                <c:pt idx="18">
                  <c:v>San Ignacio</c:v>
                </c:pt>
                <c:pt idx="19">
                  <c:v>San Juan de Flores</c:v>
                </c:pt>
                <c:pt idx="20">
                  <c:v>San Miguelito</c:v>
                </c:pt>
                <c:pt idx="21">
                  <c:v>Santa Ana</c:v>
                </c:pt>
                <c:pt idx="22">
                  <c:v>Santa Lucía</c:v>
                </c:pt>
                <c:pt idx="23">
                  <c:v>Talanga</c:v>
                </c:pt>
                <c:pt idx="24">
                  <c:v>Tatumbla</c:v>
                </c:pt>
                <c:pt idx="25">
                  <c:v>Valle de Angeles</c:v>
                </c:pt>
                <c:pt idx="26">
                  <c:v>Villa de San Francisco</c:v>
                </c:pt>
                <c:pt idx="27">
                  <c:v>Vallecillo</c:v>
                </c:pt>
              </c:strCache>
            </c:strRef>
          </c:cat>
          <c:val>
            <c:numRef>
              <c:f>'Cobertura municipal'!$I$5:$I$32</c:f>
              <c:numCache>
                <c:formatCode>####.0</c:formatCode>
                <c:ptCount val="28"/>
                <c:pt idx="0">
                  <c:v>87.5</c:v>
                </c:pt>
                <c:pt idx="1">
                  <c:v>4.166666666666667</c:v>
                </c:pt>
                <c:pt idx="2">
                  <c:v>8.3333333333333339</c:v>
                </c:pt>
                <c:pt idx="3">
                  <c:v>4.166666666666667</c:v>
                </c:pt>
                <c:pt idx="4">
                  <c:v>5.5555555555555554</c:v>
                </c:pt>
                <c:pt idx="5">
                  <c:v>8.3333333333333339</c:v>
                </c:pt>
                <c:pt idx="6">
                  <c:v>1.3888888888888888</c:v>
                </c:pt>
                <c:pt idx="7">
                  <c:v>5.5555555555555554</c:v>
                </c:pt>
                <c:pt idx="8">
                  <c:v>1.3888888888888888</c:v>
                </c:pt>
                <c:pt idx="9">
                  <c:v>1.3888888888888888</c:v>
                </c:pt>
                <c:pt idx="10">
                  <c:v>2.7777777777777777</c:v>
                </c:pt>
                <c:pt idx="11">
                  <c:v>4.166666666666667</c:v>
                </c:pt>
                <c:pt idx="12">
                  <c:v>5.5555555555555554</c:v>
                </c:pt>
                <c:pt idx="13">
                  <c:v>4.166666666666667</c:v>
                </c:pt>
                <c:pt idx="14">
                  <c:v>5.5555555555555554</c:v>
                </c:pt>
                <c:pt idx="15">
                  <c:v>5.5555555555555554</c:v>
                </c:pt>
                <c:pt idx="16">
                  <c:v>4.166666666666667</c:v>
                </c:pt>
                <c:pt idx="17">
                  <c:v>4.166666666666667</c:v>
                </c:pt>
                <c:pt idx="18">
                  <c:v>2.7777777777777777</c:v>
                </c:pt>
                <c:pt idx="19">
                  <c:v>1.3888888888888888</c:v>
                </c:pt>
                <c:pt idx="20">
                  <c:v>2.7777777777777777</c:v>
                </c:pt>
                <c:pt idx="21">
                  <c:v>2.7777777777777777</c:v>
                </c:pt>
                <c:pt idx="22">
                  <c:v>9.7222222222222214</c:v>
                </c:pt>
                <c:pt idx="23">
                  <c:v>13.888888888888889</c:v>
                </c:pt>
                <c:pt idx="24">
                  <c:v>2.7777777777777777</c:v>
                </c:pt>
                <c:pt idx="25">
                  <c:v>11.111111111111111</c:v>
                </c:pt>
                <c:pt idx="26">
                  <c:v>4.166666666666667</c:v>
                </c:pt>
                <c:pt idx="27">
                  <c:v>4.166666666666667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6-498D-83F5-380F6000C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1092848"/>
        <c:axId val="1"/>
      </c:barChart>
      <c:catAx>
        <c:axId val="31109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11092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42</a:t>
            </a:r>
          </a:p>
          <a:p>
            <a:pPr>
              <a:defRPr b="1"/>
            </a:pPr>
            <a:r>
              <a:rPr lang="es-HN" b="1" baseline="0"/>
              <a:t>Instituciones por grupos de edad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Cuadro!$H$4:$H$9</c:f>
              <c:strCache>
                <c:ptCount val="6"/>
                <c:pt idx="0">
                  <c:v>0-3 años</c:v>
                </c:pt>
                <c:pt idx="1">
                  <c:v>4-14 años</c:v>
                </c:pt>
                <c:pt idx="2">
                  <c:v>15-30 años</c:v>
                </c:pt>
                <c:pt idx="3">
                  <c:v>31-59 años</c:v>
                </c:pt>
                <c:pt idx="4">
                  <c:v>60 años y más</c:v>
                </c:pt>
                <c:pt idx="5">
                  <c:v>Edad sin especificar</c:v>
                </c:pt>
              </c:strCache>
            </c:strRef>
          </c:cat>
          <c:val>
            <c:numRef>
              <c:f>Cuadro!$I$4:$I$9</c:f>
              <c:numCache>
                <c:formatCode>0.0</c:formatCode>
                <c:ptCount val="6"/>
                <c:pt idx="0">
                  <c:v>16.37</c:v>
                </c:pt>
                <c:pt idx="1">
                  <c:v>21.55</c:v>
                </c:pt>
                <c:pt idx="2">
                  <c:v>30.17</c:v>
                </c:pt>
                <c:pt idx="3">
                  <c:v>10.34</c:v>
                </c:pt>
                <c:pt idx="4">
                  <c:v>4.3099999999999996</c:v>
                </c:pt>
                <c:pt idx="5">
                  <c:v>65.510000000000005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C-4515-A45A-7027AD34F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140008"/>
        <c:axId val="280150832"/>
      </c:barChart>
      <c:catAx>
        <c:axId val="28014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0150832"/>
        <c:crosses val="autoZero"/>
        <c:auto val="1"/>
        <c:lblAlgn val="ctr"/>
        <c:lblOffset val="100"/>
        <c:noMultiLvlLbl val="0"/>
      </c:catAx>
      <c:valAx>
        <c:axId val="28015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014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43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Atención por grupo poblacional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0-3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'Grupos poblacionales'!$H$7:$H$9</c:f>
              <c:strCache>
                <c:ptCount val="3"/>
                <c:pt idx="0">
                  <c:v>Diversa</c:v>
                </c:pt>
                <c:pt idx="1">
                  <c:v>Riesgo Social</c:v>
                </c:pt>
                <c:pt idx="2">
                  <c:v>Discapacidad</c:v>
                </c:pt>
              </c:strCache>
            </c:strRef>
          </c:cat>
          <c:val>
            <c:numRef>
              <c:f>'Grupos poblacionales'!$I$7:$I$9</c:f>
              <c:numCache>
                <c:formatCode>####.0</c:formatCode>
                <c:ptCount val="3"/>
                <c:pt idx="0">
                  <c:v>36.842105263157897</c:v>
                </c:pt>
                <c:pt idx="1">
                  <c:v>26.315789473684209</c:v>
                </c:pt>
                <c:pt idx="2">
                  <c:v>31.578947368421051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6-406E-A7A0-19DF0099B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378056"/>
        <c:axId val="1"/>
      </c:barChart>
      <c:catAx>
        <c:axId val="33337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3378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5</a:t>
            </a:r>
          </a:p>
          <a:p>
            <a:pPr>
              <a:defRPr b="1"/>
            </a:pPr>
            <a:r>
              <a:rPr lang="es-HN" b="1" baseline="0"/>
              <a:t>Áreas de Educación Inserción al Mundo del Trabajo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'Sector Economico'!$B$15:$B$17</c:f>
              <c:strCache>
                <c:ptCount val="3"/>
                <c:pt idx="0">
                  <c:v>Comercio y Servicio</c:v>
                </c:pt>
                <c:pt idx="1">
                  <c:v>Industrial</c:v>
                </c:pt>
                <c:pt idx="2">
                  <c:v>Agropecuario</c:v>
                </c:pt>
              </c:strCache>
            </c:strRef>
          </c:cat>
          <c:val>
            <c:numRef>
              <c:f>'Sector Economico'!$C$15:$C$17</c:f>
              <c:numCache>
                <c:formatCode>0%</c:formatCode>
                <c:ptCount val="3"/>
                <c:pt idx="0">
                  <c:v>0.92449999999999999</c:v>
                </c:pt>
                <c:pt idx="1">
                  <c:v>0.47160000000000002</c:v>
                </c:pt>
                <c:pt idx="2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1-4F1A-9596-0FE9A5BFD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932424"/>
        <c:axId val="549931112"/>
      </c:barChart>
      <c:catAx>
        <c:axId val="54993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49931112"/>
        <c:crosses val="autoZero"/>
        <c:auto val="1"/>
        <c:lblAlgn val="ctr"/>
        <c:lblOffset val="100"/>
        <c:noMultiLvlLbl val="0"/>
      </c:catAx>
      <c:valAx>
        <c:axId val="54993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4993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44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Atención por grupo poblacional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4-14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'Grupos poblacionales'!$H$8:$H$11</c:f>
              <c:strCache>
                <c:ptCount val="4"/>
                <c:pt idx="0">
                  <c:v>Diversa</c:v>
                </c:pt>
                <c:pt idx="1">
                  <c:v>Etnias</c:v>
                </c:pt>
                <c:pt idx="2">
                  <c:v>Riesgo social</c:v>
                </c:pt>
                <c:pt idx="3">
                  <c:v>Discapacidad</c:v>
                </c:pt>
              </c:strCache>
            </c:strRef>
          </c:cat>
          <c:val>
            <c:numRef>
              <c:f>'Grupos poblacionales'!$I$8:$I$11</c:f>
              <c:numCache>
                <c:formatCode>####.0</c:formatCode>
                <c:ptCount val="4"/>
                <c:pt idx="0">
                  <c:v>48</c:v>
                </c:pt>
                <c:pt idx="1">
                  <c:v>4</c:v>
                </c:pt>
                <c:pt idx="2">
                  <c:v>24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B-46C1-8E49-3E3FF31AE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658248"/>
        <c:axId val="1"/>
      </c:barChart>
      <c:catAx>
        <c:axId val="338658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8658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45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Atención por grupos poblacionales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15-30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'Grupos poblacionales'!$F$7:$F$11</c:f>
              <c:strCache>
                <c:ptCount val="5"/>
                <c:pt idx="0">
                  <c:v>Diverda</c:v>
                </c:pt>
                <c:pt idx="1">
                  <c:v>Riesgo social</c:v>
                </c:pt>
                <c:pt idx="2">
                  <c:v>Discapacidad</c:v>
                </c:pt>
                <c:pt idx="3">
                  <c:v>Trabajadores</c:v>
                </c:pt>
                <c:pt idx="4">
                  <c:v>Diversidad sexual</c:v>
                </c:pt>
              </c:strCache>
            </c:strRef>
          </c:cat>
          <c:val>
            <c:numRef>
              <c:f>'Grupos poblacionales'!$G$7:$G$11</c:f>
              <c:numCache>
                <c:formatCode>####.0</c:formatCode>
                <c:ptCount val="5"/>
                <c:pt idx="0">
                  <c:v>57.142857142857146</c:v>
                </c:pt>
                <c:pt idx="1">
                  <c:v>17.142857142857142</c:v>
                </c:pt>
                <c:pt idx="2">
                  <c:v>22.857142857142858</c:v>
                </c:pt>
                <c:pt idx="3">
                  <c:v>2.8571428571428572</c:v>
                </c:pt>
                <c:pt idx="4">
                  <c:v>5.7142857142857144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C-4EEC-927D-F6CC5CAEE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6272592"/>
        <c:axId val="1"/>
      </c:barChart>
      <c:catAx>
        <c:axId val="32627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627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46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Atención por grupo poblacional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</a:t>
            </a:r>
            <a:r>
              <a:rPr lang="es-HN" b="1" baseline="0"/>
              <a:t> 31-59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poblacional'!$F$5:$F$7</c:f>
              <c:strCache>
                <c:ptCount val="3"/>
                <c:pt idx="0">
                  <c:v>Diversa</c:v>
                </c:pt>
                <c:pt idx="1">
                  <c:v>Riesgo social</c:v>
                </c:pt>
                <c:pt idx="2">
                  <c:v>Discapacidad</c:v>
                </c:pt>
              </c:strCache>
            </c:strRef>
          </c:cat>
          <c:val>
            <c:numRef>
              <c:f>'Grupo poblacional'!$G$5:$G$7</c:f>
              <c:numCache>
                <c:formatCode>####.0</c:formatCode>
                <c:ptCount val="3"/>
                <c:pt idx="0">
                  <c:v>50</c:v>
                </c:pt>
                <c:pt idx="1">
                  <c:v>8.3333333333333339</c:v>
                </c:pt>
                <c:pt idx="2">
                  <c:v>41.666666666666664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E-4C84-A3DD-E1A409670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619184"/>
        <c:axId val="1"/>
      </c:barChart>
      <c:catAx>
        <c:axId val="33361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3619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47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Atencion por grupo poblacional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60 años y más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'Grupo poblacional'!$F$6:$F$8</c:f>
              <c:strCache>
                <c:ptCount val="3"/>
                <c:pt idx="0">
                  <c:v>Diversa</c:v>
                </c:pt>
                <c:pt idx="1">
                  <c:v>Riesgo social</c:v>
                </c:pt>
                <c:pt idx="2">
                  <c:v>Discapacidad</c:v>
                </c:pt>
              </c:strCache>
            </c:strRef>
          </c:cat>
          <c:val>
            <c:numRef>
              <c:f>'Grupo poblacional'!$G$6:$G$8</c:f>
              <c:numCache>
                <c:formatCode>####.0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2-4E4A-A81E-06AE5D327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130584"/>
        <c:axId val="1"/>
      </c:barChart>
      <c:catAx>
        <c:axId val="3341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4130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48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Balance de atención por sexo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Depto. Francisco Morazán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'Atencion por sexo'!$G$6:$H$6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'Atencion por sexo'!$G$7:$H$7</c:f>
              <c:numCache>
                <c:formatCode>0.0</c:formatCode>
                <c:ptCount val="2"/>
                <c:pt idx="0">
                  <c:v>53.47</c:v>
                </c:pt>
                <c:pt idx="1">
                  <c:v>46.52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5-4993-8F6A-C9C340192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503880"/>
        <c:axId val="1"/>
      </c:barChart>
      <c:catAx>
        <c:axId val="33050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0503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49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Balance de atención</a:t>
            </a:r>
            <a:r>
              <a:rPr lang="es-HN" b="1" baseline="0"/>
              <a:t> por origen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Depto. de Fco. Morazán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Hoja6!$F$7:$G$7</c:f>
              <c:strCache>
                <c:ptCount val="2"/>
                <c:pt idx="0">
                  <c:v>Urbana</c:v>
                </c:pt>
                <c:pt idx="1">
                  <c:v>Rural</c:v>
                </c:pt>
              </c:strCache>
            </c:strRef>
          </c:cat>
          <c:val>
            <c:numRef>
              <c:f>Hoja6!$F$8:$G$8</c:f>
              <c:numCache>
                <c:formatCode>0%</c:formatCode>
                <c:ptCount val="2"/>
                <c:pt idx="0">
                  <c:v>0.77300000000000002</c:v>
                </c:pt>
                <c:pt idx="1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A-46E2-A21E-2AC9BBC70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007168"/>
        <c:axId val="1"/>
      </c:barChart>
      <c:catAx>
        <c:axId val="46700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67007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50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Porcentaje de educadores permanentes temporales y voluntarios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Educadores!$F$5:$F$7</c:f>
              <c:strCache>
                <c:ptCount val="3"/>
                <c:pt idx="0">
                  <c:v>Educadores permanentes </c:v>
                </c:pt>
                <c:pt idx="1">
                  <c:v>Educadores temporales</c:v>
                </c:pt>
                <c:pt idx="2">
                  <c:v>Educadores voluntarios</c:v>
                </c:pt>
              </c:strCache>
            </c:strRef>
          </c:cat>
          <c:val>
            <c:numRef>
              <c:f>Educadores!$G$5:$G$7</c:f>
              <c:numCache>
                <c:formatCode>0%</c:formatCode>
                <c:ptCount val="3"/>
                <c:pt idx="0">
                  <c:v>0.19700000000000001</c:v>
                </c:pt>
                <c:pt idx="1">
                  <c:v>0.17899999999999999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C-41F5-8CD6-8C40C842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290744"/>
        <c:axId val="1"/>
      </c:barChart>
      <c:catAx>
        <c:axId val="32829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8290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/>
              <a:t>Gráfico 51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/>
              <a:t>Educadores</a:t>
            </a:r>
            <a:r>
              <a:rPr lang="es-HN" baseline="0"/>
              <a:t> técnicos por opción educativa</a:t>
            </a:r>
            <a:endParaRPr lang="es-HN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'Tecnicos por opcion '!$F$5:$F$8</c:f>
              <c:strCache>
                <c:ptCount val="4"/>
                <c:pt idx="0">
                  <c:v>Educación Infantil Temprana</c:v>
                </c:pt>
                <c:pt idx="1">
                  <c:v>Alfabetización</c:v>
                </c:pt>
                <c:pt idx="2">
                  <c:v>Satisfacción de Necesidades Básicas</c:v>
                </c:pt>
                <c:pt idx="3">
                  <c:v>Inserción al Mundo del Trabajo</c:v>
                </c:pt>
              </c:strCache>
            </c:strRef>
          </c:cat>
          <c:val>
            <c:numRef>
              <c:f>'Tecnicos por opcion '!$G$5:$G$8</c:f>
              <c:numCache>
                <c:formatCode>####.0</c:formatCode>
                <c:ptCount val="4"/>
                <c:pt idx="0">
                  <c:v>12.068965517241379</c:v>
                </c:pt>
                <c:pt idx="1">
                  <c:v>7.7586206896551726</c:v>
                </c:pt>
                <c:pt idx="2">
                  <c:v>68.965517241379317</c:v>
                </c:pt>
                <c:pt idx="3">
                  <c:v>46.551724137931032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4-482D-B561-AAF53C396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656112"/>
        <c:axId val="1"/>
      </c:barChart>
      <c:catAx>
        <c:axId val="33165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1656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52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Educadores voluntarios por opción</a:t>
            </a:r>
            <a:r>
              <a:rPr lang="es-HN" b="1" baseline="0"/>
              <a:t> educativa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'Educ.Voluntarios por opcion'!$F$5:$F$8</c:f>
              <c:strCache>
                <c:ptCount val="4"/>
                <c:pt idx="0">
                  <c:v>Educación Infantil Temprana</c:v>
                </c:pt>
                <c:pt idx="1">
                  <c:v>Alfabetización</c:v>
                </c:pt>
                <c:pt idx="2">
                  <c:v>Satisfacción de Necesidades Básicas</c:v>
                </c:pt>
                <c:pt idx="3">
                  <c:v>Inserción al Mundo del Trabajo</c:v>
                </c:pt>
              </c:strCache>
            </c:strRef>
          </c:cat>
          <c:val>
            <c:numRef>
              <c:f>'Educ.Voluntarios por opcion'!$G$5:$G$8</c:f>
              <c:numCache>
                <c:formatCode>####.0</c:formatCode>
                <c:ptCount val="4"/>
                <c:pt idx="0">
                  <c:v>5.1724137931034484</c:v>
                </c:pt>
                <c:pt idx="1">
                  <c:v>3.4482758620689653</c:v>
                </c:pt>
                <c:pt idx="2">
                  <c:v>35.344827586206897</c:v>
                </c:pt>
                <c:pt idx="3">
                  <c:v>18.103448275862068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6-4E00-BC1B-52A2B0064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796568"/>
        <c:axId val="1"/>
      </c:barChart>
      <c:catAx>
        <c:axId val="28679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6796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53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Porcentaje</a:t>
            </a:r>
            <a:r>
              <a:rPr lang="es-HN" b="1" baseline="0"/>
              <a:t> de instituciones con planes de formación a educadores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'planes de formacion'!$F$5:$F$6</c:f>
              <c:strCache>
                <c:ptCount val="2"/>
                <c:pt idx="0">
                  <c:v>Educadores Técnicos</c:v>
                </c:pt>
                <c:pt idx="1">
                  <c:v>Educadores Voluntarios</c:v>
                </c:pt>
              </c:strCache>
            </c:strRef>
          </c:cat>
          <c:val>
            <c:numRef>
              <c:f>'planes de formacion'!$G$5:$G$6</c:f>
              <c:numCache>
                <c:formatCode>####.0</c:formatCode>
                <c:ptCount val="2"/>
                <c:pt idx="0">
                  <c:v>45.689655172413794</c:v>
                </c:pt>
                <c:pt idx="1">
                  <c:v>19.827586206896552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06AD-454D-BAAF-57222FB4F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64144720"/>
        <c:axId val="1"/>
        <c:axId val="0"/>
      </c:bar3DChart>
      <c:catAx>
        <c:axId val="4641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6414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6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Temas del sector agropecuario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15-30 años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'Agropecuario15-30'!$G$5:$G$12</c:f>
              <c:strCache>
                <c:ptCount val="8"/>
                <c:pt idx="0">
                  <c:v>Sanidad aves de corral</c:v>
                </c:pt>
                <c:pt idx="1">
                  <c:v>Medio ambiente</c:v>
                </c:pt>
                <c:pt idx="2">
                  <c:v>Agricultura sostenible</c:v>
                </c:pt>
                <c:pt idx="3">
                  <c:v>Cultivo de café</c:v>
                </c:pt>
                <c:pt idx="4">
                  <c:v>Escuela de Campo Agroecología</c:v>
                </c:pt>
                <c:pt idx="5">
                  <c:v>Horticultura</c:v>
                </c:pt>
                <c:pt idx="6">
                  <c:v>Técnico en palma africana</c:v>
                </c:pt>
                <c:pt idx="7">
                  <c:v>Huertos familiares</c:v>
                </c:pt>
              </c:strCache>
            </c:strRef>
          </c:cat>
          <c:val>
            <c:numRef>
              <c:f>'Agropecuario15-30'!$H$5:$H$12</c:f>
              <c:numCache>
                <c:formatCode>####.0</c:formatCode>
                <c:ptCount val="8"/>
                <c:pt idx="0">
                  <c:v>8.695652173913043</c:v>
                </c:pt>
                <c:pt idx="1">
                  <c:v>4.3478260869565215</c:v>
                </c:pt>
                <c:pt idx="2">
                  <c:v>4.3478260869565215</c:v>
                </c:pt>
                <c:pt idx="3">
                  <c:v>4.3478260869565215</c:v>
                </c:pt>
                <c:pt idx="4">
                  <c:v>4.3478260869565215</c:v>
                </c:pt>
                <c:pt idx="5">
                  <c:v>4.3478260869565215</c:v>
                </c:pt>
                <c:pt idx="6">
                  <c:v>4.3478260869565215</c:v>
                </c:pt>
                <c:pt idx="7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6-4608-93F1-577BF7386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290000"/>
        <c:axId val="1"/>
      </c:barChart>
      <c:catAx>
        <c:axId val="320290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0290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54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Instituciones</a:t>
            </a:r>
            <a:r>
              <a:rPr lang="es-HN" b="1" baseline="0"/>
              <a:t> con mayor porcentaje que capacitan a educadores técnicos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'Instit.capacitan tecnicos'!$H$5:$H$14</c:f>
              <c:strCache>
                <c:ptCount val="10"/>
                <c:pt idx="0">
                  <c:v>Organismos internacionales</c:v>
                </c:pt>
                <c:pt idx="1">
                  <c:v>Universidades públicas</c:v>
                </c:pt>
                <c:pt idx="2">
                  <c:v>Empresas Privadas</c:v>
                </c:pt>
                <c:pt idx="3">
                  <c:v>INFOP</c:v>
                </c:pt>
                <c:pt idx="4">
                  <c:v>Universidades privadas</c:v>
                </c:pt>
                <c:pt idx="5">
                  <c:v>ONG's Locales</c:v>
                </c:pt>
                <c:pt idx="6">
                  <c:v>Secretaría de Salud</c:v>
                </c:pt>
                <c:pt idx="7">
                  <c:v>CONEANFO</c:v>
                </c:pt>
                <c:pt idx="8">
                  <c:v>FACACH</c:v>
                </c:pt>
                <c:pt idx="9">
                  <c:v>FOPRIDEH</c:v>
                </c:pt>
              </c:strCache>
            </c:strRef>
          </c:cat>
          <c:val>
            <c:numRef>
              <c:f>'Instit.capacitan tecnicos'!$I$5:$I$14</c:f>
              <c:numCache>
                <c:formatCode>####.0</c:formatCode>
                <c:ptCount val="10"/>
                <c:pt idx="0">
                  <c:v>31.89</c:v>
                </c:pt>
                <c:pt idx="1">
                  <c:v>12.931034482758621</c:v>
                </c:pt>
                <c:pt idx="2">
                  <c:v>6.89</c:v>
                </c:pt>
                <c:pt idx="3">
                  <c:v>6.03</c:v>
                </c:pt>
                <c:pt idx="4">
                  <c:v>5.1724137931034484</c:v>
                </c:pt>
                <c:pt idx="5">
                  <c:v>3.4</c:v>
                </c:pt>
                <c:pt idx="6">
                  <c:v>3.4</c:v>
                </c:pt>
                <c:pt idx="7">
                  <c:v>2.5862068965517242</c:v>
                </c:pt>
                <c:pt idx="8">
                  <c:v>2.5862068965517242</c:v>
                </c:pt>
                <c:pt idx="9">
                  <c:v>2.5862068965517242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0-4EDF-97C3-339A41E3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9597648"/>
        <c:axId val="1"/>
      </c:barChart>
      <c:catAx>
        <c:axId val="33959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959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55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Instituciones con mayor porcentaje que capacitan educadores voluntarios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99879775263067"/>
          <c:y val="0.11011163924729084"/>
          <c:w val="0.83152179519735903"/>
          <c:h val="0.823602933007443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Sheet1!$G$5:$G$12</c:f>
              <c:strCache>
                <c:ptCount val="8"/>
                <c:pt idx="0">
                  <c:v>Organismos Internacionales</c:v>
                </c:pt>
                <c:pt idx="1">
                  <c:v>Universidades Públicas</c:v>
                </c:pt>
                <c:pt idx="2">
                  <c:v>INFOP</c:v>
                </c:pt>
                <c:pt idx="3">
                  <c:v>Universidades Privadas</c:v>
                </c:pt>
                <c:pt idx="4">
                  <c:v>Secretaría de Educación</c:v>
                </c:pt>
                <c:pt idx="5">
                  <c:v>CONADEH</c:v>
                </c:pt>
                <c:pt idx="6">
                  <c:v>FACACH</c:v>
                </c:pt>
                <c:pt idx="7">
                  <c:v>INAM</c:v>
                </c:pt>
              </c:strCache>
            </c:strRef>
          </c:cat>
          <c:val>
            <c:numRef>
              <c:f>Sheet1!$H$5:$H$12</c:f>
              <c:numCache>
                <c:formatCode>####.0</c:formatCode>
                <c:ptCount val="8"/>
                <c:pt idx="0">
                  <c:v>16.37</c:v>
                </c:pt>
                <c:pt idx="1">
                  <c:v>9.4827586206896548</c:v>
                </c:pt>
                <c:pt idx="2">
                  <c:v>6.03</c:v>
                </c:pt>
                <c:pt idx="3">
                  <c:v>4.3103448275862073</c:v>
                </c:pt>
                <c:pt idx="4">
                  <c:v>3.44</c:v>
                </c:pt>
                <c:pt idx="5">
                  <c:v>1.7241379310344827</c:v>
                </c:pt>
                <c:pt idx="6">
                  <c:v>1.7241379310344827</c:v>
                </c:pt>
                <c:pt idx="7">
                  <c:v>1.7241379310344827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B-405C-9228-21152BDEB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4853736"/>
        <c:axId val="1"/>
      </c:barChart>
      <c:catAx>
        <c:axId val="334853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4853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56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Temas de formación con mayor porcentaje para educadores técnicos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'Temas formacion a tecnicos'!$H$6:$H$16</c:f>
              <c:strCache>
                <c:ptCount val="11"/>
                <c:pt idx="0">
                  <c:v>Equidad de Género</c:v>
                </c:pt>
                <c:pt idx="1">
                  <c:v>DDHH</c:v>
                </c:pt>
                <c:pt idx="2">
                  <c:v>Emprendimiento</c:v>
                </c:pt>
                <c:pt idx="3">
                  <c:v>Relaciones humanas</c:v>
                </c:pt>
                <c:pt idx="4">
                  <c:v>Autoestima</c:v>
                </c:pt>
                <c:pt idx="5">
                  <c:v>Formación de Formadores</c:v>
                </c:pt>
                <c:pt idx="6">
                  <c:v>Liderazgo</c:v>
                </c:pt>
                <c:pt idx="7">
                  <c:v>Gestión de calidad</c:v>
                </c:pt>
                <c:pt idx="8">
                  <c:v>Diseño Curricular</c:v>
                </c:pt>
                <c:pt idx="9">
                  <c:v>Nutrición</c:v>
                </c:pt>
                <c:pt idx="10">
                  <c:v>Técnicas de educación</c:v>
                </c:pt>
              </c:strCache>
            </c:strRef>
          </c:cat>
          <c:val>
            <c:numRef>
              <c:f>'Temas formacion a tecnicos'!$I$6:$I$16</c:f>
              <c:numCache>
                <c:formatCode>####.0</c:formatCode>
                <c:ptCount val="11"/>
                <c:pt idx="0">
                  <c:v>6.89</c:v>
                </c:pt>
                <c:pt idx="1">
                  <c:v>6</c:v>
                </c:pt>
                <c:pt idx="2">
                  <c:v>3.44</c:v>
                </c:pt>
                <c:pt idx="3">
                  <c:v>3.44</c:v>
                </c:pt>
                <c:pt idx="4">
                  <c:v>3.4</c:v>
                </c:pt>
                <c:pt idx="5">
                  <c:v>3.4</c:v>
                </c:pt>
                <c:pt idx="6">
                  <c:v>3.4</c:v>
                </c:pt>
                <c:pt idx="7">
                  <c:v>2.5862068965517242</c:v>
                </c:pt>
                <c:pt idx="8">
                  <c:v>2.58</c:v>
                </c:pt>
                <c:pt idx="9">
                  <c:v>2.58</c:v>
                </c:pt>
                <c:pt idx="10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1-4251-89B0-FDBD1C120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5670552"/>
        <c:axId val="1"/>
      </c:barChart>
      <c:catAx>
        <c:axId val="27567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5670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57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de formación</a:t>
            </a:r>
            <a:r>
              <a:rPr lang="es-HN" b="1" baseline="0"/>
              <a:t> para educadores voluntarios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'Temas formación a voluntarios'!$H$5:$H$14</c:f>
              <c:strCache>
                <c:ptCount val="10"/>
                <c:pt idx="0">
                  <c:v>Equidad de Género</c:v>
                </c:pt>
                <c:pt idx="1">
                  <c:v>Sistema de Enseñanza</c:v>
                </c:pt>
                <c:pt idx="2">
                  <c:v>Administración</c:v>
                </c:pt>
                <c:pt idx="3">
                  <c:v>Estimulación temprana</c:v>
                </c:pt>
                <c:pt idx="4">
                  <c:v>Incidencia</c:v>
                </c:pt>
                <c:pt idx="5">
                  <c:v>Desarrollo Inclusivo</c:v>
                </c:pt>
                <c:pt idx="6">
                  <c:v>Gestión de Riesgo</c:v>
                </c:pt>
                <c:pt idx="7">
                  <c:v>Derechos Humanos</c:v>
                </c:pt>
                <c:pt idx="8">
                  <c:v>Formación de formadores</c:v>
                </c:pt>
                <c:pt idx="9">
                  <c:v>Psicología</c:v>
                </c:pt>
              </c:strCache>
            </c:strRef>
          </c:cat>
          <c:val>
            <c:numRef>
              <c:f>'Temas formación a voluntarios'!$I$5:$I$14</c:f>
              <c:numCache>
                <c:formatCode>####.0</c:formatCode>
                <c:ptCount val="10"/>
                <c:pt idx="0">
                  <c:v>4.3099999999999996</c:v>
                </c:pt>
                <c:pt idx="1">
                  <c:v>3.44</c:v>
                </c:pt>
                <c:pt idx="2" formatCode="0.0">
                  <c:v>2.5862068965517242</c:v>
                </c:pt>
                <c:pt idx="3">
                  <c:v>2.58</c:v>
                </c:pt>
                <c:pt idx="4">
                  <c:v>2.58</c:v>
                </c:pt>
                <c:pt idx="5">
                  <c:v>1.7241379310344827</c:v>
                </c:pt>
                <c:pt idx="6">
                  <c:v>1.72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E-4C67-9711-82BDF10A4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7841936"/>
        <c:axId val="1"/>
      </c:barChart>
      <c:catAx>
        <c:axId val="32784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7841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58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Pasos para el Diseño Curricular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'Diseño curricular'!$A$18:$A$28</c:f>
              <c:strCache>
                <c:ptCount val="11"/>
                <c:pt idx="0">
                  <c:v>Objetivos curriculares/ Plan de formación-capacitación/ Sistema de evaluación/ Programas de formación (4 pasos)</c:v>
                </c:pt>
                <c:pt idx="1">
                  <c:v>Plan de formación-capacitación/ Sistema de evaluación/ Programas de formación (3 pasos)</c:v>
                </c:pt>
                <c:pt idx="2">
                  <c:v>Objetivos curriculares/ Plan de formación-capacitación/ Programas de formación (3 pasos)</c:v>
                </c:pt>
                <c:pt idx="3">
                  <c:v>No sabe/no contesta</c:v>
                </c:pt>
                <c:pt idx="4">
                  <c:v>Objetivos curriculares/ Plan de formación-capacitación/ Sistema de evaluación (3 pasos)</c:v>
                </c:pt>
                <c:pt idx="5">
                  <c:v>Objetivos curriculares/ Sistema de evaluación/ Programas de formación (3 pasos)</c:v>
                </c:pt>
                <c:pt idx="6">
                  <c:v>Objetivos curriculares/ Programas de formación (2 pasos)</c:v>
                </c:pt>
                <c:pt idx="7">
                  <c:v>Plan de formación-capacitación/ Programas de formación (2 pasos)</c:v>
                </c:pt>
                <c:pt idx="8">
                  <c:v>Objetivos curriculares/ Plan de formación-capacitación (2 pasos)</c:v>
                </c:pt>
                <c:pt idx="9">
                  <c:v>Elaboración de los Programas de formación (1 paso)</c:v>
                </c:pt>
                <c:pt idx="10">
                  <c:v>Formulación de objetivos curriculares (1 paso)</c:v>
                </c:pt>
              </c:strCache>
            </c:strRef>
          </c:cat>
          <c:val>
            <c:numRef>
              <c:f>'Diseño curricular'!$B$18:$B$28</c:f>
              <c:numCache>
                <c:formatCode>0%</c:formatCode>
                <c:ptCount val="11"/>
                <c:pt idx="0">
                  <c:v>0.70699999999999996</c:v>
                </c:pt>
                <c:pt idx="1">
                  <c:v>8.9999999999999993E-3</c:v>
                </c:pt>
                <c:pt idx="2">
                  <c:v>7.8E-2</c:v>
                </c:pt>
                <c:pt idx="3">
                  <c:v>4.2999999999999997E-2</c:v>
                </c:pt>
                <c:pt idx="4">
                  <c:v>1.7000000000000001E-2</c:v>
                </c:pt>
                <c:pt idx="5">
                  <c:v>6.9000000000000006E-2</c:v>
                </c:pt>
                <c:pt idx="6">
                  <c:v>3.4000000000000002E-2</c:v>
                </c:pt>
                <c:pt idx="7">
                  <c:v>8.9999999999999993E-3</c:v>
                </c:pt>
                <c:pt idx="8">
                  <c:v>8.9999999999999993E-3</c:v>
                </c:pt>
                <c:pt idx="9">
                  <c:v>8.9999999999999993E-3</c:v>
                </c:pt>
                <c:pt idx="10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7-4FBE-B5F2-0D1F55CEE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9646272"/>
        <c:axId val="1"/>
      </c:barChart>
      <c:catAx>
        <c:axId val="32964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964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59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Acreditan sus</a:t>
            </a:r>
            <a:r>
              <a:rPr lang="es-HN" b="1" baseline="0"/>
              <a:t> procesos de formación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'Acreditan procesos '!$G$5:$G$7</c:f>
              <c:strCache>
                <c:ptCount val="3"/>
                <c:pt idx="0">
                  <c:v>Todos</c:v>
                </c:pt>
                <c:pt idx="1">
                  <c:v>Algunos</c:v>
                </c:pt>
                <c:pt idx="2">
                  <c:v>Ninguno</c:v>
                </c:pt>
              </c:strCache>
            </c:strRef>
          </c:cat>
          <c:val>
            <c:numRef>
              <c:f>'Acreditan procesos '!$H$5:$H$7</c:f>
              <c:numCache>
                <c:formatCode>####.0</c:formatCode>
                <c:ptCount val="3"/>
                <c:pt idx="0">
                  <c:v>12.931034482758621</c:v>
                </c:pt>
                <c:pt idx="1">
                  <c:v>29.310344827586206</c:v>
                </c:pt>
                <c:pt idx="2">
                  <c:v>56.896551724137929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44AA-432F-BA92-1D50BF86C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70668168"/>
        <c:axId val="1"/>
        <c:axId val="0"/>
      </c:bar3DChart>
      <c:catAx>
        <c:axId val="27066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0668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60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Procesos de formación acreditados con mayor</a:t>
            </a:r>
            <a:r>
              <a:rPr lang="es-HN" b="1" baseline="0"/>
              <a:t> porcentaje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'Procesos acreditados'!$H$6:$H$14</c:f>
              <c:strCache>
                <c:ptCount val="9"/>
                <c:pt idx="0">
                  <c:v>Cooperativismo</c:v>
                </c:pt>
                <c:pt idx="1">
                  <c:v>Estilista Profesional</c:v>
                </c:pt>
                <c:pt idx="2">
                  <c:v>Corte y confección</c:v>
                </c:pt>
                <c:pt idx="3">
                  <c:v>Inserción Laboral</c:v>
                </c:pt>
                <c:pt idx="4">
                  <c:v>CEPREB/Centro Prebásico</c:v>
                </c:pt>
                <c:pt idx="5">
                  <c:v>Diplomado en Competencias para la Empleabilidad y Emprendimiento</c:v>
                </c:pt>
                <c:pt idx="6">
                  <c:v>Manualidades</c:v>
                </c:pt>
                <c:pt idx="7">
                  <c:v>Panadería y repostería</c:v>
                </c:pt>
                <c:pt idx="8">
                  <c:v>Soldadura</c:v>
                </c:pt>
              </c:strCache>
            </c:strRef>
          </c:cat>
          <c:val>
            <c:numRef>
              <c:f>'Procesos acreditados'!$I$6:$I$14</c:f>
              <c:numCache>
                <c:formatCode>####.0</c:formatCode>
                <c:ptCount val="9"/>
                <c:pt idx="0">
                  <c:v>4.3099999999999996</c:v>
                </c:pt>
                <c:pt idx="1">
                  <c:v>4.3099999999999996</c:v>
                </c:pt>
                <c:pt idx="2">
                  <c:v>2.6</c:v>
                </c:pt>
                <c:pt idx="3">
                  <c:v>1.72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F-469D-987C-8EDA51929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7068288"/>
        <c:axId val="1"/>
      </c:barChart>
      <c:catAx>
        <c:axId val="32706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2706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61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Instituciones que acreditan programas de formación en mayor porcentaje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'Instituciones que acreditan'!$H$6:$H$14</c:f>
              <c:strCache>
                <c:ptCount val="9"/>
                <c:pt idx="0">
                  <c:v>INFOP</c:v>
                </c:pt>
                <c:pt idx="1">
                  <c:v>Secretaría de Educación</c:v>
                </c:pt>
                <c:pt idx="2">
                  <c:v>CONEANFO</c:v>
                </c:pt>
                <c:pt idx="3">
                  <c:v>Secretaría de Salud</c:v>
                </c:pt>
                <c:pt idx="4">
                  <c:v>FACACH</c:v>
                </c:pt>
                <c:pt idx="5">
                  <c:v>Instituto de Formación Cooperativista (IFC)</c:v>
                </c:pt>
                <c:pt idx="6">
                  <c:v>CREFAL</c:v>
                </c:pt>
                <c:pt idx="7">
                  <c:v>UNAH</c:v>
                </c:pt>
                <c:pt idx="8">
                  <c:v>USAID</c:v>
                </c:pt>
              </c:strCache>
            </c:strRef>
          </c:cat>
          <c:val>
            <c:numRef>
              <c:f>'Instituciones que acreditan'!$I$6:$I$14</c:f>
              <c:numCache>
                <c:formatCode>####.0</c:formatCode>
                <c:ptCount val="9"/>
                <c:pt idx="0">
                  <c:v>6.89</c:v>
                </c:pt>
                <c:pt idx="1">
                  <c:v>6.03</c:v>
                </c:pt>
                <c:pt idx="2">
                  <c:v>4.3099999999999996</c:v>
                </c:pt>
                <c:pt idx="3">
                  <c:v>3.4482758620689653</c:v>
                </c:pt>
                <c:pt idx="4">
                  <c:v>2.6</c:v>
                </c:pt>
                <c:pt idx="5">
                  <c:v>2.58</c:v>
                </c:pt>
                <c:pt idx="6">
                  <c:v>1.7241379310344827</c:v>
                </c:pt>
                <c:pt idx="7">
                  <c:v>1.7</c:v>
                </c:pt>
                <c:pt idx="8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1-4BCA-87F5-9DD8E18E5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6791816"/>
        <c:axId val="1"/>
      </c:barChart>
      <c:catAx>
        <c:axId val="336791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6791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62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Instituciones con mayor porcentaje que certifican a participantes</a:t>
            </a:r>
            <a:r>
              <a:rPr lang="es-HN" b="1" baseline="0"/>
              <a:t> de procesos formativos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'Instituciones certifican'!$H$5:$H$16</c:f>
              <c:strCache>
                <c:ptCount val="12"/>
                <c:pt idx="0">
                  <c:v>INFOP</c:v>
                </c:pt>
                <c:pt idx="1">
                  <c:v>Secretaría de Educación</c:v>
                </c:pt>
                <c:pt idx="2">
                  <c:v>CONEANFO</c:v>
                </c:pt>
                <c:pt idx="3">
                  <c:v>Instituto de Formación Cooperativista</c:v>
                </c:pt>
                <c:pt idx="4">
                  <c:v>Secretaría de Salud</c:v>
                </c:pt>
                <c:pt idx="5">
                  <c:v>UNAH</c:v>
                </c:pt>
                <c:pt idx="6">
                  <c:v>FACACH</c:v>
                </c:pt>
                <c:pt idx="7">
                  <c:v>CHC</c:v>
                </c:pt>
                <c:pt idx="8">
                  <c:v>CREFAL</c:v>
                </c:pt>
                <c:pt idx="9">
                  <c:v>INAM</c:v>
                </c:pt>
                <c:pt idx="10">
                  <c:v>Juana Leclerc</c:v>
                </c:pt>
                <c:pt idx="11">
                  <c:v>UPNFM</c:v>
                </c:pt>
              </c:strCache>
            </c:strRef>
          </c:cat>
          <c:val>
            <c:numRef>
              <c:f>'Instituciones certifican'!$I$5:$I$16</c:f>
              <c:numCache>
                <c:formatCode>####.0</c:formatCode>
                <c:ptCount val="12"/>
                <c:pt idx="0">
                  <c:v>16.649999999999999</c:v>
                </c:pt>
                <c:pt idx="1">
                  <c:v>8.6199999999999992</c:v>
                </c:pt>
                <c:pt idx="2">
                  <c:v>5.17</c:v>
                </c:pt>
                <c:pt idx="3">
                  <c:v>3.44</c:v>
                </c:pt>
                <c:pt idx="4">
                  <c:v>3.44</c:v>
                </c:pt>
                <c:pt idx="5">
                  <c:v>2.6</c:v>
                </c:pt>
                <c:pt idx="6">
                  <c:v>2.58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2-488C-AE7D-0BC5D963B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6678640"/>
        <c:axId val="1"/>
      </c:barChart>
      <c:catAx>
        <c:axId val="28667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8667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63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Procesos educativos</a:t>
            </a:r>
            <a:r>
              <a:rPr lang="es-HN" b="1" baseline="0"/>
              <a:t> certificados con mayor porcentaje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Certificación!$H$6:$H$12</c:f>
              <c:strCache>
                <c:ptCount val="7"/>
                <c:pt idx="0">
                  <c:v>Belleza</c:v>
                </c:pt>
                <c:pt idx="1">
                  <c:v>Cooperativismo</c:v>
                </c:pt>
                <c:pt idx="2">
                  <c:v>Idiomas</c:v>
                </c:pt>
                <c:pt idx="3">
                  <c:v>Manualidades</c:v>
                </c:pt>
                <c:pt idx="4">
                  <c:v>Panadería y repostería</c:v>
                </c:pt>
                <c:pt idx="5">
                  <c:v>Todos (no especificaron)</c:v>
                </c:pt>
                <c:pt idx="6">
                  <c:v>Auxiliar en Enfermería</c:v>
                </c:pt>
              </c:strCache>
            </c:strRef>
          </c:cat>
          <c:val>
            <c:numRef>
              <c:f>Certificación!$I$6:$I$12</c:f>
              <c:numCache>
                <c:formatCode>####.0</c:formatCode>
                <c:ptCount val="7"/>
                <c:pt idx="0">
                  <c:v>9.48</c:v>
                </c:pt>
                <c:pt idx="1">
                  <c:v>6.89</c:v>
                </c:pt>
                <c:pt idx="2">
                  <c:v>5.17</c:v>
                </c:pt>
                <c:pt idx="3">
                  <c:v>4.3099999999999996</c:v>
                </c:pt>
                <c:pt idx="4">
                  <c:v>3.44</c:v>
                </c:pt>
                <c:pt idx="5">
                  <c:v>3.44</c:v>
                </c:pt>
                <c:pt idx="6">
                  <c:v>2.58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0-7215-4F02-B8C4-936C8E2B9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444718688"/>
        <c:axId val="1"/>
        <c:axId val="0"/>
      </c:bar3DChart>
      <c:catAx>
        <c:axId val="4447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4471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del sector agropecuario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 31-59 años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'Agropecuario 31-59'!$F$5:$F$8</c:f>
              <c:strCache>
                <c:ptCount val="4"/>
                <c:pt idx="0">
                  <c:v>Sanidad aves de corral</c:v>
                </c:pt>
                <c:pt idx="1">
                  <c:v>Sanidad ganado bovino</c:v>
                </c:pt>
                <c:pt idx="2">
                  <c:v>Medio ambiente</c:v>
                </c:pt>
                <c:pt idx="3">
                  <c:v>Escuela de Campo Agroecología</c:v>
                </c:pt>
              </c:strCache>
            </c:strRef>
          </c:cat>
          <c:val>
            <c:numRef>
              <c:f>'Agropecuario 31-59'!$G$5:$G$8</c:f>
              <c:numCache>
                <c:formatCode>####.0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1-4B6C-A368-AF386D375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835848"/>
        <c:axId val="1"/>
      </c:barChart>
      <c:catAx>
        <c:axId val="39083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90835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64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Nivel educativo del personal institucional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'Nivel educativo personal'!$G$5:$G$8</c:f>
              <c:strCache>
                <c:ptCount val="4"/>
                <c:pt idx="0">
                  <c:v>Básico</c:v>
                </c:pt>
                <c:pt idx="1">
                  <c:v>Medio</c:v>
                </c:pt>
                <c:pt idx="2">
                  <c:v>Universitario</c:v>
                </c:pt>
                <c:pt idx="3">
                  <c:v>Post-grado</c:v>
                </c:pt>
              </c:strCache>
            </c:strRef>
          </c:cat>
          <c:val>
            <c:numRef>
              <c:f>'Nivel educativo personal'!$H$5:$H$8</c:f>
              <c:numCache>
                <c:formatCode>####.0</c:formatCode>
                <c:ptCount val="4"/>
                <c:pt idx="0">
                  <c:v>6.0344827586206895</c:v>
                </c:pt>
                <c:pt idx="1">
                  <c:v>50</c:v>
                </c:pt>
                <c:pt idx="2">
                  <c:v>87.068965517241381</c:v>
                </c:pt>
                <c:pt idx="3">
                  <c:v>32.758620689655174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B-4743-B4C0-3A0A33ADE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414080"/>
        <c:axId val="1"/>
      </c:barChart>
      <c:catAx>
        <c:axId val="2964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96414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400" b="1"/>
              <a:t>Gráfico 65</a:t>
            </a:r>
          </a:p>
          <a:p>
            <a:pPr>
              <a:defRPr b="1"/>
            </a:pPr>
            <a:r>
              <a:rPr lang="es-HN" sz="1400" b="1"/>
              <a:t>Fuente Financiera Institucional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850746268656716E-2"/>
                  <c:y val="-2.2012578616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2-439A-AB43-B702CB25C360}"/>
                </c:ext>
              </c:extLst>
            </c:dLbl>
            <c:dLbl>
              <c:idx val="1"/>
              <c:layout>
                <c:manualLayout>
                  <c:x val="3.150912106135987E-2"/>
                  <c:y val="-1.8867924528301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2-439A-AB43-B702CB25C360}"/>
                </c:ext>
              </c:extLst>
            </c:dLbl>
            <c:dLbl>
              <c:idx val="2"/>
              <c:layout>
                <c:manualLayout>
                  <c:x val="2.1558872305140961E-2"/>
                  <c:y val="-2.201257861635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2-439A-AB43-B702CB25C360}"/>
                </c:ext>
              </c:extLst>
            </c:dLbl>
            <c:dLbl>
              <c:idx val="3"/>
              <c:layout>
                <c:manualLayout>
                  <c:x val="1.4925373134328236E-2"/>
                  <c:y val="-2.201257861635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42-439A-AB43-B702CB25C360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'Fuente financiera institucional'!$A$5:$A$8</c:f>
              <c:strCache>
                <c:ptCount val="4"/>
                <c:pt idx="0">
                  <c:v>Autofinanciamiento</c:v>
                </c:pt>
                <c:pt idx="1">
                  <c:v>Transferencias del Estado</c:v>
                </c:pt>
                <c:pt idx="2">
                  <c:v>Donante Privado Nacional</c:v>
                </c:pt>
                <c:pt idx="3">
                  <c:v>Donaciones de Cooperación Internacional</c:v>
                </c:pt>
              </c:strCache>
            </c:strRef>
          </c:cat>
          <c:val>
            <c:numRef>
              <c:f>'Fuente financiera institucional'!$C$5:$C$8</c:f>
              <c:numCache>
                <c:formatCode>##,##0</c:formatCode>
                <c:ptCount val="4"/>
                <c:pt idx="0">
                  <c:v>59.482758620689658</c:v>
                </c:pt>
                <c:pt idx="1">
                  <c:v>43.103448275862071</c:v>
                </c:pt>
                <c:pt idx="2">
                  <c:v>18.103448275862068</c:v>
                </c:pt>
                <c:pt idx="3">
                  <c:v>44.827586206896555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42-439A-AB43-B702CB25C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79248648"/>
        <c:axId val="479249632"/>
        <c:axId val="475033216"/>
      </c:bar3DChart>
      <c:catAx>
        <c:axId val="47924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9249632"/>
        <c:crosses val="autoZero"/>
        <c:auto val="1"/>
        <c:lblAlgn val="ctr"/>
        <c:lblOffset val="100"/>
        <c:noMultiLvlLbl val="0"/>
      </c:catAx>
      <c:valAx>
        <c:axId val="47924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79248648"/>
        <c:crosses val="autoZero"/>
        <c:crossBetween val="between"/>
      </c:valAx>
      <c:serAx>
        <c:axId val="47503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4792496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66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Mecanismos para generar conocimientos con mayor porcentaje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'Mecanismos generan conocimiento'!$G$8:$G$17</c:f>
              <c:strCache>
                <c:ptCount val="10"/>
                <c:pt idx="0">
                  <c:v>Talleres</c:v>
                </c:pt>
                <c:pt idx="1">
                  <c:v>Material promocional</c:v>
                </c:pt>
                <c:pt idx="2">
                  <c:v>Materiales educativos</c:v>
                </c:pt>
                <c:pt idx="3">
                  <c:v>Informes</c:v>
                </c:pt>
                <c:pt idx="4">
                  <c:v>Eventos culturales y artísticos</c:v>
                </c:pt>
                <c:pt idx="5">
                  <c:v>Página Web</c:v>
                </c:pt>
                <c:pt idx="6">
                  <c:v>Seminarios</c:v>
                </c:pt>
                <c:pt idx="7">
                  <c:v>Boletines informativos</c:v>
                </c:pt>
                <c:pt idx="8">
                  <c:v>Foros</c:v>
                </c:pt>
                <c:pt idx="9">
                  <c:v>Evaluaciones</c:v>
                </c:pt>
              </c:strCache>
            </c:strRef>
          </c:cat>
          <c:val>
            <c:numRef>
              <c:f>'Mecanismos generan conocimiento'!$H$8:$H$17</c:f>
              <c:numCache>
                <c:formatCode>####.0</c:formatCode>
                <c:ptCount val="10"/>
                <c:pt idx="0">
                  <c:v>70.689655172413794</c:v>
                </c:pt>
                <c:pt idx="1">
                  <c:v>67.241379310344826</c:v>
                </c:pt>
                <c:pt idx="2">
                  <c:v>67.241379310344826</c:v>
                </c:pt>
                <c:pt idx="3">
                  <c:v>56.896551724137929</c:v>
                </c:pt>
                <c:pt idx="4">
                  <c:v>53.448275862068968</c:v>
                </c:pt>
                <c:pt idx="5">
                  <c:v>46.551724137931032</c:v>
                </c:pt>
                <c:pt idx="6">
                  <c:v>43.96551724137931</c:v>
                </c:pt>
                <c:pt idx="7">
                  <c:v>42.241379310344826</c:v>
                </c:pt>
                <c:pt idx="8">
                  <c:v>39.655172413793103</c:v>
                </c:pt>
                <c:pt idx="9">
                  <c:v>38.793103448275865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4-4AF0-8FE6-EC3029AA1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7990728"/>
        <c:axId val="1"/>
      </c:barChart>
      <c:catAx>
        <c:axId val="337990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7990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67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Instituciones con sistemas de monitoreo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76%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510-4C92-A14A-233E35F04C8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24%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510-4C92-A14A-233E35F04C82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'Tiene sistema monitoreo'!$G$5:$G$6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'Tiene sistema monitoreo'!$H$5:$H$6</c:f>
              <c:numCache>
                <c:formatCode>##,##0</c:formatCode>
                <c:ptCount val="2"/>
                <c:pt idx="0">
                  <c:v>75.862068965517238</c:v>
                </c:pt>
                <c:pt idx="1">
                  <c:v>24.137931034482758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1C39-4903-B23D-44E61F1A1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59213984"/>
        <c:axId val="1"/>
        <c:axId val="0"/>
      </c:bar3DChart>
      <c:catAx>
        <c:axId val="2592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59213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69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Manejan información estadística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'Manejan estadística'!$F$5:$F$6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'Manejan estadística'!$G$5:$G$6</c:f>
              <c:numCache>
                <c:formatCode>####.0</c:formatCode>
                <c:ptCount val="2"/>
                <c:pt idx="0">
                  <c:v>65.517241379310349</c:v>
                </c:pt>
                <c:pt idx="1">
                  <c:v>34.482758620689658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D-4805-8049-708A370DC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922976"/>
        <c:axId val="1"/>
      </c:barChart>
      <c:catAx>
        <c:axId val="3369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692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70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Formas de manejar información estadística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'Manejan estadística'!$F$17:$F$20</c:f>
              <c:strCache>
                <c:ptCount val="4"/>
                <c:pt idx="0">
                  <c:v>Digital</c:v>
                </c:pt>
                <c:pt idx="1">
                  <c:v>Manual</c:v>
                </c:pt>
                <c:pt idx="2">
                  <c:v>Automitazado</c:v>
                </c:pt>
                <c:pt idx="3">
                  <c:v>SIE/CONEANFO</c:v>
                </c:pt>
              </c:strCache>
            </c:strRef>
          </c:cat>
          <c:val>
            <c:numRef>
              <c:f>'Manejan estadística'!$G$17:$G$20</c:f>
              <c:numCache>
                <c:formatCode>####.0</c:formatCode>
                <c:ptCount val="4"/>
                <c:pt idx="0">
                  <c:v>53.448275862068968</c:v>
                </c:pt>
                <c:pt idx="1">
                  <c:v>22.413793103448278</c:v>
                </c:pt>
                <c:pt idx="2">
                  <c:v>7.7586206896551726</c:v>
                </c:pt>
                <c:pt idx="3">
                  <c:v>0.86206896551724133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A-46F9-B857-BE9C0771C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504472"/>
        <c:axId val="1"/>
      </c:barChart>
      <c:catAx>
        <c:axId val="44150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41504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</a:t>
            </a:r>
            <a:r>
              <a:rPr lang="es-HN" b="1" baseline="0"/>
              <a:t> 71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Necesidades de apoyo de las instituciones que tienen mayor porcentaje</a:t>
            </a:r>
            <a:endParaRPr lang="es-HN" b="1"/>
          </a:p>
        </c:rich>
      </c:tx>
      <c:layout>
        <c:manualLayout>
          <c:xMode val="edge"/>
          <c:yMode val="edge"/>
          <c:x val="0.26969827750296588"/>
          <c:y val="2.77324589505275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'Necesidades de apoyo'!$G$6:$G$17</c:f>
              <c:strCache>
                <c:ptCount val="12"/>
                <c:pt idx="0">
                  <c:v>Investigación/sistematizaciones/divulgación</c:v>
                </c:pt>
                <c:pt idx="1">
                  <c:v>Formación de educadores técnicos</c:v>
                </c:pt>
                <c:pt idx="2">
                  <c:v>Acreditar programas</c:v>
                </c:pt>
                <c:pt idx="3">
                  <c:v>Certificar personas</c:v>
                </c:pt>
                <c:pt idx="4">
                  <c:v>Instalar sistema de formación estadística</c:v>
                </c:pt>
                <c:pt idx="5">
                  <c:v>Diseño y gestión de proyectos en educación para la satisfacción de necesidades básicas</c:v>
                </c:pt>
                <c:pt idx="6">
                  <c:v>Diseño curricular de sus programas de educación no formal</c:v>
                </c:pt>
                <c:pt idx="7">
                  <c:v>Diseño y gestión de proyectos en inserción laboral</c:v>
                </c:pt>
                <c:pt idx="8">
                  <c:v>Formación de educadores voluntarios</c:v>
                </c:pt>
                <c:pt idx="9">
                  <c:v>Capacitar en el sistema de información estadística</c:v>
                </c:pt>
                <c:pt idx="10">
                  <c:v>Diseño y gestión de proyectos en alfabetización y educación básica no formal</c:v>
                </c:pt>
                <c:pt idx="11">
                  <c:v>Diseño y gestión de proyectos en educación infantil temprana</c:v>
                </c:pt>
              </c:strCache>
            </c:strRef>
          </c:cat>
          <c:val>
            <c:numRef>
              <c:f>'Necesidades de apoyo'!$H$6:$H$17</c:f>
              <c:numCache>
                <c:formatCode>####.0</c:formatCode>
                <c:ptCount val="12"/>
                <c:pt idx="0">
                  <c:v>56.896551724137929</c:v>
                </c:pt>
                <c:pt idx="1">
                  <c:v>51.724137931034484</c:v>
                </c:pt>
                <c:pt idx="2">
                  <c:v>50</c:v>
                </c:pt>
                <c:pt idx="3">
                  <c:v>50</c:v>
                </c:pt>
                <c:pt idx="4">
                  <c:v>49.137931034482762</c:v>
                </c:pt>
                <c:pt idx="5">
                  <c:v>46.551724137931032</c:v>
                </c:pt>
                <c:pt idx="6">
                  <c:v>44.827586206896555</c:v>
                </c:pt>
                <c:pt idx="7">
                  <c:v>41.379310344827587</c:v>
                </c:pt>
                <c:pt idx="8">
                  <c:v>38.793103448275865</c:v>
                </c:pt>
                <c:pt idx="9">
                  <c:v>37.068965517241381</c:v>
                </c:pt>
                <c:pt idx="10">
                  <c:v>18.96551724137931</c:v>
                </c:pt>
                <c:pt idx="11">
                  <c:v>8.6206896551724146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A-4AF5-BD3C-BC9ADC328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7025488"/>
        <c:axId val="1"/>
      </c:barChart>
      <c:catAx>
        <c:axId val="44702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447025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8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</a:t>
            </a:r>
            <a:r>
              <a:rPr lang="es-HN" b="1" baseline="0"/>
              <a:t> del sector agropecuario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60 años y más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'Agropecuario 60 años y mas'!$F$6:$F$7</c:f>
              <c:strCache>
                <c:ptCount val="2"/>
                <c:pt idx="0">
                  <c:v>Cultivo de tomate</c:v>
                </c:pt>
                <c:pt idx="1">
                  <c:v>Huerto Familiar</c:v>
                </c:pt>
              </c:strCache>
            </c:strRef>
          </c:cat>
          <c:val>
            <c:numRef>
              <c:f>'Agropecuario 60 años y mas'!$G$6:$G$7</c:f>
              <c:numCache>
                <c:formatCode>####.0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7-4E85-AD38-1761FC2A0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882712"/>
        <c:axId val="1"/>
      </c:barChart>
      <c:catAx>
        <c:axId val="29588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95882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9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</a:t>
            </a:r>
            <a:r>
              <a:rPr lang="es-HN" b="1" baseline="0"/>
              <a:t> sector agroecuario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 baseline="0"/>
              <a:t>Edad sin especificar</a:t>
            </a:r>
            <a:endParaRPr lang="es-HN" b="1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'Agropecuario Edad no esp'!$H$4:$H$13</c:f>
              <c:strCache>
                <c:ptCount val="10"/>
                <c:pt idx="0">
                  <c:v>Medio ambiente</c:v>
                </c:pt>
                <c:pt idx="1">
                  <c:v>Buenas prácticas agricolas</c:v>
                </c:pt>
                <c:pt idx="2">
                  <c:v>Sanidad aves de corral</c:v>
                </c:pt>
                <c:pt idx="3">
                  <c:v>Sanidad ganado bovino</c:v>
                </c:pt>
                <c:pt idx="4">
                  <c:v>Cultivo de café, cacao, banano</c:v>
                </c:pt>
                <c:pt idx="5">
                  <c:v>Escuela de Campos</c:v>
                </c:pt>
                <c:pt idx="6">
                  <c:v>Huertos Escolares</c:v>
                </c:pt>
                <c:pt idx="7">
                  <c:v>Control de plagas</c:v>
                </c:pt>
                <c:pt idx="8">
                  <c:v>Producción de semillas</c:v>
                </c:pt>
                <c:pt idx="9">
                  <c:v>Agroecología</c:v>
                </c:pt>
              </c:strCache>
            </c:strRef>
          </c:cat>
          <c:val>
            <c:numRef>
              <c:f>'Agropecuario Edad no esp'!$I$4:$I$13</c:f>
              <c:numCache>
                <c:formatCode>####.0</c:formatCode>
                <c:ptCount val="10"/>
                <c:pt idx="0">
                  <c:v>6.8965517241379306</c:v>
                </c:pt>
                <c:pt idx="1">
                  <c:v>6.8965517241379306</c:v>
                </c:pt>
                <c:pt idx="2">
                  <c:v>3.4482758620689653</c:v>
                </c:pt>
                <c:pt idx="3">
                  <c:v>3.4482758620689653</c:v>
                </c:pt>
                <c:pt idx="4">
                  <c:v>3.4482758620689653</c:v>
                </c:pt>
                <c:pt idx="5">
                  <c:v>3.4482758620689653</c:v>
                </c:pt>
                <c:pt idx="6">
                  <c:v>3.4482758620689653</c:v>
                </c:pt>
                <c:pt idx="7">
                  <c:v>3.4482758620689653</c:v>
                </c:pt>
                <c:pt idx="8">
                  <c:v>3.4482758620689653</c:v>
                </c:pt>
                <c:pt idx="9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6-4FDE-BF67-4FD823C63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6385968"/>
        <c:axId val="1"/>
      </c:barChart>
      <c:catAx>
        <c:axId val="33638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638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Gráfico 10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Temas sector comercio y servicio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b="1"/>
              <a:t>Edad</a:t>
            </a:r>
            <a:r>
              <a:rPr lang="es-HN" b="1" baseline="0"/>
              <a:t> 15-30 años</a:t>
            </a:r>
            <a:endParaRPr lang="es-HN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'Comercio y Servicio 15-30'!$H$4:$H$18</c:f>
              <c:strCache>
                <c:ptCount val="15"/>
                <c:pt idx="0">
                  <c:v>Belleza</c:v>
                </c:pt>
                <c:pt idx="1">
                  <c:v>Manualidades</c:v>
                </c:pt>
                <c:pt idx="2">
                  <c:v>Computación</c:v>
                </c:pt>
                <c:pt idx="3">
                  <c:v>Panadería y repostería</c:v>
                </c:pt>
                <c:pt idx="4">
                  <c:v>Montaje y mantenimiento de microempresas</c:v>
                </c:pt>
                <c:pt idx="5">
                  <c:v>Cocina</c:v>
                </c:pt>
                <c:pt idx="6">
                  <c:v>Motivación, orga. y comerc.</c:v>
                </c:pt>
                <c:pt idx="7">
                  <c:v>Barbería</c:v>
                </c:pt>
                <c:pt idx="8">
                  <c:v>Embolsado de especias</c:v>
                </c:pt>
                <c:pt idx="9">
                  <c:v>Banco de granos</c:v>
                </c:pt>
                <c:pt idx="10">
                  <c:v>Industria Casera (Jalea, encurtidos, miel)</c:v>
                </c:pt>
                <c:pt idx="11">
                  <c:v>Reparación de computadoras</c:v>
                </c:pt>
                <c:pt idx="12">
                  <c:v>Venta de productos tecnologicos y alimenticios</c:v>
                </c:pt>
                <c:pt idx="13">
                  <c:v>Reparación de celulares</c:v>
                </c:pt>
                <c:pt idx="14">
                  <c:v>Comercialización de frutos</c:v>
                </c:pt>
              </c:strCache>
            </c:strRef>
          </c:cat>
          <c:val>
            <c:numRef>
              <c:f>'Comercio y Servicio 15-30'!$I$4:$I$18</c:f>
              <c:numCache>
                <c:formatCode>####.0</c:formatCode>
                <c:ptCount val="15"/>
                <c:pt idx="0">
                  <c:v>47.826086956521742</c:v>
                </c:pt>
                <c:pt idx="1">
                  <c:v>47.826086956521742</c:v>
                </c:pt>
                <c:pt idx="2">
                  <c:v>43.478260869565219</c:v>
                </c:pt>
                <c:pt idx="3">
                  <c:v>34.782608695652172</c:v>
                </c:pt>
                <c:pt idx="4">
                  <c:v>21.739130434782609</c:v>
                </c:pt>
                <c:pt idx="5">
                  <c:v>17.391304347826086</c:v>
                </c:pt>
                <c:pt idx="6">
                  <c:v>17.391304347826086</c:v>
                </c:pt>
                <c:pt idx="7">
                  <c:v>13.04</c:v>
                </c:pt>
                <c:pt idx="8">
                  <c:v>8.695652173913043</c:v>
                </c:pt>
                <c:pt idx="9">
                  <c:v>4.3478260869565215</c:v>
                </c:pt>
                <c:pt idx="10">
                  <c:v>4.3478260869565215</c:v>
                </c:pt>
                <c:pt idx="11">
                  <c:v>4.3478260869565215</c:v>
                </c:pt>
                <c:pt idx="12">
                  <c:v>4.3478260869565215</c:v>
                </c:pt>
                <c:pt idx="13">
                  <c:v>4.3478260869565215</c:v>
                </c:pt>
                <c:pt idx="14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9-455E-A83F-529D521AC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8857848"/>
        <c:axId val="1"/>
      </c:barChart>
      <c:catAx>
        <c:axId val="338857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#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338857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04/09/2018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dirty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E075D-79DB-4A66-B238-8E7118292DA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07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E075D-79DB-4A66-B238-8E7118292DA8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22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FE075D-79DB-4A66-B238-8E7118292DA8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2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04/09/2018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C16FCFC-593A-4048-A92F-0E888127D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118196"/>
              </p:ext>
            </p:extLst>
          </p:nvPr>
        </p:nvGraphicFramePr>
        <p:xfrm>
          <a:off x="1421582" y="827609"/>
          <a:ext cx="95050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23B3290-9160-4B2D-AB74-FB1C5537003E}"/>
              </a:ext>
            </a:extLst>
          </p:cNvPr>
          <p:cNvSpPr/>
          <p:nvPr/>
        </p:nvSpPr>
        <p:spPr>
          <a:xfrm>
            <a:off x="845518" y="6300217"/>
            <a:ext cx="11377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EC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116 instituciones que tienen cobertura en Fco. Morazán </a:t>
            </a:r>
            <a:endParaRPr lang="es-HN" sz="2400" b="1" dirty="0">
              <a:solidFill>
                <a:srgbClr val="006EC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51782C-BE8E-47E6-AECC-BE3A0E17E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189039"/>
              </p:ext>
            </p:extLst>
          </p:nvPr>
        </p:nvGraphicFramePr>
        <p:xfrm>
          <a:off x="1493590" y="683593"/>
          <a:ext cx="95050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7DF0FE2F-32A2-4F99-AEF6-5DB242EEA9D5}"/>
              </a:ext>
            </a:extLst>
          </p:cNvPr>
          <p:cNvSpPr/>
          <p:nvPr/>
        </p:nvSpPr>
        <p:spPr>
          <a:xfrm>
            <a:off x="2308324" y="6228209"/>
            <a:ext cx="8451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sobre  53 instituciones que atienden la opción Educación Inserción para el Mundo del Trabajo.</a:t>
            </a:r>
            <a:endParaRPr lang="es-HN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4343673-A4C2-440D-AA96-F64CAA84E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871878"/>
              </p:ext>
            </p:extLst>
          </p:nvPr>
        </p:nvGraphicFramePr>
        <p:xfrm>
          <a:off x="2105658" y="827609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0A1EA02-DD4D-46A5-803E-A8A90BE94276}"/>
              </a:ext>
            </a:extLst>
          </p:cNvPr>
          <p:cNvSpPr/>
          <p:nvPr/>
        </p:nvSpPr>
        <p:spPr>
          <a:xfrm>
            <a:off x="2105658" y="586816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23 instituciones que atienden población de 15-30 años en inserción laboral.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4A7242D-3922-4795-9021-A148694FC036}"/>
              </a:ext>
            </a:extLst>
          </p:cNvPr>
          <p:cNvSpPr/>
          <p:nvPr/>
        </p:nvSpPr>
        <p:spPr>
          <a:xfrm>
            <a:off x="1781622" y="5652145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con atención a población en edad 31-59 años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AE20237-9F60-436E-ACC6-51EDFF286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628336"/>
              </p:ext>
            </p:extLst>
          </p:nvPr>
        </p:nvGraphicFramePr>
        <p:xfrm>
          <a:off x="1349574" y="899989"/>
          <a:ext cx="10369152" cy="475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58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07BB66-BB57-434C-B1BA-DF5B8B626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706693"/>
              </p:ext>
            </p:extLst>
          </p:nvPr>
        </p:nvGraphicFramePr>
        <p:xfrm>
          <a:off x="989534" y="899617"/>
          <a:ext cx="109452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35E5721-BFCC-41ED-88B8-CAEC642AF84E}"/>
              </a:ext>
            </a:extLst>
          </p:cNvPr>
          <p:cNvSpPr/>
          <p:nvPr/>
        </p:nvSpPr>
        <p:spPr>
          <a:xfrm>
            <a:off x="1133550" y="5868169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4 instituciones que atienden población en edad de 60 años y más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D9F380A-DE00-4399-952B-6244C2EF2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66423"/>
              </p:ext>
            </p:extLst>
          </p:nvPr>
        </p:nvGraphicFramePr>
        <p:xfrm>
          <a:off x="1133550" y="1043633"/>
          <a:ext cx="101531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C55DF1C-6C15-4328-834C-9A766B30A93A}"/>
              </a:ext>
            </a:extLst>
          </p:cNvPr>
          <p:cNvSpPr txBox="1"/>
          <p:nvPr/>
        </p:nvSpPr>
        <p:spPr>
          <a:xfrm>
            <a:off x="989534" y="7092305"/>
            <a:ext cx="1029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29 instituciones que atienden a población en edad sin especificar  en  Inserción Laboral </a:t>
            </a:r>
            <a:endParaRPr lang="es-HN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D14C2BA-C2BC-4490-967A-FEE4F9424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375015"/>
              </p:ext>
            </p:extLst>
          </p:nvPr>
        </p:nvGraphicFramePr>
        <p:xfrm>
          <a:off x="1529594" y="539577"/>
          <a:ext cx="1000911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AADEA17-43AB-4FD5-9413-044DE1EFF8F0}"/>
              </a:ext>
            </a:extLst>
          </p:cNvPr>
          <p:cNvSpPr txBox="1"/>
          <p:nvPr/>
        </p:nvSpPr>
        <p:spPr>
          <a:xfrm>
            <a:off x="1529594" y="6804273"/>
            <a:ext cx="1054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23 instituciones que atienden población de 15-30 años en Inserción Laboral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E68C73-3247-4B2E-9F0A-657019F50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560623"/>
              </p:ext>
            </p:extLst>
          </p:nvPr>
        </p:nvGraphicFramePr>
        <p:xfrm>
          <a:off x="1531377" y="971625"/>
          <a:ext cx="95050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E12B064-01F7-4009-9105-577451E75E43}"/>
              </a:ext>
            </a:extLst>
          </p:cNvPr>
          <p:cNvSpPr/>
          <p:nvPr/>
        </p:nvSpPr>
        <p:spPr>
          <a:xfrm>
            <a:off x="1531377" y="6156201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que atienden población de 31-59 años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4F8D5F9-009C-46DA-8DFA-FD3BAE5C5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063966"/>
              </p:ext>
            </p:extLst>
          </p:nvPr>
        </p:nvGraphicFramePr>
        <p:xfrm>
          <a:off x="773510" y="1043633"/>
          <a:ext cx="110172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9D80675-48B1-4895-AFC8-8ECA954A5C2B}"/>
              </a:ext>
            </a:extLst>
          </p:cNvPr>
          <p:cNvSpPr/>
          <p:nvPr/>
        </p:nvSpPr>
        <p:spPr>
          <a:xfrm>
            <a:off x="773510" y="5940177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4 instituciones que atienden población de 60 años y más en inserción laboral.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3E4CD3D-672A-4E0E-8BF1-5FEAE430C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924033"/>
              </p:ext>
            </p:extLst>
          </p:nvPr>
        </p:nvGraphicFramePr>
        <p:xfrm>
          <a:off x="1133550" y="683593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03C9EB2-8FE7-4A52-80EA-DB56C5D99970}"/>
              </a:ext>
            </a:extLst>
          </p:cNvPr>
          <p:cNvSpPr/>
          <p:nvPr/>
        </p:nvSpPr>
        <p:spPr>
          <a:xfrm>
            <a:off x="1133550" y="615620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Porcentaje en relación a 29 instituciones que atienden población sin edad especifica en inserción laboral.</a:t>
            </a:r>
            <a:endParaRPr lang="es-HN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514" y="2771825"/>
            <a:ext cx="114492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</a:rPr>
              <a:t>RESULTADOS DEL MAPEO NACIONAL INSTITUCIONAL 2017</a:t>
            </a:r>
            <a:endParaRPr lang="es-HN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</a:rPr>
              <a:t>TRABAJO REALIZADO EN BASE A 116 INSTITUCIONES QUE TIENEN COBERTURA</a:t>
            </a:r>
            <a:endParaRPr lang="es-HN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</a:rPr>
              <a:t>EN EL DEPARTAMENTO DE FRANCISCO MORAZAN</a:t>
            </a:r>
            <a:endParaRPr lang="es-HN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_tradnl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s-HN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9B05CA2-53B6-4365-8F36-DC517E7E8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549634"/>
              </p:ext>
            </p:extLst>
          </p:nvPr>
        </p:nvGraphicFramePr>
        <p:xfrm>
          <a:off x="989534" y="611585"/>
          <a:ext cx="1022513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5786251-413E-4FA0-B946-E0414F6A5599}"/>
              </a:ext>
            </a:extLst>
          </p:cNvPr>
          <p:cNvSpPr/>
          <p:nvPr/>
        </p:nvSpPr>
        <p:spPr>
          <a:xfrm>
            <a:off x="991096" y="6585391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23 instituciones con atención a población en edad de 15-30 años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DB915A6-1C52-4388-83E4-50345AEC7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09222"/>
              </p:ext>
            </p:extLst>
          </p:nvPr>
        </p:nvGraphicFramePr>
        <p:xfrm>
          <a:off x="1817626" y="971625"/>
          <a:ext cx="94330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A800436B-8D3A-4D8C-88E0-D24F0FF9F945}"/>
              </a:ext>
            </a:extLst>
          </p:cNvPr>
          <p:cNvSpPr/>
          <p:nvPr/>
        </p:nvSpPr>
        <p:spPr>
          <a:xfrm>
            <a:off x="2249674" y="579616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con atención a población de 31-59 años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55C9A45-4565-4B3C-BE2B-46A91F513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23681"/>
              </p:ext>
            </p:extLst>
          </p:nvPr>
        </p:nvGraphicFramePr>
        <p:xfrm>
          <a:off x="917526" y="1043633"/>
          <a:ext cx="97930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C9DA869-FC9C-402D-A87F-4FA38BB7E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45990"/>
              </p:ext>
            </p:extLst>
          </p:nvPr>
        </p:nvGraphicFramePr>
        <p:xfrm>
          <a:off x="917526" y="5508129"/>
          <a:ext cx="9793088" cy="741045"/>
        </p:xfrm>
        <a:graphic>
          <a:graphicData uri="http://schemas.openxmlformats.org/drawingml/2006/table">
            <a:tbl>
              <a:tblPr/>
              <a:tblGrid>
                <a:gridCol w="9793088">
                  <a:extLst>
                    <a:ext uri="{9D8B030D-6E8A-4147-A177-3AD203B41FA5}">
                      <a16:colId xmlns:a16="http://schemas.microsoft.com/office/drawing/2014/main" val="81011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*Porcentaje en relación a 4 instituciones que atienden a población edad 60 años y más en inserción laboral.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71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A6CA1F1-09B5-4147-9F03-4B81DB323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099509"/>
              </p:ext>
            </p:extLst>
          </p:nvPr>
        </p:nvGraphicFramePr>
        <p:xfrm>
          <a:off x="917526" y="899617"/>
          <a:ext cx="109452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AF072A02-73B6-4B28-91F6-1CFED66D777E}"/>
              </a:ext>
            </a:extLst>
          </p:cNvPr>
          <p:cNvSpPr/>
          <p:nvPr/>
        </p:nvSpPr>
        <p:spPr>
          <a:xfrm>
            <a:off x="1277566" y="6516241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29 instituciones que atienden población en edad sin especificar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F852904-249B-4F25-8BAC-478912765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043892"/>
              </p:ext>
            </p:extLst>
          </p:nvPr>
        </p:nvGraphicFramePr>
        <p:xfrm>
          <a:off x="1637606" y="683593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5021F122-2F05-48EF-82CC-5A805A5FEF02}"/>
              </a:ext>
            </a:extLst>
          </p:cNvPr>
          <p:cNvSpPr/>
          <p:nvPr/>
        </p:nvSpPr>
        <p:spPr>
          <a:xfrm>
            <a:off x="1613013" y="6012185"/>
            <a:ext cx="1000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104 instituciones que atienden satisfacción de necesidades básicas en el departamento de Fco. Morazán.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73F9727-E350-409B-B443-8062B4597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435884"/>
              </p:ext>
            </p:extLst>
          </p:nvPr>
        </p:nvGraphicFramePr>
        <p:xfrm>
          <a:off x="557486" y="683593"/>
          <a:ext cx="112332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B3C6682D-D187-4123-94B5-33A36591F59D}"/>
              </a:ext>
            </a:extLst>
          </p:cNvPr>
          <p:cNvSpPr/>
          <p:nvPr/>
        </p:nvSpPr>
        <p:spPr>
          <a:xfrm>
            <a:off x="845518" y="6372225"/>
            <a:ext cx="10369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aplicado en relación a 25 instituciones que atienden población en edad 4-14 años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1428494-C566-4E8B-BC93-F8D04E76E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879076"/>
              </p:ext>
            </p:extLst>
          </p:nvPr>
        </p:nvGraphicFramePr>
        <p:xfrm>
          <a:off x="773510" y="827609"/>
          <a:ext cx="110892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BCE6F662-F0AA-4171-84B8-9FEECE9C6626}"/>
              </a:ext>
            </a:extLst>
          </p:cNvPr>
          <p:cNvSpPr/>
          <p:nvPr/>
        </p:nvSpPr>
        <p:spPr>
          <a:xfrm>
            <a:off x="773510" y="6660257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25 instituciones que atienden población en edad 4-14 años en Satisfacción de Necesidades Básicas.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B396416-889F-4BBF-91F3-58A9AD1FB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900432"/>
              </p:ext>
            </p:extLst>
          </p:nvPr>
        </p:nvGraphicFramePr>
        <p:xfrm>
          <a:off x="1349574" y="827608"/>
          <a:ext cx="9973108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C29E7F07-4E32-45A5-BE6D-F261B031945E}"/>
              </a:ext>
            </a:extLst>
          </p:cNvPr>
          <p:cNvSpPr/>
          <p:nvPr/>
        </p:nvSpPr>
        <p:spPr>
          <a:xfrm>
            <a:off x="1332803" y="6732265"/>
            <a:ext cx="9973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aplicado en relación a 29 instituciones que atienden población en edad 15-30 años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8091AF4-6543-49FF-B871-C822B7F2C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155677"/>
              </p:ext>
            </p:extLst>
          </p:nvPr>
        </p:nvGraphicFramePr>
        <p:xfrm>
          <a:off x="1601602" y="755601"/>
          <a:ext cx="94690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29E0BFC-5B43-4A75-B5DA-597E48F66514}"/>
              </a:ext>
            </a:extLst>
          </p:cNvPr>
          <p:cNvSpPr/>
          <p:nvPr/>
        </p:nvSpPr>
        <p:spPr>
          <a:xfrm>
            <a:off x="1601602" y="6372225"/>
            <a:ext cx="9469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29 instituciones que atienden población en edad 15-30 años en la opción de Satisfacción de Necesidades Básicas.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38E27FC-377F-4A44-85E5-344C56F7D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015365"/>
              </p:ext>
            </p:extLst>
          </p:nvPr>
        </p:nvGraphicFramePr>
        <p:xfrm>
          <a:off x="1565598" y="683593"/>
          <a:ext cx="103691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5694233-C73A-4DD3-B1CB-20E0F4871D97}"/>
              </a:ext>
            </a:extLst>
          </p:cNvPr>
          <p:cNvSpPr/>
          <p:nvPr/>
        </p:nvSpPr>
        <p:spPr>
          <a:xfrm>
            <a:off x="1565598" y="6372225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aplicado en relación a 12 instituciones que atienden población en edad 31-59 años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4F04E3-CCF0-498B-83E4-068A105C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0" y="737840"/>
            <a:ext cx="27769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3F179D-18C0-495F-9B64-160981B69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35388"/>
              </p:ext>
            </p:extLst>
          </p:nvPr>
        </p:nvGraphicFramePr>
        <p:xfrm>
          <a:off x="1817626" y="539577"/>
          <a:ext cx="9433048" cy="7424146"/>
        </p:xfrm>
        <a:graphic>
          <a:graphicData uri="http://schemas.openxmlformats.org/drawingml/2006/table">
            <a:tbl>
              <a:tblPr/>
              <a:tblGrid>
                <a:gridCol w="428775">
                  <a:extLst>
                    <a:ext uri="{9D8B030D-6E8A-4147-A177-3AD203B41FA5}">
                      <a16:colId xmlns:a16="http://schemas.microsoft.com/office/drawing/2014/main" val="3188793365"/>
                    </a:ext>
                  </a:extLst>
                </a:gridCol>
                <a:gridCol w="9004273">
                  <a:extLst>
                    <a:ext uri="{9D8B030D-6E8A-4147-A177-3AD203B41FA5}">
                      <a16:colId xmlns:a16="http://schemas.microsoft.com/office/drawing/2014/main" val="3479187768"/>
                    </a:ext>
                  </a:extLst>
                </a:gridCol>
              </a:tblGrid>
              <a:tr h="377262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Cuadro No. 1</a:t>
                      </a:r>
                      <a:endParaRPr lang="es-H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9289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Instituciones con cobertura en Francisco Morazán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875529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Centroamericana de Gastronomía de Honduras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50839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Arte SOAM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196890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Belleza Montero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945829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Belleza Reflejos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70697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de Belleza Salomón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991605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Europea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56596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Johana Guaimaca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583341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Academia y Salón de Belleza Mary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538373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 English Learning Center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148984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Alternativas y Oportunidades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848718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Amigos de la Tierra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56005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Acción para el Desarrollo Poblacional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787759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Arca de Esperanzas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317878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Brigadas de Amor Cristiano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552597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Colectivo Violeta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243982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Compartir con Las Niñas y Niños de Honduras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178300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Danesa de Personas con Discapacidad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125036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Padres y Amigos de niños y Jóvenes especiales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336475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Scouts de Honduras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72681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Sordos de Honduras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650573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Goal International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104505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Hondureña de Apoyo al Autista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309417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Hondureña de Asociaciones Bancarias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148483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Hondureña de Lesionados Medulares y Similares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92844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Hondureña de Planificación de Familia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44806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LGTB Arcoiris de Honduras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596778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Nacional para el Fomento de la Agroecología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67294"/>
                  </a:ext>
                </a:extLst>
              </a:tr>
              <a:tr h="24299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HN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Teatro Taller Tegucigalpa</a:t>
                      </a:r>
                      <a:endParaRPr lang="es-HN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37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9F3EA39-F2D4-4BCF-99A5-FD1829611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712593"/>
              </p:ext>
            </p:extLst>
          </p:nvPr>
        </p:nvGraphicFramePr>
        <p:xfrm>
          <a:off x="1277566" y="827609"/>
          <a:ext cx="10225136" cy="562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A05BC1D-6F5B-4665-9175-73D0330C9421}"/>
              </a:ext>
            </a:extLst>
          </p:cNvPr>
          <p:cNvSpPr/>
          <p:nvPr/>
        </p:nvSpPr>
        <p:spPr>
          <a:xfrm>
            <a:off x="845518" y="6447633"/>
            <a:ext cx="1101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aplicado en relación a 12 instituciones que atienden población en edad 31-59 años en la opción satisfacción de necesidades básicas.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F3448A1-9CA2-4458-9255-1EAA71536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080572"/>
              </p:ext>
            </p:extLst>
          </p:nvPr>
        </p:nvGraphicFramePr>
        <p:xfrm>
          <a:off x="1061542" y="827609"/>
          <a:ext cx="1087320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ABAE4D1-9D02-49BF-B5A7-9AE42D9A23F8}"/>
              </a:ext>
            </a:extLst>
          </p:cNvPr>
          <p:cNvSpPr/>
          <p:nvPr/>
        </p:nvSpPr>
        <p:spPr>
          <a:xfrm>
            <a:off x="1637606" y="630021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que atienden a población en edad de 60 años y mas en la opción SNB.*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21D9758-CFD6-4335-A6FD-20C4ADEFE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308004"/>
              </p:ext>
            </p:extLst>
          </p:nvPr>
        </p:nvGraphicFramePr>
        <p:xfrm>
          <a:off x="1349574" y="467569"/>
          <a:ext cx="102251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2505658-A544-4200-93C1-DDEB9FF2D4D1}"/>
              </a:ext>
            </a:extLst>
          </p:cNvPr>
          <p:cNvSpPr/>
          <p:nvPr/>
        </p:nvSpPr>
        <p:spPr>
          <a:xfrm>
            <a:off x="1205558" y="6516241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que atienden población en edad 60 años y mas en la opción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BCD52B9-B58B-4F66-A038-8B23F87FA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744602"/>
              </p:ext>
            </p:extLst>
          </p:nvPr>
        </p:nvGraphicFramePr>
        <p:xfrm>
          <a:off x="1409392" y="755601"/>
          <a:ext cx="1059736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DEA6A2C7-F238-4D64-9597-6F11708F2024}"/>
              </a:ext>
            </a:extLst>
          </p:cNvPr>
          <p:cNvSpPr/>
          <p:nvPr/>
        </p:nvSpPr>
        <p:spPr>
          <a:xfrm>
            <a:off x="1409392" y="6372225"/>
            <a:ext cx="10165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72 instituciones que atienden población sin especificar edad en la opción de satisfacción de necesidades básicas.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FD51BD-7BFD-4299-B6E4-8A38BC76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07890"/>
              </p:ext>
            </p:extLst>
          </p:nvPr>
        </p:nvGraphicFramePr>
        <p:xfrm>
          <a:off x="1421582" y="971625"/>
          <a:ext cx="104411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ABFA58F2-43B9-477D-B450-8FA54C54CC73}"/>
              </a:ext>
            </a:extLst>
          </p:cNvPr>
          <p:cNvSpPr/>
          <p:nvPr/>
        </p:nvSpPr>
        <p:spPr>
          <a:xfrm>
            <a:off x="1565598" y="6333316"/>
            <a:ext cx="1029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72 instituciones que atienden población en edad sin especificar en la opción de Satisfacción de Necesidades Básicas.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DDA715F-0F93-466A-917D-F3097E4B7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341429"/>
              </p:ext>
            </p:extLst>
          </p:nvPr>
        </p:nvGraphicFramePr>
        <p:xfrm>
          <a:off x="1061542" y="971625"/>
          <a:ext cx="110172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2677E55-CBD5-422B-9D2B-C80B957D0ACD}"/>
              </a:ext>
            </a:extLst>
          </p:cNvPr>
          <p:cNvSpPr/>
          <p:nvPr/>
        </p:nvSpPr>
        <p:spPr>
          <a:xfrm>
            <a:off x="1301272" y="6300217"/>
            <a:ext cx="10633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*Cobertura municipal en Francisco Morazán de 19 instituciones con atención a población en edad 0-3 años en educación infantil temprana.</a:t>
            </a:r>
            <a:r>
              <a:rPr lang="es-ES" sz="2400" dirty="0">
                <a:solidFill>
                  <a:srgbClr val="0070C0"/>
                </a:solidFill>
              </a:rPr>
              <a:t> </a:t>
            </a:r>
            <a:endParaRPr lang="es-H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ABE60E4-D9A7-4C98-915A-4497241E7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3648"/>
              </p:ext>
            </p:extLst>
          </p:nvPr>
        </p:nvGraphicFramePr>
        <p:xfrm>
          <a:off x="1133550" y="1115641"/>
          <a:ext cx="10873208" cy="2448273"/>
        </p:xfrm>
        <a:graphic>
          <a:graphicData uri="http://schemas.openxmlformats.org/drawingml/2006/table">
            <a:tbl>
              <a:tblPr/>
              <a:tblGrid>
                <a:gridCol w="5144307">
                  <a:extLst>
                    <a:ext uri="{9D8B030D-6E8A-4147-A177-3AD203B41FA5}">
                      <a16:colId xmlns:a16="http://schemas.microsoft.com/office/drawing/2014/main" val="4151197212"/>
                    </a:ext>
                  </a:extLst>
                </a:gridCol>
                <a:gridCol w="3568661">
                  <a:extLst>
                    <a:ext uri="{9D8B030D-6E8A-4147-A177-3AD203B41FA5}">
                      <a16:colId xmlns:a16="http://schemas.microsoft.com/office/drawing/2014/main" val="122240841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350046337"/>
                    </a:ext>
                  </a:extLst>
                </a:gridCol>
              </a:tblGrid>
              <a:tr h="6159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Cuadro No.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02576"/>
                  </a:ext>
                </a:extLst>
              </a:tr>
              <a:tr h="1216319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Cobertura municipal en Fco. Morazán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730230"/>
                  </a:ext>
                </a:extLst>
              </a:tr>
              <a:tr h="615977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Central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87597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8B1FB6CE-3706-407D-889D-6F93079FA172}"/>
              </a:ext>
            </a:extLst>
          </p:cNvPr>
          <p:cNvSpPr/>
          <p:nvPr/>
        </p:nvSpPr>
        <p:spPr>
          <a:xfrm>
            <a:off x="1133550" y="3851945"/>
            <a:ext cx="10009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que atienden población en edad 15-30 años en alfabetización.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339B3B-F4F1-44AE-B9F8-9006B2CB8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05988"/>
              </p:ext>
            </p:extLst>
          </p:nvPr>
        </p:nvGraphicFramePr>
        <p:xfrm>
          <a:off x="989534" y="1547689"/>
          <a:ext cx="11521280" cy="2088233"/>
        </p:xfrm>
        <a:graphic>
          <a:graphicData uri="http://schemas.openxmlformats.org/drawingml/2006/table">
            <a:tbl>
              <a:tblPr/>
              <a:tblGrid>
                <a:gridCol w="6172115">
                  <a:extLst>
                    <a:ext uri="{9D8B030D-6E8A-4147-A177-3AD203B41FA5}">
                      <a16:colId xmlns:a16="http://schemas.microsoft.com/office/drawing/2014/main" val="1366467820"/>
                    </a:ext>
                  </a:extLst>
                </a:gridCol>
                <a:gridCol w="3511415">
                  <a:extLst>
                    <a:ext uri="{9D8B030D-6E8A-4147-A177-3AD203B41FA5}">
                      <a16:colId xmlns:a16="http://schemas.microsoft.com/office/drawing/2014/main" val="3258111161"/>
                    </a:ext>
                  </a:extLst>
                </a:gridCol>
                <a:gridCol w="1837750">
                  <a:extLst>
                    <a:ext uri="{9D8B030D-6E8A-4147-A177-3AD203B41FA5}">
                      <a16:colId xmlns:a16="http://schemas.microsoft.com/office/drawing/2014/main" val="788078904"/>
                    </a:ext>
                  </a:extLst>
                </a:gridCol>
              </a:tblGrid>
              <a:tr h="5253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Cuadro No. 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73911"/>
                  </a:ext>
                </a:extLst>
              </a:tr>
              <a:tr h="1037449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Cobertura municipal en Fco. Morazán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256547"/>
                  </a:ext>
                </a:extLst>
              </a:tr>
              <a:tr h="525392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Central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59145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6973201-376A-4318-B27F-E65808D7B34E}"/>
              </a:ext>
            </a:extLst>
          </p:cNvPr>
          <p:cNvSpPr/>
          <p:nvPr/>
        </p:nvSpPr>
        <p:spPr>
          <a:xfrm>
            <a:off x="1565598" y="385194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 institución que atiende población en edad 31-59 años en alfabetización.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872A6B-A051-40D2-9422-B0DCB3122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88902"/>
              </p:ext>
            </p:extLst>
          </p:nvPr>
        </p:nvGraphicFramePr>
        <p:xfrm>
          <a:off x="917526" y="1691705"/>
          <a:ext cx="10945217" cy="2592289"/>
        </p:xfrm>
        <a:graphic>
          <a:graphicData uri="http://schemas.openxmlformats.org/drawingml/2006/table">
            <a:tbl>
              <a:tblPr/>
              <a:tblGrid>
                <a:gridCol w="5666249">
                  <a:extLst>
                    <a:ext uri="{9D8B030D-6E8A-4147-A177-3AD203B41FA5}">
                      <a16:colId xmlns:a16="http://schemas.microsoft.com/office/drawing/2014/main" val="4117314909"/>
                    </a:ext>
                  </a:extLst>
                </a:gridCol>
                <a:gridCol w="3772018">
                  <a:extLst>
                    <a:ext uri="{9D8B030D-6E8A-4147-A177-3AD203B41FA5}">
                      <a16:colId xmlns:a16="http://schemas.microsoft.com/office/drawing/2014/main" val="1080935998"/>
                    </a:ext>
                  </a:extLst>
                </a:gridCol>
                <a:gridCol w="1506950">
                  <a:extLst>
                    <a:ext uri="{9D8B030D-6E8A-4147-A177-3AD203B41FA5}">
                      <a16:colId xmlns:a16="http://schemas.microsoft.com/office/drawing/2014/main" val="39351970"/>
                    </a:ext>
                  </a:extLst>
                </a:gridCol>
              </a:tblGrid>
              <a:tr h="52110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Cuadro No. 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36613"/>
                  </a:ext>
                </a:extLst>
              </a:tr>
              <a:tr h="1028980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effectLst/>
                          <a:latin typeface="Arial" panose="020B0604020202020204" pitchFamily="34" charset="0"/>
                        </a:rPr>
                        <a:t>Cobertura municipal en Fco. Morazán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instituciones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09824"/>
                  </a:ext>
                </a:extLst>
              </a:tr>
              <a:tr h="521103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Distrito Central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594293"/>
                  </a:ext>
                </a:extLst>
              </a:tr>
              <a:tr h="521103">
                <a:tc>
                  <a:txBody>
                    <a:bodyPr/>
                    <a:lstStyle/>
                    <a:p>
                      <a:pPr algn="l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Lucía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H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61276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148750B-E9AF-4D3C-BE50-AFD9BD9335FF}"/>
              </a:ext>
            </a:extLst>
          </p:cNvPr>
          <p:cNvSpPr txBox="1"/>
          <p:nvPr/>
        </p:nvSpPr>
        <p:spPr>
          <a:xfrm>
            <a:off x="1061541" y="4572025"/>
            <a:ext cx="1144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 Porcentaje en relación a 5 instituciones que atienden población sin edad específica en Alfabetización.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FD95826-113C-4A71-B811-4DAD0E878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9458"/>
              </p:ext>
            </p:extLst>
          </p:nvPr>
        </p:nvGraphicFramePr>
        <p:xfrm>
          <a:off x="1205558" y="755601"/>
          <a:ext cx="109452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417DFF3-5BDB-43A8-A9D4-930FEB7E0830}"/>
              </a:ext>
            </a:extLst>
          </p:cNvPr>
          <p:cNvSpPr/>
          <p:nvPr/>
        </p:nvSpPr>
        <p:spPr>
          <a:xfrm>
            <a:off x="1277566" y="6372225"/>
            <a:ext cx="1029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23 instituciones que atienden población en edad de 15-30 años en inserción laboral. </a:t>
            </a:r>
            <a:endParaRPr lang="es-HN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4F04E3-CCF0-498B-83E4-068A105C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0" y="737840"/>
            <a:ext cx="277696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6F8F192-CFC5-4468-A67D-5688784FF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244663"/>
              </p:ext>
            </p:extLst>
          </p:nvPr>
        </p:nvGraphicFramePr>
        <p:xfrm>
          <a:off x="1997646" y="606471"/>
          <a:ext cx="9432000" cy="6922996"/>
        </p:xfrm>
        <a:graphic>
          <a:graphicData uri="http://schemas.openxmlformats.org/drawingml/2006/table">
            <a:tbl>
              <a:tblPr/>
              <a:tblGrid>
                <a:gridCol w="330594">
                  <a:extLst>
                    <a:ext uri="{9D8B030D-6E8A-4147-A177-3AD203B41FA5}">
                      <a16:colId xmlns:a16="http://schemas.microsoft.com/office/drawing/2014/main" val="968497329"/>
                    </a:ext>
                  </a:extLst>
                </a:gridCol>
                <a:gridCol w="9101406">
                  <a:extLst>
                    <a:ext uri="{9D8B030D-6E8A-4147-A177-3AD203B41FA5}">
                      <a16:colId xmlns:a16="http://schemas.microsoft.com/office/drawing/2014/main" val="3069222196"/>
                    </a:ext>
                  </a:extLst>
                </a:gridCol>
              </a:tblGrid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Câmara de Comercio e Industria de Tegucigalpa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584290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Cámara Nacional de Turismo de Honduras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624907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Caritas Arquidiócesis de Tegucigalpa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65335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General de Trabajadores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642665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Artesanal e Industrial para Ciegos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353410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Asesor para el Desarrollo de los Recursos Humanos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245178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Adiestramiento en Enfermería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938431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Arte y Cultura/UNAH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50391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Capacitación e Investigación de Enfermería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97496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Capacitación Especial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347103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Ciencias Básica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876525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Crecimiento de Recursos Humanos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618216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Desarrollo Empresarial para la MIPYME del Valle de Comayagua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90897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Desarrollo Empresarial Valle de Olancho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97001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Estimulación para el Niño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90679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Estimulación Temprana y Orientación Familiar "De Paso en Paso"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72564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Formación Profesional San Juan Bosco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490435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Formación y Capacitación en Salud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83600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Idiomas Koinonia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679721"/>
                  </a:ext>
                </a:extLst>
              </a:tr>
              <a:tr h="1515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familiar Educativo para el Desarrollo de Honduras Francisco Morazán, Guaimaca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179444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Integral de Salud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476856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Nacional de Adiestramiento de Recursos Humanos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72738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Nacional de Educación para el Trabajo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666367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odontopediatrico y detección de otras patologías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94989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para el Desarrollo y la Cooperación LGTBI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456134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Comisionado Nacional de los Derechos Humanos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755797"/>
                  </a:ext>
                </a:extLst>
              </a:tr>
              <a:tr h="257318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Confederación Deportiva Autónoma de Honduras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" marR="444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5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0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6407626-FD5A-4E0B-9D48-FD3D9687E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000572"/>
              </p:ext>
            </p:extLst>
          </p:nvPr>
        </p:nvGraphicFramePr>
        <p:xfrm>
          <a:off x="989534" y="827609"/>
          <a:ext cx="111612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9BBE4C1D-76BF-4CE8-9354-77B38FFB65DA}"/>
              </a:ext>
            </a:extLst>
          </p:cNvPr>
          <p:cNvSpPr/>
          <p:nvPr/>
        </p:nvSpPr>
        <p:spPr>
          <a:xfrm>
            <a:off x="989534" y="6228209"/>
            <a:ext cx="1029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5 instituciones que atienden a población en edad de 31-59 años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F193DE4-953A-4A78-95FC-D53311FD0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708837"/>
              </p:ext>
            </p:extLst>
          </p:nvPr>
        </p:nvGraphicFramePr>
        <p:xfrm>
          <a:off x="1133550" y="755601"/>
          <a:ext cx="110172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B447F55-20FF-4160-B041-720CF7C48F92}"/>
              </a:ext>
            </a:extLst>
          </p:cNvPr>
          <p:cNvSpPr/>
          <p:nvPr/>
        </p:nvSpPr>
        <p:spPr>
          <a:xfrm>
            <a:off x="1277566" y="6156201"/>
            <a:ext cx="11017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4 instituciones con atención a población en edad 60 años y más en inserción laboral.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ABFBFB9-41E6-45A7-B5A1-FD8283310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43155"/>
              </p:ext>
            </p:extLst>
          </p:nvPr>
        </p:nvGraphicFramePr>
        <p:xfrm>
          <a:off x="845518" y="755601"/>
          <a:ext cx="110892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8DCC16E-0F1E-42A8-B8A6-06CD8287CA8E}"/>
              </a:ext>
            </a:extLst>
          </p:cNvPr>
          <p:cNvSpPr/>
          <p:nvPr/>
        </p:nvSpPr>
        <p:spPr>
          <a:xfrm>
            <a:off x="1061542" y="6300217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29 instituciones que atienden población en edad no especificada en inserción laboral.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1B5DD71-E170-4A9E-A891-A7F5A4F80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68079"/>
              </p:ext>
            </p:extLst>
          </p:nvPr>
        </p:nvGraphicFramePr>
        <p:xfrm>
          <a:off x="989534" y="755601"/>
          <a:ext cx="111612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B31747B-114F-4F7F-98B6-380A4613AD4F}"/>
              </a:ext>
            </a:extLst>
          </p:cNvPr>
          <p:cNvSpPr/>
          <p:nvPr/>
        </p:nvSpPr>
        <p:spPr>
          <a:xfrm>
            <a:off x="773510" y="6156201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25 instituciones que atienden población en edad 4-14 años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670E31E-A242-4D32-BD00-7616AF11B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108512"/>
              </p:ext>
            </p:extLst>
          </p:nvPr>
        </p:nvGraphicFramePr>
        <p:xfrm>
          <a:off x="1061542" y="755601"/>
          <a:ext cx="109452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0F29321D-6A9D-4BEA-B538-CA421412C483}"/>
              </a:ext>
            </a:extLst>
          </p:cNvPr>
          <p:cNvSpPr/>
          <p:nvPr/>
        </p:nvSpPr>
        <p:spPr>
          <a:xfrm>
            <a:off x="1277566" y="6372225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29 instituciones que atienden población en edad 15-30 años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DA13351-417E-4AF9-A7CD-30558A4A16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159378"/>
              </p:ext>
            </p:extLst>
          </p:nvPr>
        </p:nvGraphicFramePr>
        <p:xfrm>
          <a:off x="989534" y="755601"/>
          <a:ext cx="1123324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615D9BB-BA2C-46C5-B9CA-BF0D202519CB}"/>
              </a:ext>
            </a:extLst>
          </p:cNvPr>
          <p:cNvSpPr/>
          <p:nvPr/>
        </p:nvSpPr>
        <p:spPr>
          <a:xfrm>
            <a:off x="1565598" y="6372225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12 instituciones que atienden población en edad de 31-59 años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7A8C001-1C3F-40F5-B8FC-FE7E9915FE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647191"/>
              </p:ext>
            </p:extLst>
          </p:nvPr>
        </p:nvGraphicFramePr>
        <p:xfrm>
          <a:off x="773510" y="611585"/>
          <a:ext cx="113772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B076EBA-65B7-4C9D-9B89-7594D712EE34}"/>
              </a:ext>
            </a:extLst>
          </p:cNvPr>
          <p:cNvSpPr/>
          <p:nvPr/>
        </p:nvSpPr>
        <p:spPr>
          <a:xfrm>
            <a:off x="701502" y="6372225"/>
            <a:ext cx="11593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Porcentaje en relación a 5 instituciones que atienden población en edad 60 años y más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0DDE841-BE7F-4A52-AEF7-102C7BE7F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116763"/>
              </p:ext>
            </p:extLst>
          </p:nvPr>
        </p:nvGraphicFramePr>
        <p:xfrm>
          <a:off x="1493590" y="683592"/>
          <a:ext cx="10513168" cy="556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60E11E7A-84BE-4EF1-A11E-666451CC4B6F}"/>
              </a:ext>
            </a:extLst>
          </p:cNvPr>
          <p:cNvSpPr/>
          <p:nvPr/>
        </p:nvSpPr>
        <p:spPr>
          <a:xfrm>
            <a:off x="1497642" y="6252016"/>
            <a:ext cx="1079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72 instituciones que atienden población en edad sin especificar en satisfacción de necesidades básicas.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76F838A-0B67-4B69-8042-4DCED63E9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694306"/>
              </p:ext>
            </p:extLst>
          </p:nvPr>
        </p:nvGraphicFramePr>
        <p:xfrm>
          <a:off x="1421582" y="899617"/>
          <a:ext cx="101531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2BDED2FC-6122-45DF-81A0-71DF20D74750}"/>
              </a:ext>
            </a:extLst>
          </p:cNvPr>
          <p:cNvSpPr/>
          <p:nvPr/>
        </p:nvSpPr>
        <p:spPr>
          <a:xfrm>
            <a:off x="413470" y="6588249"/>
            <a:ext cx="12169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Porcentaje en relación a 116 instituciones que tienen cobertura en Francisco Morazán.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16B4183-6FBB-4088-828C-8D2EA275D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75470"/>
              </p:ext>
            </p:extLst>
          </p:nvPr>
        </p:nvGraphicFramePr>
        <p:xfrm>
          <a:off x="845518" y="827609"/>
          <a:ext cx="1065718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07F4D81-A7CF-4284-89E1-EA8E741DDCB1}"/>
              </a:ext>
            </a:extLst>
          </p:cNvPr>
          <p:cNvSpPr txBox="1"/>
          <p:nvPr/>
        </p:nvSpPr>
        <p:spPr>
          <a:xfrm>
            <a:off x="1349574" y="6660257"/>
            <a:ext cx="979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19 instituciones en atención a población 0-3 años de edad.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6796A9-9AB6-459C-92C9-19D3D7707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78606"/>
              </p:ext>
            </p:extLst>
          </p:nvPr>
        </p:nvGraphicFramePr>
        <p:xfrm>
          <a:off x="1818150" y="467968"/>
          <a:ext cx="9432000" cy="6543964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688872704"/>
                    </a:ext>
                  </a:extLst>
                </a:gridCol>
                <a:gridCol w="8999952">
                  <a:extLst>
                    <a:ext uri="{9D8B030D-6E8A-4147-A177-3AD203B41FA5}">
                      <a16:colId xmlns:a16="http://schemas.microsoft.com/office/drawing/2014/main" val="2196934650"/>
                    </a:ext>
                  </a:extLst>
                </a:gridCol>
              </a:tblGrid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Confederación Hondureña de Cooperativas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890563"/>
                  </a:ext>
                </a:extLst>
              </a:tr>
              <a:tr h="321877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de Ahorro y Crédito Intibucana Limitada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218827"/>
                  </a:ext>
                </a:extLst>
              </a:tr>
              <a:tr h="321877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de Ahorro y Crédito Sanmarqueña Limitada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258841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de Ahorro y Crédito Talanga Limitada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837671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de Ahorro y Crédito Taulabé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638863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Elga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717326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Mixta Fraternidad de Mujeres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005527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 Sagrada Familia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08936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Cruz Roja Hondureña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002468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Cruz Verde / Escuela de Capacitaciones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66638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Care Little Angels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05069"/>
                  </a:ext>
                </a:extLst>
              </a:tr>
              <a:tr h="210983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General de Desarrollo Profesional/SEDUC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30458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General de la Marina Mercante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12783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 de servicios múltiples Arte de Barrio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304874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 de Servicios Multiples Walabis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18044"/>
                  </a:ext>
                </a:extLst>
              </a:tr>
              <a:tr h="21560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e Instituto YES YOUR ENGLISH SCHOOL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818870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Nacional de Arte Dramático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462943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Nacional de Bomberos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732808"/>
                  </a:ext>
                </a:extLst>
              </a:tr>
              <a:tr h="321877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Nacional de Danza Mercedes Agurcia Membreño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394411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para Ciegos Pilar Salinas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716445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Escuela Taller para Sordos Amor en Acción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17925"/>
                  </a:ext>
                </a:extLst>
              </a:tr>
              <a:tr h="38472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Federación de Organizaciones no Gubernamentales para El Desarrollo de Honduras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838047"/>
                  </a:ext>
                </a:extLst>
              </a:tr>
              <a:tr h="71860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Federación Nacional de Padres de personas con discapacidad de Honduras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327200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Foro Nacional de Sida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01480"/>
                  </a:ext>
                </a:extLst>
              </a:tr>
              <a:tr h="257024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Fundación Casa Zulema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" marR="4136" marT="413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696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07C0685-A9BF-4799-AF04-E8A9CF9551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613334"/>
              </p:ext>
            </p:extLst>
          </p:nvPr>
        </p:nvGraphicFramePr>
        <p:xfrm>
          <a:off x="1349574" y="899617"/>
          <a:ext cx="104411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DBACA22-99DD-48DC-945C-D887977D2451}"/>
              </a:ext>
            </a:extLst>
          </p:cNvPr>
          <p:cNvSpPr txBox="1"/>
          <p:nvPr/>
        </p:nvSpPr>
        <p:spPr>
          <a:xfrm>
            <a:off x="1493590" y="6854741"/>
            <a:ext cx="979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25 instituciones que atienden población en edad 4-14 años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54D38C8-BFFC-4088-BA79-D879F339D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200253"/>
              </p:ext>
            </p:extLst>
          </p:nvPr>
        </p:nvGraphicFramePr>
        <p:xfrm>
          <a:off x="1061542" y="971625"/>
          <a:ext cx="106211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CC01074-9A22-4490-AA1E-91D5CC2CEE7E}"/>
              </a:ext>
            </a:extLst>
          </p:cNvPr>
          <p:cNvSpPr txBox="1"/>
          <p:nvPr/>
        </p:nvSpPr>
        <p:spPr>
          <a:xfrm>
            <a:off x="1385578" y="6660257"/>
            <a:ext cx="1029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35 instituciones que atienden población en edad de 15-30 años.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2445CA8-FCAF-4323-ADFB-754F118E6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27368"/>
              </p:ext>
            </p:extLst>
          </p:nvPr>
        </p:nvGraphicFramePr>
        <p:xfrm>
          <a:off x="1277566" y="905669"/>
          <a:ext cx="10441160" cy="589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B853FC7-66FE-4019-93DB-C4C1408CDC16}"/>
              </a:ext>
            </a:extLst>
          </p:cNvPr>
          <p:cNvSpPr txBox="1"/>
          <p:nvPr/>
        </p:nvSpPr>
        <p:spPr>
          <a:xfrm>
            <a:off x="1565598" y="688603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*12 instituciones que atienden población en edad de 31-59 años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3615349-5FBA-493C-BA40-6375DB7F1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067860"/>
              </p:ext>
            </p:extLst>
          </p:nvPr>
        </p:nvGraphicFramePr>
        <p:xfrm>
          <a:off x="1277566" y="971625"/>
          <a:ext cx="104411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4763BAA-44E7-4005-8238-E8BF22D299F0}"/>
              </a:ext>
            </a:extLst>
          </p:cNvPr>
          <p:cNvSpPr txBox="1"/>
          <p:nvPr/>
        </p:nvSpPr>
        <p:spPr>
          <a:xfrm>
            <a:off x="1781622" y="697964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*5 instituciones con atención a población de 60 años y mas de edad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6145CBF-CEFB-4288-AD8E-2F4613CC0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684526"/>
              </p:ext>
            </p:extLst>
          </p:nvPr>
        </p:nvGraphicFramePr>
        <p:xfrm>
          <a:off x="917526" y="899616"/>
          <a:ext cx="10729192" cy="522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35BBE49-EC30-4F44-B3A6-CDD22FC37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41089"/>
              </p:ext>
            </p:extLst>
          </p:nvPr>
        </p:nvGraphicFramePr>
        <p:xfrm>
          <a:off x="773510" y="6129516"/>
          <a:ext cx="10729192" cy="1106805"/>
        </p:xfrm>
        <a:graphic>
          <a:graphicData uri="http://schemas.openxmlformats.org/drawingml/2006/table">
            <a:tbl>
              <a:tblPr/>
              <a:tblGrid>
                <a:gridCol w="10729192">
                  <a:extLst>
                    <a:ext uri="{9D8B030D-6E8A-4147-A177-3AD203B41FA5}">
                      <a16:colId xmlns:a16="http://schemas.microsoft.com/office/drawing/2014/main" val="8550009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 total se atendieron 617065 personas registro especificado sin identificar por sexo, pero el porcentaje es en relación a 521291 personas desglosado: femenino 278754 y masculino 242537.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7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865D05E-28FC-42CA-BB64-17127E7B0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646015"/>
              </p:ext>
            </p:extLst>
          </p:nvPr>
        </p:nvGraphicFramePr>
        <p:xfrm>
          <a:off x="845518" y="827609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CA49398-C5FC-43A8-ADFD-6D3D5FDAA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62564"/>
              </p:ext>
            </p:extLst>
          </p:nvPr>
        </p:nvGraphicFramePr>
        <p:xfrm>
          <a:off x="1061542" y="6444233"/>
          <a:ext cx="11017224" cy="1106805"/>
        </p:xfrm>
        <a:graphic>
          <a:graphicData uri="http://schemas.openxmlformats.org/drawingml/2006/table">
            <a:tbl>
              <a:tblPr/>
              <a:tblGrid>
                <a:gridCol w="11017224">
                  <a:extLst>
                    <a:ext uri="{9D8B030D-6E8A-4147-A177-3AD203B41FA5}">
                      <a16:colId xmlns:a16="http://schemas.microsoft.com/office/drawing/2014/main" val="1504252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 total se atendieron 617065 personas registro especificado sin identificar origen o sexo, pero el porcentaje es en relación a 41,052 personas desglosado: urbano 31,738 y rural 9,314.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8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E518B76-94B4-417B-B0E0-2FECCCFB1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20278"/>
              </p:ext>
            </p:extLst>
          </p:nvPr>
        </p:nvGraphicFramePr>
        <p:xfrm>
          <a:off x="773510" y="683593"/>
          <a:ext cx="11017224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ED02D44-6F34-45D7-943B-7389025096FC}"/>
              </a:ext>
            </a:extLst>
          </p:cNvPr>
          <p:cNvSpPr txBox="1"/>
          <p:nvPr/>
        </p:nvSpPr>
        <p:spPr>
          <a:xfrm>
            <a:off x="2285678" y="708301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5991 educadores.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30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ED649B-6753-4642-8607-7D133AABB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406062"/>
              </p:ext>
            </p:extLst>
          </p:nvPr>
        </p:nvGraphicFramePr>
        <p:xfrm>
          <a:off x="1205558" y="611585"/>
          <a:ext cx="1087320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B4C4F4E-8FD0-4D48-83CF-B6FBA7AF18E5}"/>
              </a:ext>
            </a:extLst>
          </p:cNvPr>
          <p:cNvSpPr txBox="1"/>
          <p:nvPr/>
        </p:nvSpPr>
        <p:spPr>
          <a:xfrm>
            <a:off x="3077766" y="680427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116 instituciones.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508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96442F6-7949-4ADC-B941-679871A43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301981"/>
              </p:ext>
            </p:extLst>
          </p:nvPr>
        </p:nvGraphicFramePr>
        <p:xfrm>
          <a:off x="1061542" y="674301"/>
          <a:ext cx="11017224" cy="620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3627785-34ED-4978-8BBB-5051A4640F0F}"/>
              </a:ext>
            </a:extLst>
          </p:cNvPr>
          <p:cNvSpPr txBox="1"/>
          <p:nvPr/>
        </p:nvSpPr>
        <p:spPr>
          <a:xfrm>
            <a:off x="3221782" y="709230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116 instituciones.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121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EE5C673-B3DC-440A-B527-1D8412E3D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856807"/>
              </p:ext>
            </p:extLst>
          </p:nvPr>
        </p:nvGraphicFramePr>
        <p:xfrm>
          <a:off x="1133550" y="683593"/>
          <a:ext cx="1101722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70245A2-C580-47D7-A9ED-3748DF89682C}"/>
              </a:ext>
            </a:extLst>
          </p:cNvPr>
          <p:cNvSpPr/>
          <p:nvPr/>
        </p:nvSpPr>
        <p:spPr>
          <a:xfrm>
            <a:off x="1493590" y="6228209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116 instituciones que tienen cobertura en Francisco Morazán.</a:t>
            </a:r>
            <a:endParaRPr lang="es-HN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6AE86EA-F057-48A7-AD8E-53A7BAD3E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73743"/>
              </p:ext>
            </p:extLst>
          </p:nvPr>
        </p:nvGraphicFramePr>
        <p:xfrm>
          <a:off x="1709614" y="611585"/>
          <a:ext cx="8575961" cy="5319946"/>
        </p:xfrm>
        <a:graphic>
          <a:graphicData uri="http://schemas.openxmlformats.org/drawingml/2006/table">
            <a:tbl>
              <a:tblPr/>
              <a:tblGrid>
                <a:gridCol w="355810">
                  <a:extLst>
                    <a:ext uri="{9D8B030D-6E8A-4147-A177-3AD203B41FA5}">
                      <a16:colId xmlns:a16="http://schemas.microsoft.com/office/drawing/2014/main" val="4000443764"/>
                    </a:ext>
                  </a:extLst>
                </a:gridCol>
                <a:gridCol w="8220151">
                  <a:extLst>
                    <a:ext uri="{9D8B030D-6E8A-4147-A177-3AD203B41FA5}">
                      <a16:colId xmlns:a16="http://schemas.microsoft.com/office/drawing/2014/main" val="71957183"/>
                    </a:ext>
                  </a:extLst>
                </a:gridCol>
              </a:tblGrid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Fundación Hondureña de Rehabilitación e Integración del Limitado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809220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Fundación Javier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319037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Fundación Junior Achievement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233011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GYMBOREE PLAY &amp; MUSIC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75510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Hábitat para la Humanidad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899498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 Crea Internacional Incorporado Capitulo Honduras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819441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 de Niñas Amparo San Antonio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46807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Iglesia de Dios de la Profecía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515776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Iglesia Ríos de Agua Viva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54530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Nacional de Formación Profesional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021418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Nacional de la Mujer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96599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para la Cooperación y Autodesarrollo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32736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Instituto Psicopedagógico Juana Leclerc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958545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Martial Arts Training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00565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Municipal de la Mujer - Valle de Angeles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849714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Municipal de la Mujer Guaimaca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851442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Municipal de la Mujer Talanga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890306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Municipal de la Mujer Tegucigalpa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794912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 Panamericana de Mercadeo Social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086991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 Política Los Necios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527605"/>
                  </a:ext>
                </a:extLst>
              </a:tr>
              <a:tr h="170795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Partido Innovación y Unidad Social Demócrata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65348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Patronato de la Colonia El Sitio</a:t>
                      </a:r>
                      <a:endParaRPr lang="es-H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729080"/>
                  </a:ext>
                </a:extLst>
              </a:tr>
              <a:tr h="169019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PLAY HOUSE</a:t>
                      </a:r>
                      <a:endParaRPr lang="es-H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9" marR="3019" marT="30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59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4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AD95170-6CD0-423B-9BDA-B3E3D10E6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172079"/>
              </p:ext>
            </p:extLst>
          </p:nvPr>
        </p:nvGraphicFramePr>
        <p:xfrm>
          <a:off x="1061542" y="755601"/>
          <a:ext cx="102971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4D9003-FBC3-48AC-ABF6-55CBDC631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71929"/>
              </p:ext>
            </p:extLst>
          </p:nvPr>
        </p:nvGraphicFramePr>
        <p:xfrm>
          <a:off x="773510" y="6012185"/>
          <a:ext cx="11449272" cy="1584176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1151898009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*Porcentaje en relación a 116 instituciones que tienen cobertura en el departamento de Francisco Morazán, identificando 36 instituciones que capacitan a educadores técnicos.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5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7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7EE8657-BCC7-4B00-8C61-FA971660A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66585"/>
              </p:ext>
            </p:extLst>
          </p:nvPr>
        </p:nvGraphicFramePr>
        <p:xfrm>
          <a:off x="989534" y="683592"/>
          <a:ext cx="11305256" cy="618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5FBD81C-E088-4ED5-AF29-49EDF1953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50337"/>
              </p:ext>
            </p:extLst>
          </p:nvPr>
        </p:nvGraphicFramePr>
        <p:xfrm>
          <a:off x="881522" y="7077061"/>
          <a:ext cx="11305256" cy="375285"/>
        </p:xfrm>
        <a:graphic>
          <a:graphicData uri="http://schemas.openxmlformats.org/drawingml/2006/table">
            <a:tbl>
              <a:tblPr/>
              <a:tblGrid>
                <a:gridCol w="11305256">
                  <a:extLst>
                    <a:ext uri="{9D8B030D-6E8A-4147-A177-3AD203B41FA5}">
                      <a16:colId xmlns:a16="http://schemas.microsoft.com/office/drawing/2014/main" val="726494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 el MNI se registran 39 instituciones que capacitan educadores voluntarios</a:t>
                      </a:r>
                      <a:r>
                        <a:rPr lang="es-ES" sz="1800" b="1" i="0" u="none" strike="noStrike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78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E5D43EB-FB8D-4154-A177-C18C37BCB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6081"/>
              </p:ext>
            </p:extLst>
          </p:nvPr>
        </p:nvGraphicFramePr>
        <p:xfrm>
          <a:off x="1061542" y="827609"/>
          <a:ext cx="108012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21A2C2D-D9C1-45BE-9132-64E79E59E82C}"/>
              </a:ext>
            </a:extLst>
          </p:cNvPr>
          <p:cNvSpPr/>
          <p:nvPr/>
        </p:nvSpPr>
        <p:spPr>
          <a:xfrm>
            <a:off x="269454" y="6477332"/>
            <a:ext cx="12025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*Se identificaron 175 temas de formación a educadores técnicos en las 116 instituciones en Fco.Morazán.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2E3EF87-E19B-491E-A651-F43C73461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625394"/>
              </p:ext>
            </p:extLst>
          </p:nvPr>
        </p:nvGraphicFramePr>
        <p:xfrm>
          <a:off x="1133550" y="971625"/>
          <a:ext cx="102251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F7C5DC5-E19A-4E12-89C7-60694982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75309"/>
              </p:ext>
            </p:extLst>
          </p:nvPr>
        </p:nvGraphicFramePr>
        <p:xfrm>
          <a:off x="1277566" y="6372225"/>
          <a:ext cx="10225136" cy="1106805"/>
        </p:xfrm>
        <a:graphic>
          <a:graphicData uri="http://schemas.openxmlformats.org/drawingml/2006/table">
            <a:tbl>
              <a:tblPr/>
              <a:tblGrid>
                <a:gridCol w="10225136">
                  <a:extLst>
                    <a:ext uri="{9D8B030D-6E8A-4147-A177-3AD203B41FA5}">
                      <a16:colId xmlns:a16="http://schemas.microsoft.com/office/drawing/2014/main" val="2637730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*Se identificaron 112 temas de formación para educadores voluntarios en los 116 instituciones que tienen cobertura en el departamento de Francisco Morazán.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8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73D9D3-142F-4F4D-9300-CFF2E09FA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27147"/>
              </p:ext>
            </p:extLst>
          </p:nvPr>
        </p:nvGraphicFramePr>
        <p:xfrm>
          <a:off x="521482" y="467569"/>
          <a:ext cx="120253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B89F907-F65A-4322-B42A-DF5B53BDCD23}"/>
              </a:ext>
            </a:extLst>
          </p:cNvPr>
          <p:cNvSpPr txBox="1"/>
          <p:nvPr/>
        </p:nvSpPr>
        <p:spPr>
          <a:xfrm>
            <a:off x="1205558" y="6372225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Pasos para Diseño Curricular: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Formulación de objetivos curriculares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Elaboración del plan de formación-capacitación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Diseño de sistema de evaluación</a:t>
            </a:r>
          </a:p>
          <a:p>
            <a:pPr marL="342900" indent="-342900">
              <a:buAutoNum type="arabicPeriod"/>
            </a:pP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Elaboración de programas de formación</a:t>
            </a:r>
          </a:p>
          <a:p>
            <a:pPr marL="342900" indent="-342900">
              <a:buAutoNum type="arabicPeriod"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0766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97610FB-36FD-4170-A2B4-0CF0A11EE6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35237"/>
              </p:ext>
            </p:extLst>
          </p:nvPr>
        </p:nvGraphicFramePr>
        <p:xfrm>
          <a:off x="1493590" y="683593"/>
          <a:ext cx="98650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F935EE29-CCA2-4B58-8A14-33CF69F1C091}"/>
              </a:ext>
            </a:extLst>
          </p:cNvPr>
          <p:cNvSpPr/>
          <p:nvPr/>
        </p:nvSpPr>
        <p:spPr>
          <a:xfrm>
            <a:off x="2645718" y="6372225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116 instituciones que tienen cobertura en Fco. Morazán.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E667E2A-F61F-475D-B40B-3C9B24A40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17087"/>
              </p:ext>
            </p:extLst>
          </p:nvPr>
        </p:nvGraphicFramePr>
        <p:xfrm>
          <a:off x="1133550" y="827609"/>
          <a:ext cx="102251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6F956611-1AF0-435A-AB80-8DBA1BED8CE6}"/>
              </a:ext>
            </a:extLst>
          </p:cNvPr>
          <p:cNvSpPr/>
          <p:nvPr/>
        </p:nvSpPr>
        <p:spPr>
          <a:xfrm>
            <a:off x="1133550" y="6660257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*Se identificaron 67 procesos de formación acreditados, en la gráfica solo se visualizan los de mayor porcentaje.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299C42D-6441-43D1-A431-F164ED4D1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237662"/>
              </p:ext>
            </p:extLst>
          </p:nvPr>
        </p:nvGraphicFramePr>
        <p:xfrm>
          <a:off x="1493590" y="899617"/>
          <a:ext cx="102971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5D78703-9EC9-4682-A2A1-632B9A1DEF37}"/>
              </a:ext>
            </a:extLst>
          </p:cNvPr>
          <p:cNvSpPr/>
          <p:nvPr/>
        </p:nvSpPr>
        <p:spPr>
          <a:xfrm>
            <a:off x="1637606" y="65882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*Se identificaron 30 instituciones u organizaciones que acreditan programas de formación.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71A3820-E1B8-4A98-9E80-9F83286AE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419942"/>
              </p:ext>
            </p:extLst>
          </p:nvPr>
        </p:nvGraphicFramePr>
        <p:xfrm>
          <a:off x="1493590" y="683593"/>
          <a:ext cx="102251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34C25D6-F643-4E91-A872-D91B6105290A}"/>
              </a:ext>
            </a:extLst>
          </p:cNvPr>
          <p:cNvSpPr/>
          <p:nvPr/>
        </p:nvSpPr>
        <p:spPr>
          <a:xfrm>
            <a:off x="1493590" y="6516241"/>
            <a:ext cx="943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*De la cobertura de 116 instituciones en Francisco Morazán se identificaron 52 que certifican participantes de los procesos.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27F2C6F-148A-4784-A50D-A91DCE3AC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95159"/>
              </p:ext>
            </p:extLst>
          </p:nvPr>
        </p:nvGraphicFramePr>
        <p:xfrm>
          <a:off x="557486" y="755601"/>
          <a:ext cx="118813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E217A627-B9BD-4DF5-8F9E-E1E68343AD62}"/>
              </a:ext>
            </a:extLst>
          </p:cNvPr>
          <p:cNvSpPr/>
          <p:nvPr/>
        </p:nvSpPr>
        <p:spPr>
          <a:xfrm>
            <a:off x="1277566" y="6300217"/>
            <a:ext cx="964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*En las 116 instituciones que tienen cobertura en Francisco Morazán se identificaron 91 procesos de formación.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5640A36-102E-4BED-AF71-CA379293A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68362"/>
              </p:ext>
            </p:extLst>
          </p:nvPr>
        </p:nvGraphicFramePr>
        <p:xfrm>
          <a:off x="1349574" y="683593"/>
          <a:ext cx="8575961" cy="2835251"/>
        </p:xfrm>
        <a:graphic>
          <a:graphicData uri="http://schemas.openxmlformats.org/drawingml/2006/table">
            <a:tbl>
              <a:tblPr/>
              <a:tblGrid>
                <a:gridCol w="355810">
                  <a:extLst>
                    <a:ext uri="{9D8B030D-6E8A-4147-A177-3AD203B41FA5}">
                      <a16:colId xmlns:a16="http://schemas.microsoft.com/office/drawing/2014/main" val="436062744"/>
                    </a:ext>
                  </a:extLst>
                </a:gridCol>
                <a:gridCol w="8220151">
                  <a:extLst>
                    <a:ext uri="{9D8B030D-6E8A-4147-A177-3AD203B41FA5}">
                      <a16:colId xmlns:a16="http://schemas.microsoft.com/office/drawing/2014/main" val="4065576550"/>
                    </a:ext>
                  </a:extLst>
                </a:gridCol>
              </a:tblGrid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de Educación Básica Integral Campesina</a:t>
                      </a:r>
                      <a:endParaRPr lang="es-HN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86110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de Rehabilitación de Parálisis Cerebral</a:t>
                      </a:r>
                      <a:endParaRPr lang="es-H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80424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Hogar Los Ángeles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326246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Manuelito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062780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Reyes Irene Valenzuela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884115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de Microfinancieras de Honduras</a:t>
                      </a:r>
                      <a:endParaRPr lang="es-H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185235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de Trabajadoras Sexuales de Honduras</a:t>
                      </a:r>
                      <a:endParaRPr lang="es-H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957910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Katalysis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227680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Rehabilitación basada en la Comunidad</a:t>
                      </a:r>
                      <a:endParaRPr lang="es-H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689867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Save the Children Honduras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534075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Tribunal Supremo Electoral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151962"/>
                  </a:ext>
                </a:extLst>
              </a:tr>
              <a:tr h="226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Municipal Ambiental de Valle de Ángeles</a:t>
                      </a:r>
                      <a:endParaRPr lang="es-H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28265"/>
                  </a:ext>
                </a:extLst>
              </a:tr>
              <a:tr h="16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5661" marR="5661" marT="5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Unidad Municipal Ambiental Guaimaca</a:t>
                      </a:r>
                    </a:p>
                  </a:txBody>
                  <a:tcPr marL="5661" marR="5661" marT="566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0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5FF2BDB-60EA-4415-A70E-E0BC0F544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02850"/>
              </p:ext>
            </p:extLst>
          </p:nvPr>
        </p:nvGraphicFramePr>
        <p:xfrm>
          <a:off x="1205558" y="539577"/>
          <a:ext cx="1087320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4FA1D28-07D6-4154-B1B2-E404DB06F55B}"/>
              </a:ext>
            </a:extLst>
          </p:cNvPr>
          <p:cNvSpPr txBox="1"/>
          <p:nvPr/>
        </p:nvSpPr>
        <p:spPr>
          <a:xfrm>
            <a:off x="1457586" y="6804273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116 instituciones que tienen cobertura en Francisco Morazán.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0849271-50C4-463D-8749-DA0876A3431D}"/>
              </a:ext>
            </a:extLst>
          </p:cNvPr>
          <p:cNvSpPr/>
          <p:nvPr/>
        </p:nvSpPr>
        <p:spPr>
          <a:xfrm>
            <a:off x="989534" y="6516241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*Porcentaje en relación a 116 instituciones que tienen cobertura en Francisco Morazán. </a:t>
            </a:r>
            <a:endParaRPr lang="es-HN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B63C219-ECE6-4011-8BA5-DEBC64935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943530"/>
              </p:ext>
            </p:extLst>
          </p:nvPr>
        </p:nvGraphicFramePr>
        <p:xfrm>
          <a:off x="1133550" y="1115641"/>
          <a:ext cx="10369152" cy="497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9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283F0CE-8594-463C-B403-CBEC0236A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34083"/>
              </p:ext>
            </p:extLst>
          </p:nvPr>
        </p:nvGraphicFramePr>
        <p:xfrm>
          <a:off x="1349574" y="827608"/>
          <a:ext cx="9865096" cy="56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2A87D761-3373-42F2-AE2F-0A2F8BD1CFBD}"/>
              </a:ext>
            </a:extLst>
          </p:cNvPr>
          <p:cNvSpPr/>
          <p:nvPr/>
        </p:nvSpPr>
        <p:spPr>
          <a:xfrm>
            <a:off x="1364334" y="6477332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*En las 116 instituciones que tienen cobertura en Fco.Morazán se identifican 29 mecanismos para generar conocimientos.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9367B2-04E7-42E0-9E14-3C314A377304}"/>
              </a:ext>
            </a:extLst>
          </p:cNvPr>
          <p:cNvSpPr/>
          <p:nvPr/>
        </p:nvSpPr>
        <p:spPr>
          <a:xfrm>
            <a:off x="1133550" y="6660257"/>
            <a:ext cx="978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*En las 116 instituciones que tienen cobertura en Francisco Morazán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1B50C0-BAA3-46A9-9B1F-62AB85D60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739382"/>
              </p:ext>
            </p:extLst>
          </p:nvPr>
        </p:nvGraphicFramePr>
        <p:xfrm>
          <a:off x="1284604" y="683593"/>
          <a:ext cx="1021809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2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49367B2-04E7-42E0-9E14-3C314A377304}"/>
              </a:ext>
            </a:extLst>
          </p:cNvPr>
          <p:cNvSpPr/>
          <p:nvPr/>
        </p:nvSpPr>
        <p:spPr>
          <a:xfrm>
            <a:off x="1144058" y="6588249"/>
            <a:ext cx="9930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*En las 116 instituciones que tienen cobertura en Francisco Morazán se identificaron 45 diferentes sistemas de monitoreo.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620976-5F03-4A74-A59A-FF0EDCAB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06" y="716692"/>
            <a:ext cx="9436518" cy="55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FCC6259-D99D-4FA7-A936-B26168A0D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256959"/>
              </p:ext>
            </p:extLst>
          </p:nvPr>
        </p:nvGraphicFramePr>
        <p:xfrm>
          <a:off x="1565598" y="917570"/>
          <a:ext cx="99371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D47971C4-43CB-4F02-B617-3C16C4C33077}"/>
              </a:ext>
            </a:extLst>
          </p:cNvPr>
          <p:cNvSpPr/>
          <p:nvPr/>
        </p:nvSpPr>
        <p:spPr>
          <a:xfrm>
            <a:off x="1205558" y="6660257"/>
            <a:ext cx="1051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116 instituciones que tienen cobertura en Fco.Morazán.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668B8B0-7D0E-4FCC-9B66-E238BD8FA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65742"/>
              </p:ext>
            </p:extLst>
          </p:nvPr>
        </p:nvGraphicFramePr>
        <p:xfrm>
          <a:off x="917526" y="683594"/>
          <a:ext cx="1166529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F67CF10-6259-45A5-A8FC-CBD00C4875B9}"/>
              </a:ext>
            </a:extLst>
          </p:cNvPr>
          <p:cNvSpPr/>
          <p:nvPr/>
        </p:nvSpPr>
        <p:spPr>
          <a:xfrm>
            <a:off x="269454" y="6588249"/>
            <a:ext cx="12097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*Porcentaje en relación a 116 instituciones que tienen cobertura en Fco.Morazán.</a:t>
            </a:r>
            <a:endParaRPr lang="es-HN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9DF4864-A67B-49A1-8FF0-906CE3C4B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8449"/>
              </p:ext>
            </p:extLst>
          </p:nvPr>
        </p:nvGraphicFramePr>
        <p:xfrm>
          <a:off x="1133550" y="683593"/>
          <a:ext cx="102971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4DEF0F30-513D-4790-AA4A-04D1611BA899}"/>
              </a:ext>
            </a:extLst>
          </p:cNvPr>
          <p:cNvSpPr/>
          <p:nvPr/>
        </p:nvSpPr>
        <p:spPr>
          <a:xfrm>
            <a:off x="593490" y="6732265"/>
            <a:ext cx="11377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*En las 116 instituciones que tienen cobertura en Francisco Morazán se identificaron 26 necesidades de apoyo.</a:t>
            </a:r>
            <a:r>
              <a:rPr lang="es-ES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H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2939656" y="3131868"/>
            <a:ext cx="76738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¡Muchas Gracias!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91D40F8-F974-4A85-A687-0654438FD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48381"/>
              </p:ext>
            </p:extLst>
          </p:nvPr>
        </p:nvGraphicFramePr>
        <p:xfrm>
          <a:off x="1781622" y="1259657"/>
          <a:ext cx="1000911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0FCE4DE-1590-4876-908A-B2092FBCD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854356"/>
              </p:ext>
            </p:extLst>
          </p:nvPr>
        </p:nvGraphicFramePr>
        <p:xfrm>
          <a:off x="2501702" y="1115641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2790</Words>
  <Application>Microsoft Office PowerPoint</Application>
  <PresentationFormat>Personalizado</PresentationFormat>
  <Paragraphs>524</Paragraphs>
  <Slides>78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78</vt:i4>
      </vt:variant>
    </vt:vector>
  </HeadingPairs>
  <TitlesOfParts>
    <vt:vector size="83" baseType="lpstr">
      <vt:lpstr>Arial</vt:lpstr>
      <vt:lpstr>Calibri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Ruth Lorena Rodriguez</cp:lastModifiedBy>
  <cp:revision>309</cp:revision>
  <dcterms:created xsi:type="dcterms:W3CDTF">2009-03-20T21:28:11Z</dcterms:created>
  <dcterms:modified xsi:type="dcterms:W3CDTF">2018-09-04T17:39:12Z</dcterms:modified>
</cp:coreProperties>
</file>