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256" r:id="rId2"/>
    <p:sldId id="261" r:id="rId3"/>
    <p:sldId id="309" r:id="rId4"/>
    <p:sldId id="310" r:id="rId5"/>
    <p:sldId id="311" r:id="rId6"/>
    <p:sldId id="283" r:id="rId7"/>
    <p:sldId id="284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2" r:id="rId29"/>
    <p:sldId id="333" r:id="rId30"/>
    <p:sldId id="334" r:id="rId31"/>
    <p:sldId id="335" r:id="rId32"/>
    <p:sldId id="336" r:id="rId33"/>
    <p:sldId id="337" r:id="rId34"/>
    <p:sldId id="338" r:id="rId35"/>
    <p:sldId id="339" r:id="rId36"/>
    <p:sldId id="340" r:id="rId37"/>
    <p:sldId id="341" r:id="rId38"/>
    <p:sldId id="342" r:id="rId39"/>
    <p:sldId id="343" r:id="rId40"/>
    <p:sldId id="344" r:id="rId41"/>
    <p:sldId id="345" r:id="rId42"/>
    <p:sldId id="346" r:id="rId43"/>
    <p:sldId id="347" r:id="rId44"/>
    <p:sldId id="348" r:id="rId45"/>
    <p:sldId id="349" r:id="rId46"/>
    <p:sldId id="350" r:id="rId47"/>
    <p:sldId id="351" r:id="rId48"/>
    <p:sldId id="352" r:id="rId49"/>
    <p:sldId id="353" r:id="rId50"/>
    <p:sldId id="354" r:id="rId51"/>
    <p:sldId id="369" r:id="rId52"/>
    <p:sldId id="370" r:id="rId53"/>
    <p:sldId id="371" r:id="rId54"/>
    <p:sldId id="372" r:id="rId55"/>
    <p:sldId id="373" r:id="rId56"/>
    <p:sldId id="374" r:id="rId57"/>
    <p:sldId id="375" r:id="rId58"/>
    <p:sldId id="376" r:id="rId59"/>
    <p:sldId id="377" r:id="rId60"/>
    <p:sldId id="378" r:id="rId61"/>
    <p:sldId id="356" r:id="rId62"/>
    <p:sldId id="379" r:id="rId63"/>
    <p:sldId id="380" r:id="rId64"/>
    <p:sldId id="381" r:id="rId65"/>
    <p:sldId id="382" r:id="rId66"/>
    <p:sldId id="383" r:id="rId67"/>
    <p:sldId id="303" r:id="rId68"/>
  </p:sldIdLst>
  <p:sldSz cx="13068300" cy="8135938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8120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6240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4436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92481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406015" algn="l" defTabSz="96240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887218" algn="l" defTabSz="96240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368421" algn="l" defTabSz="96240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849624" algn="l" defTabSz="96240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3" userDrawn="1">
          <p15:clr>
            <a:srgbClr val="A4A3A4"/>
          </p15:clr>
        </p15:guide>
        <p15:guide id="2" pos="411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th Lorena Rodriguez" initials="RLR" lastIdx="1" clrIdx="0">
    <p:extLst>
      <p:ext uri="{19B8F6BF-5375-455C-9EA6-DF929625EA0E}">
        <p15:presenceInfo xmlns:p15="http://schemas.microsoft.com/office/powerpoint/2012/main" userId="S-1-5-21-2853726571-806935198-2488993840-11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47" autoAdjust="0"/>
    <p:restoredTop sz="94660"/>
  </p:normalViewPr>
  <p:slideViewPr>
    <p:cSldViewPr>
      <p:cViewPr varScale="1">
        <p:scale>
          <a:sx n="73" d="100"/>
          <a:sy n="73" d="100"/>
        </p:scale>
        <p:origin x="84" y="420"/>
      </p:cViewPr>
      <p:guideLst>
        <p:guide orient="horz" pos="2563"/>
        <p:guide pos="411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8-13T09:24:58.865" idx="1">
    <p:pos x="10" y="10"/>
    <p:text/>
    <p:extLst>
      <p:ext uri="{C676402C-5697-4E1C-873F-D02D1690AC5C}">
        <p15:threadingInfo xmlns:p15="http://schemas.microsoft.com/office/powerpoint/2012/main" timeZoneBias="3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F018095-ACBB-4478-85DB-F882B51EA0A8}" type="datetimeFigureOut">
              <a:rPr lang="es-ES"/>
              <a:pPr/>
              <a:t>13/08/2018</a:t>
            </a:fld>
            <a:endParaRPr lang="es-E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692F1EF-1BC3-4D22-9B9A-6BE5549F3B99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3061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75E271D-6431-4307-8930-40ADC377B359}" type="datetimeFigureOut">
              <a:rPr lang="es-ES"/>
              <a:pPr>
                <a:defRPr/>
              </a:pPr>
              <a:t>13/08/2018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674688" y="685800"/>
            <a:ext cx="55086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DFE075D-79DB-4A66-B238-8E7118292DA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20721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63" kern="1200">
        <a:solidFill>
          <a:schemeClr val="tx1"/>
        </a:solidFill>
        <a:latin typeface="+mn-lt"/>
        <a:ea typeface="+mn-ea"/>
        <a:cs typeface="+mn-cs"/>
      </a:defRPr>
    </a:lvl1pPr>
    <a:lvl2pPr marL="481203" algn="l" rtl="0" eaLnBrk="0" fontAlgn="base" hangingPunct="0">
      <a:spcBef>
        <a:spcPct val="30000"/>
      </a:spcBef>
      <a:spcAft>
        <a:spcPct val="0"/>
      </a:spcAft>
      <a:defRPr sz="1263" kern="1200">
        <a:solidFill>
          <a:schemeClr val="tx1"/>
        </a:solidFill>
        <a:latin typeface="+mn-lt"/>
        <a:ea typeface="+mn-ea"/>
        <a:cs typeface="+mn-cs"/>
      </a:defRPr>
    </a:lvl2pPr>
    <a:lvl3pPr marL="962406" algn="l" rtl="0" eaLnBrk="0" fontAlgn="base" hangingPunct="0">
      <a:spcBef>
        <a:spcPct val="30000"/>
      </a:spcBef>
      <a:spcAft>
        <a:spcPct val="0"/>
      </a:spcAft>
      <a:defRPr sz="1263" kern="1200">
        <a:solidFill>
          <a:schemeClr val="tx1"/>
        </a:solidFill>
        <a:latin typeface="+mn-lt"/>
        <a:ea typeface="+mn-ea"/>
        <a:cs typeface="+mn-cs"/>
      </a:defRPr>
    </a:lvl3pPr>
    <a:lvl4pPr marL="1443609" algn="l" rtl="0" eaLnBrk="0" fontAlgn="base" hangingPunct="0">
      <a:spcBef>
        <a:spcPct val="30000"/>
      </a:spcBef>
      <a:spcAft>
        <a:spcPct val="0"/>
      </a:spcAft>
      <a:defRPr sz="1263" kern="1200">
        <a:solidFill>
          <a:schemeClr val="tx1"/>
        </a:solidFill>
        <a:latin typeface="+mn-lt"/>
        <a:ea typeface="+mn-ea"/>
        <a:cs typeface="+mn-cs"/>
      </a:defRPr>
    </a:lvl4pPr>
    <a:lvl5pPr marL="1924812" algn="l" rtl="0" eaLnBrk="0" fontAlgn="base" hangingPunct="0">
      <a:spcBef>
        <a:spcPct val="30000"/>
      </a:spcBef>
      <a:spcAft>
        <a:spcPct val="0"/>
      </a:spcAft>
      <a:defRPr sz="1263" kern="1200">
        <a:solidFill>
          <a:schemeClr val="tx1"/>
        </a:solidFill>
        <a:latin typeface="+mn-lt"/>
        <a:ea typeface="+mn-ea"/>
        <a:cs typeface="+mn-cs"/>
      </a:defRPr>
    </a:lvl5pPr>
    <a:lvl6pPr marL="2406015" algn="l" defTabSz="962406" rtl="0" eaLnBrk="1" latinLnBrk="0" hangingPunct="1">
      <a:defRPr sz="1263" kern="1200">
        <a:solidFill>
          <a:schemeClr val="tx1"/>
        </a:solidFill>
        <a:latin typeface="+mn-lt"/>
        <a:ea typeface="+mn-ea"/>
        <a:cs typeface="+mn-cs"/>
      </a:defRPr>
    </a:lvl6pPr>
    <a:lvl7pPr marL="2887218" algn="l" defTabSz="962406" rtl="0" eaLnBrk="1" latinLnBrk="0" hangingPunct="1">
      <a:defRPr sz="1263" kern="1200">
        <a:solidFill>
          <a:schemeClr val="tx1"/>
        </a:solidFill>
        <a:latin typeface="+mn-lt"/>
        <a:ea typeface="+mn-ea"/>
        <a:cs typeface="+mn-cs"/>
      </a:defRPr>
    </a:lvl7pPr>
    <a:lvl8pPr marL="3368421" algn="l" defTabSz="962406" rtl="0" eaLnBrk="1" latinLnBrk="0" hangingPunct="1">
      <a:defRPr sz="1263" kern="1200">
        <a:solidFill>
          <a:schemeClr val="tx1"/>
        </a:solidFill>
        <a:latin typeface="+mn-lt"/>
        <a:ea typeface="+mn-ea"/>
        <a:cs typeface="+mn-cs"/>
      </a:defRPr>
    </a:lvl8pPr>
    <a:lvl9pPr marL="3849624" algn="l" defTabSz="962406" rtl="0" eaLnBrk="1" latinLnBrk="0" hangingPunct="1">
      <a:defRPr sz="126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74688" y="685800"/>
            <a:ext cx="55086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HN"/>
          </a:p>
        </p:txBody>
      </p:sp>
      <p:sp>
        <p:nvSpPr>
          <p:cNvPr id="235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52316E-C59D-4FE8-A39D-80EA3B5CAF5B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74688" y="685800"/>
            <a:ext cx="55086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HN"/>
          </a:p>
        </p:txBody>
      </p:sp>
      <p:sp>
        <p:nvSpPr>
          <p:cNvPr id="266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A6024E-AD45-4CDC-9B9C-403ECFC6F69D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80124" y="2527416"/>
            <a:ext cx="11108055" cy="174395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60245" y="4610365"/>
            <a:ext cx="9147810" cy="20791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2C10B-6944-4A37-8BDD-FE7684B6F4C8}" type="datetimeFigureOut">
              <a:rPr lang="es-ES"/>
              <a:pPr>
                <a:defRPr/>
              </a:pPr>
              <a:t>13/08/2018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63A88-1EBE-42A9-A921-CC52BB65562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2CEAC-3029-40D8-A38B-BF9FA74E8100}" type="datetimeFigureOut">
              <a:rPr lang="es-ES"/>
              <a:pPr>
                <a:defRPr/>
              </a:pPr>
              <a:t>13/08/2018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1E2F8-A41E-40D5-B246-981C93C6B2B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474517" y="325817"/>
            <a:ext cx="2940368" cy="694191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53415" y="325817"/>
            <a:ext cx="8603298" cy="6941913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3CAF0-057F-47FC-B4C5-D0AF68BA8227}" type="datetimeFigureOut">
              <a:rPr lang="es-ES"/>
              <a:pPr>
                <a:defRPr/>
              </a:pPr>
              <a:t>13/08/2018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61E69-4954-4681-B76A-BD471FBA5A6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20C4E-107D-4131-BFBE-78CC46689944}" type="datetimeFigureOut">
              <a:rPr lang="es-ES"/>
              <a:pPr>
                <a:defRPr/>
              </a:pPr>
              <a:t>13/08/2018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5A47D-4EC1-4E73-9022-121A9D37F59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32306" y="5228096"/>
            <a:ext cx="11108055" cy="16158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32306" y="3448359"/>
            <a:ext cx="11108055" cy="17797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DFA3E-4396-4202-9152-58B5202F8C4F}" type="datetimeFigureOut">
              <a:rPr lang="es-ES"/>
              <a:pPr>
                <a:defRPr/>
              </a:pPr>
              <a:t>13/08/2018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D5AC1-4C08-4F3C-933F-33A60A3C017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53416" y="1898387"/>
            <a:ext cx="5771833" cy="53693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643053" y="1898387"/>
            <a:ext cx="5771833" cy="53693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FB439-AF17-480A-9DB3-C0BD618645AD}" type="datetimeFigureOut">
              <a:rPr lang="es-ES"/>
              <a:pPr>
                <a:defRPr/>
              </a:pPr>
              <a:t>13/08/2018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73122-DE3D-4F4B-BE4C-9314C6740AA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53415" y="1821171"/>
            <a:ext cx="5774102" cy="7589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53415" y="2580147"/>
            <a:ext cx="5774102" cy="46875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638517" y="1821171"/>
            <a:ext cx="5776370" cy="7589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638517" y="2580147"/>
            <a:ext cx="5776370" cy="46875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FA22F-FC99-46E1-A97D-0F4CFBCC99BA}" type="datetimeFigureOut">
              <a:rPr lang="es-ES"/>
              <a:pPr>
                <a:defRPr/>
              </a:pPr>
              <a:t>13/08/2018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BA279-F5C6-47B7-B897-602EF3EBE93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9ABF4-FC3A-43D1-8728-5AC39FEBCF1A}" type="datetimeFigureOut">
              <a:rPr lang="es-ES"/>
              <a:pPr>
                <a:defRPr/>
              </a:pPr>
              <a:t>13/08/2018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E9DBE-51EA-4C40-AD3D-8B98313C3B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D3CB8-1A09-474A-95BD-47E6EB924C9A}" type="datetimeFigureOut">
              <a:rPr lang="es-ES"/>
              <a:pPr>
                <a:defRPr/>
              </a:pPr>
              <a:t>13/08/2018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FAE3F-B214-4171-83DF-9D5E6658CA9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3417" y="323931"/>
            <a:ext cx="4299381" cy="137859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109344" y="323933"/>
            <a:ext cx="7305543" cy="69437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53417" y="1702522"/>
            <a:ext cx="4299381" cy="556520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B7288-50E1-4D46-ADFF-A14E1B828F4E}" type="datetimeFigureOut">
              <a:rPr lang="es-ES"/>
              <a:pPr>
                <a:defRPr/>
              </a:pPr>
              <a:t>13/08/2018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8A96D-471A-472D-8CB2-12A74F6FFEF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61478" y="5695157"/>
            <a:ext cx="7840980" cy="6723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561478" y="726961"/>
            <a:ext cx="7840980" cy="488156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561478" y="6367502"/>
            <a:ext cx="7840980" cy="95484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A3D4F-F5E8-4D34-B022-B67C15B1B44B}" type="datetimeFigureOut">
              <a:rPr lang="es-ES"/>
              <a:pPr>
                <a:defRPr/>
              </a:pPr>
              <a:t>13/08/2018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0679B-A2AF-42F9-9207-0F41A0E9433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0000"/>
            <a:lum/>
          </a:blip>
          <a:srcRect/>
          <a:stretch>
            <a:fillRect r="-7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653415" y="325815"/>
            <a:ext cx="11761470" cy="135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53415" y="1898387"/>
            <a:ext cx="11761470" cy="536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53415" y="7540811"/>
            <a:ext cx="3049270" cy="433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33A5562-C62B-4FCD-9C0C-2EFCA6FA310F}" type="datetimeFigureOut">
              <a:rPr lang="es-ES"/>
              <a:pPr>
                <a:defRPr/>
              </a:pPr>
              <a:t>13/08/2018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465004" y="7540811"/>
            <a:ext cx="4138295" cy="433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9365615" y="7540811"/>
            <a:ext cx="3049270" cy="433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CB993F-A2AA-424D-8C19-019B1171869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C46549A-2BA1-4BE5-B4D3-0EDC6A61A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24" y="638969"/>
            <a:ext cx="11329257" cy="6372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 -0.06898 " pathEditMode="relative" rAng="0" ptsTypes="AA">
                                      <p:cBhvr>
                                        <p:cTn id="6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DE85264-7BDB-4993-9DAA-305B7B6A6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591" y="611585"/>
            <a:ext cx="10123282" cy="568863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794591" y="6588249"/>
            <a:ext cx="1080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rgbClr val="000000"/>
                </a:solidFill>
                <a:latin typeface="Arial" panose="020B0604020202020204" pitchFamily="34" charset="0"/>
              </a:rPr>
              <a:t>Porcentaje aplicado en base de 11 instituciones que atienden </a:t>
            </a:r>
            <a:r>
              <a:rPr lang="es-MX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población </a:t>
            </a:r>
            <a:r>
              <a:rPr lang="es-MX" b="1" dirty="0">
                <a:solidFill>
                  <a:srgbClr val="000000"/>
                </a:solidFill>
                <a:latin typeface="Arial" panose="020B0604020202020204" pitchFamily="34" charset="0"/>
              </a:rPr>
              <a:t>sin especificar edad</a:t>
            </a:r>
            <a:r>
              <a:rPr lang="es-MX" dirty="0"/>
              <a:t> 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188018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C376FA8-9B66-4772-9D13-78D10795A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79" y="539577"/>
            <a:ext cx="10729192" cy="612068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557486" y="6804273"/>
            <a:ext cx="9937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rgbClr val="000000"/>
                </a:solidFill>
                <a:latin typeface="Arial" panose="020B0604020202020204" pitchFamily="34" charset="0"/>
              </a:rPr>
              <a:t>Porcentaje aplicado sobre 8 instituciones que atienden población de 15-30 años en la opción de Educación Inserción al Mundo del Trabajo</a:t>
            </a:r>
            <a:r>
              <a:rPr lang="es-MX" dirty="0"/>
              <a:t> 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260024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D018342-125F-45DF-AE12-A3B40B35C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526" y="381102"/>
            <a:ext cx="9721080" cy="5991123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701502" y="6732265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latin typeface="Arial" panose="020B0604020202020204" pitchFamily="34" charset="0"/>
              </a:rPr>
              <a:t>Solamente una institución atiende población de 31-59 años en la opción Educación Inserción al Mundo del Trabajo</a:t>
            </a:r>
            <a:r>
              <a:rPr lang="es-MX" b="1" dirty="0"/>
              <a:t> </a:t>
            </a:r>
            <a:endParaRPr lang="es-HN" b="1" dirty="0"/>
          </a:p>
        </p:txBody>
      </p:sp>
    </p:spTree>
    <p:extLst>
      <p:ext uri="{BB962C8B-B14F-4D97-AF65-F5344CB8AC3E}">
        <p14:creationId xmlns:p14="http://schemas.microsoft.com/office/powerpoint/2010/main" val="152482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86BC836-37C5-4215-8438-C7ADBAD09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518" y="442684"/>
            <a:ext cx="10009112" cy="6217573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629494" y="6876281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rgbClr val="000000"/>
                </a:solidFill>
                <a:latin typeface="Arial" panose="020B0604020202020204" pitchFamily="34" charset="0"/>
              </a:rPr>
              <a:t>11 instituciones atienden a </a:t>
            </a:r>
            <a:r>
              <a:rPr lang="es-MX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población </a:t>
            </a:r>
            <a:r>
              <a:rPr lang="es-MX" b="1" dirty="0">
                <a:solidFill>
                  <a:srgbClr val="000000"/>
                </a:solidFill>
                <a:latin typeface="Arial" panose="020B0604020202020204" pitchFamily="34" charset="0"/>
              </a:rPr>
              <a:t>sin especificar edad en la opción Educación Inserción al Mundo del Trabajo</a:t>
            </a:r>
            <a:r>
              <a:rPr lang="es-MX" dirty="0"/>
              <a:t> 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408282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3AFB273-838D-4808-925E-5E1C01485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470" y="683593"/>
            <a:ext cx="10585176" cy="5976664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025538" y="6948289"/>
            <a:ext cx="9361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rgbClr val="000000"/>
                </a:solidFill>
                <a:latin typeface="Arial" panose="020B0604020202020204" pitchFamily="34" charset="0"/>
              </a:rPr>
              <a:t>8 instituciones atienden población de 15-30 años en la opción de Educación Inserción al Mundo del Trabajo</a:t>
            </a:r>
            <a:r>
              <a:rPr lang="es-MX" dirty="0"/>
              <a:t> 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24254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B374D55-BE23-4065-9694-5CAEC0E8E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619" y="395561"/>
            <a:ext cx="10333148" cy="648072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853630" y="7092305"/>
            <a:ext cx="8244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rgbClr val="000000"/>
                </a:solidFill>
                <a:latin typeface="Arial" panose="020B0604020202020204" pitchFamily="34" charset="0"/>
              </a:rPr>
              <a:t>11 Instituciones atienden población sin especificar edades en la opción de Educación Inserción al Mundo del Trabajo</a:t>
            </a:r>
            <a:r>
              <a:rPr lang="es-MX" dirty="0"/>
              <a:t> 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416314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9EE8CB0-9AD8-49BD-A413-66D11C8DD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674" y="651517"/>
            <a:ext cx="8568952" cy="683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83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2735089-5CB0-47D1-B7F1-61D214587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538" y="755601"/>
            <a:ext cx="10153128" cy="604867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565598" y="6948289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rgbClr val="000000"/>
                </a:solidFill>
                <a:latin typeface="Arial" panose="020B0604020202020204" pitchFamily="34" charset="0"/>
              </a:rPr>
              <a:t>11 Instituciones atienden población edad de 4-14 años en la opción de Educación para la Satisfacción de Necesidades Básicas</a:t>
            </a:r>
            <a:r>
              <a:rPr lang="es-MX" dirty="0"/>
              <a:t> 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93156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F9A2350-1854-4840-8BB0-A7A9CAFEA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486" y="598500"/>
            <a:ext cx="10369152" cy="598974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845518" y="6876281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rgbClr val="000000"/>
                </a:solidFill>
                <a:latin typeface="Arial" panose="020B0604020202020204" pitchFamily="34" charset="0"/>
              </a:rPr>
              <a:t>11 Instituciones atienden población edad de 4-14 años en la opción de Educación para la Satisfacción de Necesidades Básicas</a:t>
            </a:r>
            <a:r>
              <a:rPr lang="es-MX" dirty="0"/>
              <a:t> 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362997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0D4999B-EDE9-427F-B174-FDBF777A2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454" y="611584"/>
            <a:ext cx="2457667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HN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7393139-695D-48ED-8070-A5C4E5AED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502" y="664671"/>
            <a:ext cx="10513167" cy="613960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061542" y="6948289"/>
            <a:ext cx="94330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rgbClr val="000000"/>
                </a:solidFill>
                <a:latin typeface="Arial" panose="020B0604020202020204" pitchFamily="34" charset="0"/>
              </a:rPr>
              <a:t>Porcentaje aplicado en base a 15 instituciones que atienden población de 15-30 años con cobertura en el departamento de Lempira en la opción de Satisfacción de Necesidades Básicas</a:t>
            </a:r>
            <a:r>
              <a:rPr lang="es-MX" dirty="0"/>
              <a:t> 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164499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09514" y="3160028"/>
            <a:ext cx="114492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800" b="1" dirty="0"/>
              <a:t>RESULTADOS DEL MAPEO NACIONAL INSTITUCIONAL 2017</a:t>
            </a:r>
            <a:endParaRPr lang="es-HN" sz="2800" dirty="0"/>
          </a:p>
          <a:p>
            <a:pPr algn="ctr"/>
            <a:r>
              <a:rPr lang="es-ES_tradnl" sz="2800" b="1" dirty="0"/>
              <a:t>TRABAJO REALIZADO EN BASE A 41 INSTITUCIONES QUE TIENEN COBERTURA</a:t>
            </a:r>
            <a:endParaRPr lang="es-HN" sz="2800" dirty="0"/>
          </a:p>
          <a:p>
            <a:pPr algn="ctr"/>
            <a:r>
              <a:rPr lang="es-ES_tradnl" sz="2800" b="1" dirty="0"/>
              <a:t>EN EL DEPARTAMENTO DE LEMPIRA</a:t>
            </a:r>
            <a:endParaRPr lang="es-HN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1CB59DD-2989-49C4-9D9F-1C5E7C84D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78" y="395561"/>
            <a:ext cx="10441160" cy="6301313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917526" y="6948289"/>
            <a:ext cx="9217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rgbClr val="000000"/>
                </a:solidFill>
                <a:latin typeface="Arial" panose="020B0604020202020204" pitchFamily="34" charset="0"/>
              </a:rPr>
              <a:t>Porcentaje aplicado en base a 15 instituciones que atienden población de 15-30 años con cobertura en el departamento de Lempira en la opción de Satisfacción de Necesidades Básicas</a:t>
            </a:r>
            <a:r>
              <a:rPr lang="es-MX" dirty="0"/>
              <a:t> 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71477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C628B7D-50A4-4318-8E21-50DBF738C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283" y="2241225"/>
            <a:ext cx="12059733" cy="18002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C90FF6E-624A-42B2-87ED-A58B584CFDF3}"/>
              </a:ext>
            </a:extLst>
          </p:cNvPr>
          <p:cNvSpPr txBox="1"/>
          <p:nvPr/>
        </p:nvSpPr>
        <p:spPr>
          <a:xfrm>
            <a:off x="504283" y="4356001"/>
            <a:ext cx="12059733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b="1" dirty="0"/>
              <a:t>Porcentaje aplicado a 3 instituciones que atienden población 31-59 años en la opción de Satisfacción de Necesidades Básicas</a:t>
            </a:r>
          </a:p>
        </p:txBody>
      </p:sp>
    </p:spTree>
    <p:extLst>
      <p:ext uri="{BB962C8B-B14F-4D97-AF65-F5344CB8AC3E}">
        <p14:creationId xmlns:p14="http://schemas.microsoft.com/office/powerpoint/2010/main" val="416480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FC7837D-5430-4034-A2D5-BF17F676E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470" y="539577"/>
            <a:ext cx="10297143" cy="633670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11770" y="7020297"/>
            <a:ext cx="9721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latin typeface="Arial" panose="020B0604020202020204" pitchFamily="34" charset="0"/>
              </a:rPr>
              <a:t>Porcentaje aplicado a 3 instituciones que atienden población 31-59 años en la opción de Satisfacción de Necesidades Básicas</a:t>
            </a:r>
            <a:r>
              <a:rPr lang="es-MX" dirty="0"/>
              <a:t> 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296780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3ECFCAF-F1F0-449C-BB1F-923EB63AB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875" y="1475681"/>
            <a:ext cx="11902549" cy="237626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A2A6E9F-E95B-4232-BAB6-902831648B38}"/>
              </a:ext>
            </a:extLst>
          </p:cNvPr>
          <p:cNvSpPr txBox="1"/>
          <p:nvPr/>
        </p:nvSpPr>
        <p:spPr>
          <a:xfrm>
            <a:off x="556653" y="4040463"/>
            <a:ext cx="11902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b="1" dirty="0"/>
              <a:t>Porcentaje aplicado a 4 instituciones que atienden población de 60 años en adelante en la opción de educación de satisfacción de necesidades básicas</a:t>
            </a:r>
          </a:p>
        </p:txBody>
      </p:sp>
    </p:spTree>
    <p:extLst>
      <p:ext uri="{BB962C8B-B14F-4D97-AF65-F5344CB8AC3E}">
        <p14:creationId xmlns:p14="http://schemas.microsoft.com/office/powerpoint/2010/main" val="231367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F6FC75F-4F62-41B3-8A26-82FFE45B6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78" y="611585"/>
            <a:ext cx="10441160" cy="6264696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01502" y="7092305"/>
            <a:ext cx="9649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latin typeface="Arial" panose="020B0604020202020204" pitchFamily="34" charset="0"/>
              </a:rPr>
              <a:t>Porcentaje aplicado a 4 instituciones que atienden población de 60 años en adelante en la opción de educación de satisfacción de necesidades básicas</a:t>
            </a:r>
            <a:r>
              <a:rPr lang="es-MX" dirty="0"/>
              <a:t> 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79215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11C844A-DDFC-4870-A7E3-99A511195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46" y="467569"/>
            <a:ext cx="10945216" cy="633670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845518" y="7020297"/>
            <a:ext cx="9217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>
                <a:latin typeface="Arial" panose="020B0604020202020204" pitchFamily="34" charset="0"/>
              </a:rPr>
              <a:t>22 </a:t>
            </a:r>
            <a:r>
              <a:rPr lang="es-MX" b="1" dirty="0">
                <a:latin typeface="Arial" panose="020B0604020202020204" pitchFamily="34" charset="0"/>
              </a:rPr>
              <a:t>instituciones atienden población con edades sin especificar en la opción de satisfacción de necesidades básicas</a:t>
            </a:r>
            <a:r>
              <a:rPr lang="es-MX" dirty="0"/>
              <a:t> 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43749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A603161-4E83-439D-9B25-819C08868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54" y="755601"/>
            <a:ext cx="10873208" cy="612068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29494" y="7092305"/>
            <a:ext cx="9289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>
                <a:latin typeface="Arial" panose="020B0604020202020204" pitchFamily="34" charset="0"/>
              </a:rPr>
              <a:t> </a:t>
            </a:r>
            <a:r>
              <a:rPr lang="es-MX" b="1" dirty="0">
                <a:latin typeface="Arial" panose="020B0604020202020204" pitchFamily="34" charset="0"/>
              </a:rPr>
              <a:t>22 instituciones atienden población con edades sin especificar en la opción de satisfacción de necesidades básicas</a:t>
            </a:r>
            <a:r>
              <a:rPr lang="es-MX" dirty="0"/>
              <a:t> 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133269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01C7F68-889A-4820-B3A1-BF67A9710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925" y="2123753"/>
            <a:ext cx="11462449" cy="194421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17D7EF4-7797-4643-9392-204F0C74564E}"/>
              </a:ext>
            </a:extLst>
          </p:cNvPr>
          <p:cNvSpPr txBox="1"/>
          <p:nvPr/>
        </p:nvSpPr>
        <p:spPr>
          <a:xfrm>
            <a:off x="593489" y="4219343"/>
            <a:ext cx="11881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b="1" dirty="0"/>
              <a:t>Solamente 3 instituciones atienden la opción de Educación Infantil Temprana edad 0-3 años</a:t>
            </a:r>
          </a:p>
        </p:txBody>
      </p:sp>
    </p:spTree>
    <p:extLst>
      <p:ext uri="{BB962C8B-B14F-4D97-AF65-F5344CB8AC3E}">
        <p14:creationId xmlns:p14="http://schemas.microsoft.com/office/powerpoint/2010/main" val="333117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E0553E6-0C04-485A-8242-2C5D1A6F3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46" y="539577"/>
            <a:ext cx="10873208" cy="633670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29494" y="7020297"/>
            <a:ext cx="9865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rgbClr val="000000"/>
                </a:solidFill>
                <a:latin typeface="Arial" panose="020B0604020202020204" pitchFamily="34" charset="0"/>
              </a:rPr>
              <a:t>Una institución atendió población en edad sin especificar en la opción de alfabetización</a:t>
            </a:r>
            <a:r>
              <a:rPr lang="es-MX" dirty="0"/>
              <a:t> 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86473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26AF717-02CE-4657-BA45-2FC315D0E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466" y="611585"/>
            <a:ext cx="10477164" cy="6248885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043540" y="7092305"/>
            <a:ext cx="9145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rgbClr val="000000"/>
                </a:solidFill>
                <a:latin typeface="Arial" panose="020B0604020202020204" pitchFamily="34" charset="0"/>
              </a:rPr>
              <a:t>Porcentaje en relación a 8 instituciones que atienden población de 15-30 años en la opción educación inserción al mundo del trabajo</a:t>
            </a:r>
            <a:r>
              <a:rPr lang="es-MX" dirty="0"/>
              <a:t> 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360524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74F04E3-CCF0-498B-83E4-068A105CE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750" y="737840"/>
            <a:ext cx="2776963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HN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2105F09-6E51-4AF0-865E-BA850BC24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50" y="620695"/>
            <a:ext cx="12057170" cy="689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44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64F044A-BA58-4D76-B7D7-F4F74AA70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51" y="1892198"/>
            <a:ext cx="12179598" cy="216024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432964A-5375-42A9-85FF-0F458520BF56}"/>
              </a:ext>
            </a:extLst>
          </p:cNvPr>
          <p:cNvSpPr txBox="1"/>
          <p:nvPr/>
        </p:nvSpPr>
        <p:spPr>
          <a:xfrm>
            <a:off x="629494" y="4248859"/>
            <a:ext cx="11994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b="1" dirty="0"/>
              <a:t>Solamente una institución atiende población en edad de 31-59 años en la opción de educación inserción al mundo del trabajo</a:t>
            </a:r>
          </a:p>
        </p:txBody>
      </p:sp>
    </p:spTree>
    <p:extLst>
      <p:ext uri="{BB962C8B-B14F-4D97-AF65-F5344CB8AC3E}">
        <p14:creationId xmlns:p14="http://schemas.microsoft.com/office/powerpoint/2010/main" val="111996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4793D41-5F0A-40F8-AA58-E059A13E7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462" y="467569"/>
            <a:ext cx="10585176" cy="6552728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773510" y="7236321"/>
            <a:ext cx="9289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rgbClr val="000000"/>
                </a:solidFill>
                <a:latin typeface="Arial" panose="020B0604020202020204" pitchFamily="34" charset="0"/>
              </a:rPr>
              <a:t>11 instituciones atienden población sin especificar edades en la opción educación inserción al mundo del trabajo</a:t>
            </a:r>
            <a:r>
              <a:rPr lang="es-MX" dirty="0"/>
              <a:t> 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14571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7830F5B-FD3C-4252-ADE2-17750BA37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78" y="536509"/>
            <a:ext cx="10657184" cy="633977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133550" y="7020297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rgbClr val="000000"/>
                </a:solidFill>
                <a:latin typeface="Arial" panose="020B0604020202020204" pitchFamily="34" charset="0"/>
              </a:rPr>
              <a:t>La cobertura es de 11 instituciones atendiendo participantes en edad de 4-14 años en la opción de satisfacción de necesidades básicas 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126351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7854DB2-6203-4F30-8A96-DA4EAFF8D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38" y="683593"/>
            <a:ext cx="10945216" cy="626469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13470" y="7092305"/>
            <a:ext cx="9649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rgbClr val="000000"/>
                </a:solidFill>
                <a:latin typeface="Arial" panose="020B0604020202020204" pitchFamily="34" charset="0"/>
              </a:rPr>
              <a:t>Porcentaje aplicado en relación a 15 instituciones que </a:t>
            </a:r>
            <a:r>
              <a:rPr lang="es-MX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atienden </a:t>
            </a:r>
            <a:r>
              <a:rPr lang="es-MX" b="1" dirty="0">
                <a:solidFill>
                  <a:srgbClr val="000000"/>
                </a:solidFill>
                <a:latin typeface="Arial" panose="020B0604020202020204" pitchFamily="34" charset="0"/>
              </a:rPr>
              <a:t>población de 15-30 años en la </a:t>
            </a:r>
            <a:r>
              <a:rPr lang="es-MX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opción </a:t>
            </a:r>
            <a:r>
              <a:rPr lang="es-MX" b="1" dirty="0">
                <a:solidFill>
                  <a:srgbClr val="000000"/>
                </a:solidFill>
                <a:latin typeface="Arial" panose="020B0604020202020204" pitchFamily="34" charset="0"/>
              </a:rPr>
              <a:t>de satisfacción de necesidades básicas</a:t>
            </a:r>
            <a:r>
              <a:rPr lang="es-MX" b="1" dirty="0"/>
              <a:t> </a:t>
            </a:r>
            <a:endParaRPr lang="es-HN" b="1" dirty="0"/>
          </a:p>
        </p:txBody>
      </p:sp>
    </p:spTree>
    <p:extLst>
      <p:ext uri="{BB962C8B-B14F-4D97-AF65-F5344CB8AC3E}">
        <p14:creationId xmlns:p14="http://schemas.microsoft.com/office/powerpoint/2010/main" val="291834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25682E5-FDE0-4E9A-95D2-F647110DA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470" y="467569"/>
            <a:ext cx="10051833" cy="648072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830874" y="7092305"/>
            <a:ext cx="9217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latin typeface="Arial" panose="020B0604020202020204" pitchFamily="34" charset="0"/>
              </a:rPr>
              <a:t>Porcentaje en relación a 3 instituciones que atienden población de 31-59 años en la opción de satisfacción de necesidades básicas</a:t>
            </a:r>
            <a:r>
              <a:rPr lang="es-MX" dirty="0"/>
              <a:t> 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53360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230AEB0-A725-422E-9C94-594EE730A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510" y="611585"/>
            <a:ext cx="11381894" cy="604867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853630" y="6948289"/>
            <a:ext cx="9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MX" b="1" dirty="0">
                <a:solidFill>
                  <a:srgbClr val="000000"/>
                </a:solidFill>
                <a:latin typeface="Arial" panose="020B0604020202020204" pitchFamily="34" charset="0"/>
              </a:rPr>
              <a:t>4 instituciones atienden población de 60 años y más en la opción de satisfacción de necesidades básicas</a:t>
            </a:r>
            <a:r>
              <a:rPr lang="es-MX" dirty="0"/>
              <a:t> 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209876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5355696-862D-46BE-9BA3-C062B5F56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526" y="611585"/>
            <a:ext cx="10945216" cy="6408712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913421"/>
              </p:ext>
            </p:extLst>
          </p:nvPr>
        </p:nvGraphicFramePr>
        <p:xfrm>
          <a:off x="1133550" y="7020297"/>
          <a:ext cx="9793088" cy="792088"/>
        </p:xfrm>
        <a:graphic>
          <a:graphicData uri="http://schemas.openxmlformats.org/drawingml/2006/table">
            <a:tbl>
              <a:tblPr/>
              <a:tblGrid>
                <a:gridCol w="9793088">
                  <a:extLst>
                    <a:ext uri="{9D8B030D-6E8A-4147-A177-3AD203B41FA5}">
                      <a16:colId xmlns:a16="http://schemas.microsoft.com/office/drawing/2014/main" val="3181398690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dirty="0">
                          <a:effectLst/>
                          <a:latin typeface="Arial" panose="020B0604020202020204" pitchFamily="34" charset="0"/>
                        </a:rPr>
                        <a:t>Cobertura municipal total, porcentaje aplicado en relación a 22 instituciones que atienden población en edad sin especificar en la opción de satisfacción de necesidades básicas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3185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942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45FF9F0-580E-4311-9E1F-D1A61EAE9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494" y="678223"/>
            <a:ext cx="11017224" cy="6342074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205558" y="7164313"/>
            <a:ext cx="9793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rgbClr val="000000"/>
                </a:solidFill>
                <a:latin typeface="+mj-lt"/>
              </a:rPr>
              <a:t>Porcentaje aplicado en relación a 41 instituciones que tienen cobertura en el departamento de Lempira</a:t>
            </a:r>
            <a:r>
              <a:rPr lang="es-MX" dirty="0">
                <a:latin typeface="+mj-lt"/>
              </a:rPr>
              <a:t> </a:t>
            </a:r>
            <a:endParaRPr lang="es-HN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342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F59DFE1-EFBE-4D6F-B690-87C88A77E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546" y="800222"/>
            <a:ext cx="10873208" cy="653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96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EF38A44-6E99-4C64-9825-5AC63FE19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542" y="467569"/>
            <a:ext cx="10585176" cy="6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91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818B0A0-6B1C-43D4-9085-19EDD9906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215" y="665122"/>
            <a:ext cx="9407870" cy="680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05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946C709-3F6D-4CCC-80F5-4B0988D30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574" y="441523"/>
            <a:ext cx="10369152" cy="725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20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8305605-B388-44C8-B413-E40F6636E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31" y="3095861"/>
            <a:ext cx="12302437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91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408A81C-0996-46B7-8D3C-76AA1C2E2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638" y="501274"/>
            <a:ext cx="9217024" cy="713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69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156C05E-EF69-4EB9-BBEF-CE526837A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78" y="539577"/>
            <a:ext cx="10297144" cy="554461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709614" y="6305877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Si </a:t>
            </a:r>
            <a:r>
              <a:rPr lang="es-MX" b="1" dirty="0">
                <a:solidFill>
                  <a:srgbClr val="000000"/>
                </a:solidFill>
                <a:latin typeface="Calibri" panose="020F0502020204030204" pitchFamily="34" charset="0"/>
              </a:rPr>
              <a:t>bien la población atendida es de 555,246 registrada tomando en cuenta aun sin diferenciar por sexo, debido a que no todas las instituciones registran por sexo.</a:t>
            </a:r>
            <a:r>
              <a:rPr lang="es-MX" dirty="0"/>
              <a:t> </a:t>
            </a:r>
            <a:endParaRPr lang="es-HN" dirty="0"/>
          </a:p>
        </p:txBody>
      </p:sp>
      <p:sp>
        <p:nvSpPr>
          <p:cNvPr id="3" name="Rectángulo 2"/>
          <p:cNvSpPr/>
          <p:nvPr/>
        </p:nvSpPr>
        <p:spPr>
          <a:xfrm>
            <a:off x="1529594" y="7173892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Por </a:t>
            </a:r>
            <a:r>
              <a:rPr lang="es-MX" b="1" dirty="0">
                <a:solidFill>
                  <a:srgbClr val="000000"/>
                </a:solidFill>
                <a:latin typeface="Calibri" panose="020F0502020204030204" pitchFamily="34" charset="0"/>
              </a:rPr>
              <a:t>sexo el total global es de 514,056, desglosado 268,886 femenino  y 245,170 masculino.</a:t>
            </a:r>
            <a:r>
              <a:rPr lang="es-MX" dirty="0"/>
              <a:t> 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139662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E2AC97C-E702-442F-B501-147AEF65C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562" y="561465"/>
            <a:ext cx="10585176" cy="701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2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2223594-F82C-4A18-A4EE-E5FEA817D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690" y="615750"/>
            <a:ext cx="8280920" cy="690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58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85E320F-761B-4442-B0B4-2FC6CBC1D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550" y="539577"/>
            <a:ext cx="10729192" cy="626469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917526" y="7092305"/>
            <a:ext cx="10225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rgbClr val="000000"/>
                </a:solidFill>
                <a:latin typeface="Arial" panose="020B0604020202020204" pitchFamily="34" charset="0"/>
              </a:rPr>
              <a:t>Porcentaje aplicado en relación a 41 instituciones que tienen cobertura en el departamento de Lempira</a:t>
            </a:r>
            <a:r>
              <a:rPr lang="es-MX" dirty="0"/>
              <a:t> 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45099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E238CE5-B28F-4970-A9BB-DE47EEF1F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999" y="611585"/>
            <a:ext cx="11707276" cy="6120680"/>
          </a:xfrm>
          <a:prstGeom prst="rect">
            <a:avLst/>
          </a:prstGeom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139700"/>
              </p:ext>
            </p:extLst>
          </p:nvPr>
        </p:nvGraphicFramePr>
        <p:xfrm>
          <a:off x="485478" y="7020297"/>
          <a:ext cx="10102110" cy="558165"/>
        </p:xfrm>
        <a:graphic>
          <a:graphicData uri="http://schemas.openxmlformats.org/drawingml/2006/table">
            <a:tbl>
              <a:tblPr/>
              <a:tblGrid>
                <a:gridCol w="10102110">
                  <a:extLst>
                    <a:ext uri="{9D8B030D-6E8A-4147-A177-3AD203B41FA5}">
                      <a16:colId xmlns:a16="http://schemas.microsoft.com/office/drawing/2014/main" val="106740838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 fontAlgn="t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Porcentaje aplicado en relación a 41 instituciones que tienen cobertura en el departamento </a:t>
                      </a:r>
                      <a:r>
                        <a:rPr lang="es-MX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de </a:t>
                      </a:r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Lempira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8081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019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23971E1-8BAE-4106-A83B-BEF142B34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526" y="611585"/>
            <a:ext cx="10945216" cy="6192688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421582" y="7020297"/>
            <a:ext cx="9721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latin typeface="Arial" panose="020B0604020202020204" pitchFamily="34" charset="0"/>
              </a:rPr>
              <a:t>Información en relación a 41 instituciones que tienen cobertura en el departamento de Lempira</a:t>
            </a:r>
            <a:r>
              <a:rPr lang="es-MX" dirty="0"/>
              <a:t> 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170401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61602FA-210D-4ED0-BB85-B39FCCB46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502" y="611585"/>
            <a:ext cx="11305256" cy="612085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93490" y="7020297"/>
            <a:ext cx="11521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>
                <a:latin typeface="Arial" panose="020B0604020202020204" pitchFamily="34" charset="0"/>
              </a:rPr>
              <a:t> </a:t>
            </a:r>
            <a:r>
              <a:rPr lang="es-MX" b="1" dirty="0">
                <a:latin typeface="Arial" panose="020B0604020202020204" pitchFamily="34" charset="0"/>
              </a:rPr>
              <a:t>Porcentaje aplicado en relación a 41 instituciones que tienen cobertura en el departamento de Lempira</a:t>
            </a:r>
            <a:r>
              <a:rPr lang="es-MX" dirty="0"/>
              <a:t> 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208129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206E2F3-3261-4514-B845-355C93161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38" y="899617"/>
            <a:ext cx="6622473" cy="604867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F997842-6274-406D-A695-7BA0A213A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7423" y="1192859"/>
            <a:ext cx="6007342" cy="575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67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2C3E2B5-61BD-4837-8978-A9EE99243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486" y="588643"/>
            <a:ext cx="11953328" cy="695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43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3E323AE-16B2-4812-A58E-9DDE5D1C4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462" y="539577"/>
            <a:ext cx="12071097" cy="6192688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493590" y="7092305"/>
            <a:ext cx="9190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latin typeface="Arial" panose="020B0604020202020204" pitchFamily="34" charset="0"/>
              </a:rPr>
              <a:t>El porcentaje es en relación a 41 instituciones que tienen cobertura en el departamento de Lempira</a:t>
            </a:r>
            <a:r>
              <a:rPr lang="es-MX" dirty="0"/>
              <a:t> 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429414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414E720-050D-4F60-AF72-C35AB04EB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78" y="689610"/>
            <a:ext cx="11377264" cy="625867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709614" y="7092305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latin typeface="Arial" panose="020B0604020202020204" pitchFamily="34" charset="0"/>
              </a:rPr>
              <a:t>Porcentaje aplicado en relación a 41 instituciones que tienen cobertura en el departamento de Lempira</a:t>
            </a:r>
            <a:r>
              <a:rPr lang="es-MX" dirty="0"/>
              <a:t> 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122793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4C4B4FA-2DE0-427C-8FFA-E81682D3B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462" y="899617"/>
            <a:ext cx="12354924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4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3E18870-E4F8-44A3-9A72-79EF57C52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502" y="827609"/>
            <a:ext cx="11377264" cy="633670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349574" y="7380337"/>
            <a:ext cx="9721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rgbClr val="000000"/>
                </a:solidFill>
                <a:latin typeface="Arial" panose="020B0604020202020204" pitchFamily="34" charset="0"/>
              </a:rPr>
              <a:t>41 Instituciones tienen cobertura en el departamento de Lempira</a:t>
            </a:r>
            <a:r>
              <a:rPr lang="es-MX" dirty="0"/>
              <a:t> 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303739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C4E96B3-321A-4593-987A-352C658DA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510" y="467569"/>
            <a:ext cx="11305256" cy="676875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501702" y="7380337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latin typeface="Arial" panose="020B0604020202020204" pitchFamily="34" charset="0"/>
              </a:rPr>
              <a:t>Cobertura de 41 instituciones en el departamento de Lempira</a:t>
            </a:r>
            <a:r>
              <a:rPr lang="es-MX" dirty="0"/>
              <a:t> 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2035804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EC66377-7553-4A40-A8EC-6967BFE52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646" y="643228"/>
            <a:ext cx="9073008" cy="684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00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2BFFE49-9850-4334-90D2-55E9304A9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542" y="611585"/>
            <a:ext cx="11305256" cy="648072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853630" y="7308329"/>
            <a:ext cx="9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HN" b="1" dirty="0">
                <a:latin typeface="Arial" panose="020B0604020202020204" pitchFamily="34" charset="0"/>
              </a:rPr>
              <a:t>Cobertura departamento de Lempira de 41 instituciones.</a:t>
            </a:r>
            <a:r>
              <a:rPr lang="es-H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599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005DB39-3C73-4625-8B93-C0B7F3EE0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526" y="611585"/>
            <a:ext cx="11305256" cy="658873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997646" y="7380337"/>
            <a:ext cx="9145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latin typeface="Arial" panose="020B0604020202020204" pitchFamily="34" charset="0"/>
              </a:rPr>
              <a:t>El departamento de Lempira tiene cobertura de 41 instituciones.</a:t>
            </a:r>
            <a:r>
              <a:rPr lang="es-MX" dirty="0"/>
              <a:t> 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393694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D152408-F5B7-4FDB-91B9-77F781AD6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538" y="539577"/>
            <a:ext cx="10513168" cy="6233049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421582" y="7020297"/>
            <a:ext cx="9721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>
                <a:solidFill>
                  <a:srgbClr val="000000"/>
                </a:solidFill>
                <a:latin typeface="Arial" panose="020B0604020202020204" pitchFamily="34" charset="0"/>
              </a:rPr>
              <a:t>Información de 41 instituciones que tienen cobertura en el departamento de Lempira</a:t>
            </a:r>
            <a:r>
              <a:rPr lang="es-MX"/>
              <a:t> 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391899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BA69219-D47D-4458-B522-20CF86C6A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510" y="683593"/>
            <a:ext cx="11305256" cy="5112568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565598" y="6156201"/>
            <a:ext cx="9073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rgbClr val="000000"/>
                </a:solidFill>
                <a:latin typeface="Calibri" panose="020F0502020204030204" pitchFamily="34" charset="0"/>
              </a:rPr>
              <a:t>*Porcentaje sobre 41 instituciones que tienen cobertura en el departamento de Lempira</a:t>
            </a:r>
            <a:r>
              <a:rPr lang="es-MX" dirty="0"/>
              <a:t> 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378464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C157720-3D00-4099-A0B6-77C0ECB4C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55" y="677573"/>
            <a:ext cx="11512594" cy="648072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709614" y="7308329"/>
            <a:ext cx="9433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rgbClr val="000000"/>
                </a:solidFill>
                <a:latin typeface="Arial" panose="020B0604020202020204" pitchFamily="34" charset="0"/>
              </a:rPr>
              <a:t>Porcentaje en relación a 41 instituciones que tienen cobertura en el departamento de Lempira</a:t>
            </a:r>
            <a:r>
              <a:rPr lang="es-MX" dirty="0"/>
              <a:t> 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411393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F4C5A1A-DC93-4EAB-8B62-79D04E390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502" y="539577"/>
            <a:ext cx="11012857" cy="640871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635422" y="7092305"/>
            <a:ext cx="9145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latin typeface="Arial" panose="020B0604020202020204" pitchFamily="34" charset="0"/>
              </a:rPr>
              <a:t>Porcentaje es en </a:t>
            </a:r>
            <a:r>
              <a:rPr lang="es-MX" b="1" dirty="0" smtClean="0">
                <a:latin typeface="Arial" panose="020B0604020202020204" pitchFamily="34" charset="0"/>
              </a:rPr>
              <a:t>relación a 41 instituciones que tienen cobertura en </a:t>
            </a:r>
            <a:r>
              <a:rPr lang="es-MX" b="1" dirty="0">
                <a:latin typeface="Arial" panose="020B0604020202020204" pitchFamily="34" charset="0"/>
              </a:rPr>
              <a:t>el departamento de Lempira</a:t>
            </a:r>
            <a:r>
              <a:rPr lang="es-MX" dirty="0"/>
              <a:t> 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153549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15B6235-0EB2-4331-92A9-1314D418D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78" y="755601"/>
            <a:ext cx="11913227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17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62EFCD6-41AF-4E38-AC22-232A363DD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711" y="971625"/>
            <a:ext cx="10302878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96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2B27DA6-8110-4FA7-9BCC-A966F31CD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37" y="1367669"/>
            <a:ext cx="12453625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89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82EA7F3-DDA9-41B4-9794-FA47FEB99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54" y="971625"/>
            <a:ext cx="12741591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02DE055-6963-4B6F-ABFD-F94316D94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590" y="667756"/>
            <a:ext cx="10225136" cy="640871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285678" y="7308329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latin typeface="Arial" panose="020B0604020202020204" pitchFamily="34" charset="0"/>
              </a:rPr>
              <a:t>41 instituciones que tienen cobertura en el departamento de Lempira</a:t>
            </a:r>
            <a:r>
              <a:rPr lang="es-MX" dirty="0"/>
              <a:t> 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418525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D989091-303E-436A-A1C4-A6BA0E6DDABD}"/>
              </a:ext>
            </a:extLst>
          </p:cNvPr>
          <p:cNvSpPr/>
          <p:nvPr/>
        </p:nvSpPr>
        <p:spPr>
          <a:xfrm>
            <a:off x="3221785" y="3131868"/>
            <a:ext cx="710963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Muchas Gracias </a:t>
            </a:r>
          </a:p>
        </p:txBody>
      </p:sp>
    </p:spTree>
    <p:extLst>
      <p:ext uri="{BB962C8B-B14F-4D97-AF65-F5344CB8AC3E}">
        <p14:creationId xmlns:p14="http://schemas.microsoft.com/office/powerpoint/2010/main" val="94694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91B83AA-EF38-4EDD-8C86-21DBAC9DD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518" y="539577"/>
            <a:ext cx="10621180" cy="5255244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683500" y="6156201"/>
            <a:ext cx="109452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rgbClr val="000000"/>
                </a:solidFill>
                <a:latin typeface="Calibri" panose="020F0502020204030204" pitchFamily="34" charset="0"/>
              </a:rPr>
              <a:t>*Porcentaje sobre 19 instituciones que atienden la opción Educación Inserción para el Mundo del Trabajo</a:t>
            </a:r>
            <a:r>
              <a:rPr lang="es-MX" dirty="0"/>
              <a:t> 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67013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BDF385B-ECE9-4162-9EA9-B9CF69CA2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90" y="467569"/>
            <a:ext cx="11233248" cy="568863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205558" y="6660257"/>
            <a:ext cx="10009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rgbClr val="000000"/>
                </a:solidFill>
                <a:latin typeface="Arial" panose="020B0604020202020204" pitchFamily="34" charset="0"/>
              </a:rPr>
              <a:t>Porcentaje aplicado en 8 instituciones que tienen atención a participantes de 15-30 años</a:t>
            </a:r>
            <a:r>
              <a:rPr lang="es-MX" dirty="0"/>
              <a:t> 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121998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58B7088-D598-4ACE-890F-943BB7DFF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19" y="2555801"/>
            <a:ext cx="12667061" cy="1872208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709614" y="5148089"/>
            <a:ext cx="10153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latin typeface="Arial" panose="020B0604020202020204" pitchFamily="34" charset="0"/>
              </a:rPr>
              <a:t>Solamente una institución tiene atención en este ramo con participantes de 31-59 años</a:t>
            </a:r>
            <a:r>
              <a:rPr lang="es-MX" dirty="0"/>
              <a:t> 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418585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lásico de Offic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2226</TotalTime>
  <Words>818</Words>
  <Application>Microsoft Office PowerPoint</Application>
  <PresentationFormat>Personalizado</PresentationFormat>
  <Paragraphs>53</Paragraphs>
  <Slides>67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67</vt:i4>
      </vt:variant>
    </vt:vector>
  </HeadingPairs>
  <TitlesOfParts>
    <vt:vector size="71" baseType="lpstr">
      <vt:lpstr>Arial</vt:lpstr>
      <vt:lpstr>Calibri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Comunicación e Información</dc:creator>
  <cp:lastModifiedBy>LAB-01</cp:lastModifiedBy>
  <cp:revision>250</cp:revision>
  <dcterms:created xsi:type="dcterms:W3CDTF">2009-03-20T21:28:11Z</dcterms:created>
  <dcterms:modified xsi:type="dcterms:W3CDTF">2018-08-13T16:19:13Z</dcterms:modified>
</cp:coreProperties>
</file>