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61" r:id="rId3"/>
    <p:sldId id="380" r:id="rId4"/>
    <p:sldId id="309" r:id="rId5"/>
    <p:sldId id="310" r:id="rId6"/>
    <p:sldId id="311" r:id="rId7"/>
    <p:sldId id="283" r:id="rId8"/>
    <p:sldId id="313" r:id="rId9"/>
    <p:sldId id="316" r:id="rId10"/>
    <p:sldId id="317" r:id="rId11"/>
    <p:sldId id="318" r:id="rId12"/>
    <p:sldId id="322" r:id="rId13"/>
    <p:sldId id="327" r:id="rId14"/>
    <p:sldId id="328" r:id="rId15"/>
    <p:sldId id="333" r:id="rId16"/>
    <p:sldId id="336" r:id="rId17"/>
    <p:sldId id="381" r:id="rId18"/>
    <p:sldId id="382"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69" r:id="rId35"/>
    <p:sldId id="370" r:id="rId36"/>
    <p:sldId id="371" r:id="rId37"/>
    <p:sldId id="372" r:id="rId38"/>
    <p:sldId id="373" r:id="rId39"/>
    <p:sldId id="374" r:id="rId40"/>
    <p:sldId id="375" r:id="rId41"/>
    <p:sldId id="376" r:id="rId42"/>
    <p:sldId id="377" r:id="rId43"/>
    <p:sldId id="378" r:id="rId44"/>
    <p:sldId id="379" r:id="rId45"/>
    <p:sldId id="356" r:id="rId46"/>
    <p:sldId id="303" r:id="rId47"/>
  </p:sldIdLst>
  <p:sldSz cx="13068300" cy="8135938"/>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81203" algn="l" rtl="0" fontAlgn="base">
      <a:spcBef>
        <a:spcPct val="0"/>
      </a:spcBef>
      <a:spcAft>
        <a:spcPct val="0"/>
      </a:spcAft>
      <a:defRPr kern="1200">
        <a:solidFill>
          <a:schemeClr val="tx1"/>
        </a:solidFill>
        <a:latin typeface="Arial" charset="0"/>
        <a:ea typeface="+mn-ea"/>
        <a:cs typeface="+mn-cs"/>
      </a:defRPr>
    </a:lvl2pPr>
    <a:lvl3pPr marL="962406" algn="l" rtl="0" fontAlgn="base">
      <a:spcBef>
        <a:spcPct val="0"/>
      </a:spcBef>
      <a:spcAft>
        <a:spcPct val="0"/>
      </a:spcAft>
      <a:defRPr kern="1200">
        <a:solidFill>
          <a:schemeClr val="tx1"/>
        </a:solidFill>
        <a:latin typeface="Arial" charset="0"/>
        <a:ea typeface="+mn-ea"/>
        <a:cs typeface="+mn-cs"/>
      </a:defRPr>
    </a:lvl3pPr>
    <a:lvl4pPr marL="1443609" algn="l" rtl="0" fontAlgn="base">
      <a:spcBef>
        <a:spcPct val="0"/>
      </a:spcBef>
      <a:spcAft>
        <a:spcPct val="0"/>
      </a:spcAft>
      <a:defRPr kern="1200">
        <a:solidFill>
          <a:schemeClr val="tx1"/>
        </a:solidFill>
        <a:latin typeface="Arial" charset="0"/>
        <a:ea typeface="+mn-ea"/>
        <a:cs typeface="+mn-cs"/>
      </a:defRPr>
    </a:lvl4pPr>
    <a:lvl5pPr marL="1924812" algn="l" rtl="0" fontAlgn="base">
      <a:spcBef>
        <a:spcPct val="0"/>
      </a:spcBef>
      <a:spcAft>
        <a:spcPct val="0"/>
      </a:spcAft>
      <a:defRPr kern="1200">
        <a:solidFill>
          <a:schemeClr val="tx1"/>
        </a:solidFill>
        <a:latin typeface="Arial" charset="0"/>
        <a:ea typeface="+mn-ea"/>
        <a:cs typeface="+mn-cs"/>
      </a:defRPr>
    </a:lvl5pPr>
    <a:lvl6pPr marL="2406015" algn="l" defTabSz="962406" rtl="0" eaLnBrk="1" latinLnBrk="0" hangingPunct="1">
      <a:defRPr kern="1200">
        <a:solidFill>
          <a:schemeClr val="tx1"/>
        </a:solidFill>
        <a:latin typeface="Arial" charset="0"/>
        <a:ea typeface="+mn-ea"/>
        <a:cs typeface="+mn-cs"/>
      </a:defRPr>
    </a:lvl6pPr>
    <a:lvl7pPr marL="2887218" algn="l" defTabSz="962406" rtl="0" eaLnBrk="1" latinLnBrk="0" hangingPunct="1">
      <a:defRPr kern="1200">
        <a:solidFill>
          <a:schemeClr val="tx1"/>
        </a:solidFill>
        <a:latin typeface="Arial" charset="0"/>
        <a:ea typeface="+mn-ea"/>
        <a:cs typeface="+mn-cs"/>
      </a:defRPr>
    </a:lvl7pPr>
    <a:lvl8pPr marL="3368421" algn="l" defTabSz="962406" rtl="0" eaLnBrk="1" latinLnBrk="0" hangingPunct="1">
      <a:defRPr kern="1200">
        <a:solidFill>
          <a:schemeClr val="tx1"/>
        </a:solidFill>
        <a:latin typeface="Arial" charset="0"/>
        <a:ea typeface="+mn-ea"/>
        <a:cs typeface="+mn-cs"/>
      </a:defRPr>
    </a:lvl8pPr>
    <a:lvl9pPr marL="3849624" algn="l" defTabSz="96240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63" userDrawn="1">
          <p15:clr>
            <a:srgbClr val="A4A3A4"/>
          </p15:clr>
        </p15:guide>
        <p15:guide id="2" pos="41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93554" autoAdjust="0"/>
  </p:normalViewPr>
  <p:slideViewPr>
    <p:cSldViewPr>
      <p:cViewPr varScale="1">
        <p:scale>
          <a:sx n="91" d="100"/>
          <a:sy n="91" d="100"/>
        </p:scale>
        <p:origin x="228" y="78"/>
      </p:cViewPr>
      <p:guideLst>
        <p:guide orient="horz" pos="2563"/>
        <p:guide pos="411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1</a:t>
            </a:r>
          </a:p>
          <a:p>
            <a:pPr>
              <a:defRPr sz="2400" b="1" i="0" u="none" strike="noStrike" kern="1200" spc="0" baseline="0">
                <a:solidFill>
                  <a:schemeClr val="tx1">
                    <a:lumMod val="65000"/>
                    <a:lumOff val="35000"/>
                  </a:schemeClr>
                </a:solidFill>
                <a:latin typeface="+mn-lt"/>
                <a:ea typeface="+mn-ea"/>
                <a:cs typeface="+mn-cs"/>
              </a:defRPr>
            </a:pPr>
            <a:r>
              <a:rPr lang="es-HN" sz="2400" b="1" baseline="0" dirty="0"/>
              <a:t>Año de fundación de las instituciones </a:t>
            </a:r>
            <a:endParaRPr lang="es-HN" sz="2400" b="1" dirty="0"/>
          </a:p>
        </c:rich>
      </c:tx>
      <c:overlay val="0"/>
      <c:spPr>
        <a:noFill/>
        <a:ln w="40190">
          <a:noFill/>
        </a:ln>
      </c:spPr>
    </c:title>
    <c:autoTitleDeleted val="0"/>
    <c:view3D>
      <c:rotX val="75"/>
      <c:rotY val="10"/>
      <c:rAngAx val="0"/>
      <c:perspective val="0"/>
    </c:view3D>
    <c:floor>
      <c:thickness val="0"/>
    </c:floor>
    <c:sideWall>
      <c:thickness val="0"/>
    </c:sideWall>
    <c:backWall>
      <c:thickness val="0"/>
    </c:backWall>
    <c:plotArea>
      <c:layout>
        <c:manualLayout>
          <c:layoutTarget val="inner"/>
          <c:xMode val="edge"/>
          <c:yMode val="edge"/>
          <c:x val="2.9265112714493998E-2"/>
          <c:y val="0.18554985288622824"/>
          <c:w val="0.92444343713783694"/>
          <c:h val="0.79808873410985248"/>
        </c:manualLayout>
      </c:layout>
      <c:pie3DChart>
        <c:varyColors val="1"/>
        <c:ser>
          <c:idx val="0"/>
          <c:order val="0"/>
          <c:explosion val="8"/>
          <c:dPt>
            <c:idx val="0"/>
            <c:bubble3D val="0"/>
            <c:spPr>
              <a:solidFill>
                <a:schemeClr val="accent1"/>
              </a:solidFill>
              <a:ln w="40190">
                <a:solidFill>
                  <a:schemeClr val="lt1"/>
                </a:solidFill>
              </a:ln>
              <a:effectLst/>
              <a:sp3d contourW="25400">
                <a:contourClr>
                  <a:schemeClr val="lt1"/>
                </a:contourClr>
              </a:sp3d>
            </c:spPr>
            <c:extLst>
              <c:ext xmlns:c16="http://schemas.microsoft.com/office/drawing/2014/chart" uri="{C3380CC4-5D6E-409C-BE32-E72D297353CC}">
                <c16:uniqueId val="{00000000-48AA-45B3-B216-2C7E54FA7B15}"/>
              </c:ext>
            </c:extLst>
          </c:dPt>
          <c:dPt>
            <c:idx val="1"/>
            <c:bubble3D val="0"/>
            <c:spPr>
              <a:solidFill>
                <a:schemeClr val="accent2"/>
              </a:solidFill>
              <a:ln w="40190">
                <a:solidFill>
                  <a:schemeClr val="lt1"/>
                </a:solidFill>
              </a:ln>
              <a:effectLst/>
              <a:sp3d contourW="25400">
                <a:contourClr>
                  <a:schemeClr val="lt1"/>
                </a:contourClr>
              </a:sp3d>
            </c:spPr>
            <c:extLst>
              <c:ext xmlns:c16="http://schemas.microsoft.com/office/drawing/2014/chart" uri="{C3380CC4-5D6E-409C-BE32-E72D297353CC}">
                <c16:uniqueId val="{00000001-48AA-45B3-B216-2C7E54FA7B15}"/>
              </c:ext>
            </c:extLst>
          </c:dPt>
          <c:dPt>
            <c:idx val="2"/>
            <c:bubble3D val="0"/>
            <c:spPr>
              <a:solidFill>
                <a:schemeClr val="accent3">
                  <a:lumMod val="60000"/>
                  <a:lumOff val="40000"/>
                </a:schemeClr>
              </a:solidFill>
              <a:ln w="40190">
                <a:solidFill>
                  <a:schemeClr val="lt1"/>
                </a:solidFill>
              </a:ln>
              <a:effectLst/>
              <a:sp3d contourW="25400">
                <a:contourClr>
                  <a:schemeClr val="lt1"/>
                </a:contourClr>
              </a:sp3d>
            </c:spPr>
            <c:extLst>
              <c:ext xmlns:c16="http://schemas.microsoft.com/office/drawing/2014/chart" uri="{C3380CC4-5D6E-409C-BE32-E72D297353CC}">
                <c16:uniqueId val="{00000002-48AA-45B3-B216-2C7E54FA7B15}"/>
              </c:ext>
            </c:extLst>
          </c:dPt>
          <c:dPt>
            <c:idx val="3"/>
            <c:bubble3D val="0"/>
            <c:spPr>
              <a:solidFill>
                <a:schemeClr val="accent4"/>
              </a:solidFill>
              <a:ln w="40190">
                <a:solidFill>
                  <a:schemeClr val="lt1"/>
                </a:solidFill>
              </a:ln>
              <a:effectLst/>
              <a:sp3d contourW="25400">
                <a:contourClr>
                  <a:schemeClr val="lt1"/>
                </a:contourClr>
              </a:sp3d>
            </c:spPr>
            <c:extLst>
              <c:ext xmlns:c16="http://schemas.microsoft.com/office/drawing/2014/chart" uri="{C3380CC4-5D6E-409C-BE32-E72D297353CC}">
                <c16:uniqueId val="{00000003-48AA-45B3-B216-2C7E54FA7B15}"/>
              </c:ext>
            </c:extLst>
          </c:dPt>
          <c:dPt>
            <c:idx val="4"/>
            <c:bubble3D val="0"/>
            <c:spPr>
              <a:solidFill>
                <a:schemeClr val="accent1">
                  <a:lumMod val="60000"/>
                  <a:lumOff val="40000"/>
                </a:schemeClr>
              </a:solidFill>
              <a:ln w="40190">
                <a:solidFill>
                  <a:schemeClr val="lt1"/>
                </a:solidFill>
              </a:ln>
              <a:effectLst/>
              <a:sp3d contourW="25400">
                <a:contourClr>
                  <a:schemeClr val="lt1"/>
                </a:contourClr>
              </a:sp3d>
            </c:spPr>
            <c:extLst>
              <c:ext xmlns:c16="http://schemas.microsoft.com/office/drawing/2014/chart" uri="{C3380CC4-5D6E-409C-BE32-E72D297353CC}">
                <c16:uniqueId val="{00000004-48AA-45B3-B216-2C7E54FA7B15}"/>
              </c:ext>
            </c:extLst>
          </c:dPt>
          <c:dLbls>
            <c:dLbl>
              <c:idx val="0"/>
              <c:tx>
                <c:rich>
                  <a:bodyPr/>
                  <a:lstStyle/>
                  <a:p>
                    <a:fld id="{C3B28313-E0AB-428F-B921-F2CDF0D5B635}" type="CATEGORYNAME">
                      <a:rPr lang="es-ES" b="1"/>
                      <a:pPr/>
                      <a:t>[NOMBRE DE CATEGORÍA]</a:t>
                    </a:fld>
                    <a:r>
                      <a:rPr lang="es-ES" b="1" baseline="0" dirty="0"/>
                      <a:t>
</a:t>
                    </a:r>
                    <a:fld id="{04A133CA-AE18-4928-BCB1-27D0759ABCBB}" type="PERCENTAGE">
                      <a:rPr lang="es-ES" b="1" baseline="0"/>
                      <a:pPr/>
                      <a:t>[PORCENTAJE]</a:t>
                    </a:fld>
                    <a:endParaRPr lang="es-E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AA-45B3-B216-2C7E54FA7B15}"/>
                </c:ext>
              </c:extLst>
            </c:dLbl>
            <c:dLbl>
              <c:idx val="1"/>
              <c:layout>
                <c:manualLayout>
                  <c:x val="-8.4410258327414112E-2"/>
                  <c:y val="-6.9505474508636769E-2"/>
                </c:manualLayout>
              </c:layout>
              <c:tx>
                <c:rich>
                  <a:bodyPr/>
                  <a:lstStyle/>
                  <a:p>
                    <a:fld id="{8FA90F15-B29D-4B4E-80FE-2EC2B1416BDE}" type="CATEGORYNAME">
                      <a:rPr lang="es-ES" b="1"/>
                      <a:pPr/>
                      <a:t>[NOMBRE DE CATEGORÍA]</a:t>
                    </a:fld>
                    <a:r>
                      <a:rPr lang="es-ES" b="1" baseline="0" dirty="0"/>
                      <a:t>
</a:t>
                    </a:r>
                    <a:fld id="{1413DB5A-CE38-4F97-813D-210D104C08FC}" type="PERCENTAGE">
                      <a:rPr lang="es-ES" b="1" baseline="0"/>
                      <a:pPr/>
                      <a:t>[PORCENTAJE]</a:t>
                    </a:fld>
                    <a:endParaRPr lang="es-E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AA-45B3-B216-2C7E54FA7B15}"/>
                </c:ext>
              </c:extLst>
            </c:dLbl>
            <c:dLbl>
              <c:idx val="2"/>
              <c:tx>
                <c:rich>
                  <a:bodyPr/>
                  <a:lstStyle/>
                  <a:p>
                    <a:fld id="{C0B54DD0-3C35-4494-85C6-CA6B1A37A2A7}" type="CATEGORYNAME">
                      <a:rPr lang="es-ES" b="1"/>
                      <a:pPr/>
                      <a:t>[NOMBRE DE CATEGORÍA]</a:t>
                    </a:fld>
                    <a:r>
                      <a:rPr lang="es-ES" b="1" baseline="0" dirty="0"/>
                      <a:t>
</a:t>
                    </a:r>
                    <a:fld id="{DDD995EF-64C0-4480-BB8F-C09DF029B550}" type="PERCENTAGE">
                      <a:rPr lang="es-ES" b="1" baseline="0"/>
                      <a:pPr/>
                      <a:t>[PORCENTAJE]</a:t>
                    </a:fld>
                    <a:endParaRPr lang="es-E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AA-45B3-B216-2C7E54FA7B15}"/>
                </c:ext>
              </c:extLst>
            </c:dLbl>
            <c:dLbl>
              <c:idx val="3"/>
              <c:tx>
                <c:rich>
                  <a:bodyPr/>
                  <a:lstStyle/>
                  <a:p>
                    <a:fld id="{06BCC05B-85E1-4F25-8C76-B532337DC038}" type="CATEGORYNAME">
                      <a:rPr lang="en-US" b="1"/>
                      <a:pPr/>
                      <a:t>[NOMBRE DE CATEGORÍA]</a:t>
                    </a:fld>
                    <a:r>
                      <a:rPr lang="en-US" b="1" baseline="0" dirty="0"/>
                      <a:t>
</a:t>
                    </a:r>
                    <a:fld id="{0AF080EA-6016-4986-888F-C57586128672}" type="PERCENTAGE">
                      <a:rPr lang="en-US" b="1" baseline="0"/>
                      <a:pPr/>
                      <a:t>[PORCENTAJE]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AA-45B3-B216-2C7E54FA7B15}"/>
                </c:ext>
              </c:extLst>
            </c:dLbl>
            <c:dLbl>
              <c:idx val="4"/>
              <c:layout>
                <c:manualLayout>
                  <c:x val="8.9817101751677009E-2"/>
                  <c:y val="0.11969608698651482"/>
                </c:manualLayout>
              </c:layout>
              <c:tx>
                <c:rich>
                  <a:bodyPr/>
                  <a:lstStyle/>
                  <a:p>
                    <a:fld id="{B55285A5-9D61-40B7-9321-E6762E066229}" type="CATEGORYNAME">
                      <a:rPr lang="en-US" b="1"/>
                      <a:pPr/>
                      <a:t>[NOMBRE DE CATEGORÍA]</a:t>
                    </a:fld>
                    <a:r>
                      <a:rPr lang="en-US" baseline="0" dirty="0"/>
                      <a:t>
</a:t>
                    </a:r>
                    <a:fld id="{02655115-29E3-43CD-A10B-172B04F68430}" type="PERCENTAGE">
                      <a:rPr lang="en-US" b="1" baseline="0"/>
                      <a:pPr/>
                      <a:t>[PORCENTAJE]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AA-45B3-B216-2C7E54FA7B1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24" b="0"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15071"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(2)'!$A$12:$A$16</c:f>
              <c:strCache>
                <c:ptCount val="5"/>
                <c:pt idx="0">
                  <c:v>Antes de los 80</c:v>
                </c:pt>
                <c:pt idx="1">
                  <c:v>Década de los 80</c:v>
                </c:pt>
                <c:pt idx="2">
                  <c:v>Década de los 90</c:v>
                </c:pt>
                <c:pt idx="3">
                  <c:v>Nuevo siglo</c:v>
                </c:pt>
                <c:pt idx="4">
                  <c:v>No sabe/no contesta</c:v>
                </c:pt>
              </c:strCache>
            </c:strRef>
          </c:cat>
          <c:val>
            <c:numRef>
              <c:f>'Sheet1 (2)'!$B$12:$B$16</c:f>
              <c:numCache>
                <c:formatCode>####.0</c:formatCode>
                <c:ptCount val="5"/>
                <c:pt idx="0">
                  <c:v>26.829268292682926</c:v>
                </c:pt>
                <c:pt idx="1">
                  <c:v>7.3170731707317076</c:v>
                </c:pt>
                <c:pt idx="2">
                  <c:v>17.073170731707318</c:v>
                </c:pt>
                <c:pt idx="3">
                  <c:v>34.146341463414636</c:v>
                </c:pt>
                <c:pt idx="4">
                  <c:v>14.634146341463415</c:v>
                </c:pt>
              </c:numCache>
            </c:numRef>
          </c:val>
          <c:extLst>
            <c:ext xmlns:c16="http://schemas.microsoft.com/office/drawing/2014/chart" uri="{C3380CC4-5D6E-409C-BE32-E72D297353CC}">
              <c16:uniqueId val="{00000005-48AA-45B3-B216-2C7E54FA7B15}"/>
            </c:ext>
          </c:extLst>
        </c:ser>
        <c:dLbls>
          <c:showLegendKey val="0"/>
          <c:showVal val="0"/>
          <c:showCatName val="0"/>
          <c:showSerName val="0"/>
          <c:showPercent val="0"/>
          <c:showBubbleSize val="0"/>
          <c:showLeaderLines val="1"/>
        </c:dLbls>
      </c:pie3DChart>
      <c:spPr>
        <a:noFill/>
        <a:ln w="40190">
          <a:noFill/>
        </a:ln>
      </c:spPr>
    </c:plotArea>
    <c:plotVisOnly val="1"/>
    <c:dispBlanksAs val="gap"/>
    <c:showDLblsOverMax val="0"/>
  </c:chart>
  <c:spPr>
    <a:noFill/>
    <a:ln w="15071" cap="flat" cmpd="sng" algn="ctr">
      <a:noFill/>
      <a:round/>
    </a:ln>
    <a:effectLst/>
  </c:spPr>
  <c:txPr>
    <a:bodyPr/>
    <a:lstStyle/>
    <a:p>
      <a:pPr>
        <a:defRPr/>
      </a:pPr>
      <a:endParaRPr lang="es-HN"/>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47"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21</a:t>
            </a:r>
          </a:p>
          <a:p>
            <a:pPr>
              <a:defRPr sz="6047" b="0" i="0" u="none" strike="noStrike" kern="1200" spc="0" baseline="0">
                <a:solidFill>
                  <a:schemeClr val="tx1">
                    <a:lumMod val="65000"/>
                    <a:lumOff val="35000"/>
                  </a:schemeClr>
                </a:solidFill>
                <a:latin typeface="+mn-lt"/>
                <a:ea typeface="+mn-ea"/>
                <a:cs typeface="+mn-cs"/>
              </a:defRPr>
            </a:pPr>
            <a:r>
              <a:rPr lang="es-HN" sz="2400" b="1" baseline="0" dirty="0"/>
              <a:t>Temas Atendidos en Desarrollo Comunitario</a:t>
            </a:r>
          </a:p>
          <a:p>
            <a:pPr>
              <a:defRPr sz="6047" b="0" i="0" u="none" strike="noStrike" kern="1200" spc="0" baseline="0">
                <a:solidFill>
                  <a:schemeClr val="tx1">
                    <a:lumMod val="65000"/>
                    <a:lumOff val="35000"/>
                  </a:schemeClr>
                </a:solidFill>
                <a:latin typeface="+mn-lt"/>
                <a:ea typeface="+mn-ea"/>
                <a:cs typeface="+mn-cs"/>
              </a:defRPr>
            </a:pPr>
            <a:r>
              <a:rPr lang="es-HN" sz="2400" b="1" baseline="0" dirty="0"/>
              <a:t>Edad no especificada</a:t>
            </a:r>
            <a:endParaRPr lang="es-HN" sz="2400" b="1" dirty="0"/>
          </a:p>
        </c:rich>
      </c:tx>
      <c:overlay val="0"/>
      <c:spPr>
        <a:noFill/>
        <a:ln w="43547">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43547">
                <a:noFill/>
              </a:ln>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(2)'!$F$3:$F$12</c:f>
              <c:strCache>
                <c:ptCount val="10"/>
                <c:pt idx="0">
                  <c:v>Conocimiento de leyes y sus ámbitos de aplicación</c:v>
                </c:pt>
                <c:pt idx="1">
                  <c:v>Liderazgo</c:v>
                </c:pt>
                <c:pt idx="2">
                  <c:v>Salud y sexualidad responsable</c:v>
                </c:pt>
                <c:pt idx="3">
                  <c:v>Participación política y ciudadana</c:v>
                </c:pt>
                <c:pt idx="4">
                  <c:v>DDHH y desarrollo</c:v>
                </c:pt>
                <c:pt idx="5">
                  <c:v>Marco legal de los DDHH</c:v>
                </c:pt>
                <c:pt idx="6">
                  <c:v>Participación y desarrollo comunitario</c:v>
                </c:pt>
                <c:pt idx="7">
                  <c:v>Auditoría social, transparencia y rendición de cuentas</c:v>
                </c:pt>
                <c:pt idx="8">
                  <c:v>Infecciones de transmisión sexual</c:v>
                </c:pt>
                <c:pt idx="9">
                  <c:v>Salud y prevención VIH/SIDA</c:v>
                </c:pt>
              </c:strCache>
            </c:strRef>
          </c:cat>
          <c:val>
            <c:numRef>
              <c:f>'Sheet1 (2)'!$G$3:$G$12</c:f>
              <c:numCache>
                <c:formatCode>####.0</c:formatCode>
                <c:ptCount val="10"/>
                <c:pt idx="0">
                  <c:v>59.090909090909093</c:v>
                </c:pt>
                <c:pt idx="1">
                  <c:v>59.090909090909093</c:v>
                </c:pt>
                <c:pt idx="2">
                  <c:v>50</c:v>
                </c:pt>
                <c:pt idx="3">
                  <c:v>45.454545454545453</c:v>
                </c:pt>
                <c:pt idx="4">
                  <c:v>40.909090909090907</c:v>
                </c:pt>
                <c:pt idx="5">
                  <c:v>40.909090909090907</c:v>
                </c:pt>
                <c:pt idx="6">
                  <c:v>40.909090909090907</c:v>
                </c:pt>
                <c:pt idx="7">
                  <c:v>36.363636363636367</c:v>
                </c:pt>
                <c:pt idx="8">
                  <c:v>36.363636363636367</c:v>
                </c:pt>
                <c:pt idx="9">
                  <c:v>36.363636363636367</c:v>
                </c:pt>
              </c:numCache>
            </c:numRef>
          </c:val>
          <c:extLst>
            <c:ext xmlns:c16="http://schemas.microsoft.com/office/drawing/2014/chart" uri="{C3380CC4-5D6E-409C-BE32-E72D297353CC}">
              <c16:uniqueId val="{00000000-9A40-4929-8B53-C5A9A4418B15}"/>
            </c:ext>
          </c:extLst>
        </c:ser>
        <c:dLbls>
          <c:showLegendKey val="0"/>
          <c:showVal val="0"/>
          <c:showCatName val="0"/>
          <c:showSerName val="0"/>
          <c:showPercent val="0"/>
          <c:showBubbleSize val="0"/>
        </c:dLbls>
        <c:gapWidth val="182"/>
        <c:axId val="1265010815"/>
        <c:axId val="1"/>
      </c:barChart>
      <c:catAx>
        <c:axId val="1265010815"/>
        <c:scaling>
          <c:orientation val="minMax"/>
        </c:scaling>
        <c:delete val="0"/>
        <c:axPos val="l"/>
        <c:numFmt formatCode="General" sourceLinked="1"/>
        <c:majorTickMark val="none"/>
        <c:minorTickMark val="none"/>
        <c:tickLblPos val="nextTo"/>
        <c:spPr>
          <a:noFill/>
          <a:ln w="16330" cap="flat" cmpd="sng" algn="ctr">
            <a:solidFill>
              <a:schemeClr val="tx1">
                <a:lumMod val="15000"/>
                <a:lumOff val="85000"/>
              </a:schemeClr>
            </a:solidFill>
            <a:round/>
          </a:ln>
          <a:effectLst/>
        </c:spPr>
        <c:txPr>
          <a:bodyPr rot="-60000000" spcFirstLastPara="1" vertOverflow="ellipsis" vert="horz" wrap="square" anchor="ctr" anchorCtr="1"/>
          <a:lstStyle/>
          <a:p>
            <a:pPr>
              <a:defRPr sz="1543"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6330" cap="flat" cmpd="sng" algn="ctr">
              <a:solidFill>
                <a:schemeClr val="tx1">
                  <a:lumMod val="15000"/>
                  <a:lumOff val="85000"/>
                </a:schemeClr>
              </a:solidFill>
              <a:round/>
            </a:ln>
            <a:effectLst/>
          </c:spPr>
        </c:majorGridlines>
        <c:numFmt formatCode="####.0" sourceLinked="1"/>
        <c:majorTickMark val="none"/>
        <c:minorTickMark val="none"/>
        <c:tickLblPos val="nextTo"/>
        <c:spPr>
          <a:ln w="10887">
            <a:noFill/>
          </a:ln>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s-HN"/>
          </a:p>
        </c:txPr>
        <c:crossAx val="1265010815"/>
        <c:crosses val="autoZero"/>
        <c:crossBetween val="between"/>
      </c:valAx>
      <c:spPr>
        <a:noFill/>
        <a:ln w="43547">
          <a:noFill/>
        </a:ln>
      </c:spPr>
    </c:plotArea>
    <c:plotVisOnly val="1"/>
    <c:dispBlanksAs val="gap"/>
    <c:showDLblsOverMax val="0"/>
  </c:chart>
  <c:spPr>
    <a:noFill/>
    <a:ln w="16330" cap="flat" cmpd="sng" algn="ctr">
      <a:noFill/>
      <a:round/>
    </a:ln>
    <a:effectLst/>
  </c:spPr>
  <c:txPr>
    <a:bodyPr/>
    <a:lstStyle/>
    <a:p>
      <a:pPr>
        <a:defRPr/>
      </a:pPr>
      <a:endParaRPr lang="es-HN"/>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760" b="0" i="0" u="none" strike="noStrike" kern="1200" spc="0" baseline="0">
                <a:solidFill>
                  <a:schemeClr val="tx1">
                    <a:lumMod val="65000"/>
                    <a:lumOff val="35000"/>
                  </a:schemeClr>
                </a:solidFill>
                <a:latin typeface="+mn-lt"/>
                <a:ea typeface="+mn-ea"/>
                <a:cs typeface="+mn-cs"/>
              </a:defRPr>
            </a:pPr>
            <a:r>
              <a:rPr lang="es-ES" sz="2400" b="1" dirty="0"/>
              <a:t>Gráfico</a:t>
            </a:r>
            <a:r>
              <a:rPr lang="es-ES" sz="2400" b="1" baseline="0" dirty="0"/>
              <a:t> 22</a:t>
            </a:r>
          </a:p>
          <a:p>
            <a:pPr>
              <a:defRPr sz="31760" b="0" i="0" u="none" strike="noStrike" kern="1200" spc="0" baseline="0">
                <a:solidFill>
                  <a:schemeClr val="tx1">
                    <a:lumMod val="65000"/>
                    <a:lumOff val="35000"/>
                  </a:schemeClr>
                </a:solidFill>
                <a:latin typeface="+mn-lt"/>
                <a:ea typeface="+mn-ea"/>
                <a:cs typeface="+mn-cs"/>
              </a:defRPr>
            </a:pPr>
            <a:r>
              <a:rPr lang="es-ES" sz="2400" b="1" baseline="0" dirty="0"/>
              <a:t>Cobertura Municipal Institucional</a:t>
            </a:r>
          </a:p>
          <a:p>
            <a:pPr>
              <a:defRPr sz="31760" b="0" i="0" u="none" strike="noStrike" kern="1200" spc="0" baseline="0">
                <a:solidFill>
                  <a:schemeClr val="tx1">
                    <a:lumMod val="65000"/>
                    <a:lumOff val="35000"/>
                  </a:schemeClr>
                </a:solidFill>
                <a:latin typeface="+mn-lt"/>
                <a:ea typeface="+mn-ea"/>
                <a:cs typeface="+mn-cs"/>
              </a:defRPr>
            </a:pPr>
            <a:r>
              <a:rPr lang="es-ES" sz="2400" b="1" baseline="0" dirty="0"/>
              <a:t>Educación Infantil Temprana</a:t>
            </a:r>
          </a:p>
          <a:p>
            <a:pPr>
              <a:defRPr sz="31760" b="0" i="0" u="none" strike="noStrike" kern="1200" spc="0" baseline="0">
                <a:solidFill>
                  <a:schemeClr val="tx1">
                    <a:lumMod val="65000"/>
                    <a:lumOff val="35000"/>
                  </a:schemeClr>
                </a:solidFill>
                <a:latin typeface="+mn-lt"/>
                <a:ea typeface="+mn-ea"/>
                <a:cs typeface="+mn-cs"/>
              </a:defRPr>
            </a:pPr>
            <a:r>
              <a:rPr lang="es-ES" sz="2400" b="1" baseline="0" dirty="0"/>
              <a:t>Edad 0-3 años</a:t>
            </a:r>
            <a:endParaRPr lang="es-ES" sz="2400" b="1" dirty="0"/>
          </a:p>
        </c:rich>
      </c:tx>
      <c:overlay val="0"/>
      <c:spPr>
        <a:noFill/>
        <a:ln w="57609">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57609">
                <a:noFill/>
              </a:ln>
            </c:spPr>
            <c:txPr>
              <a:bodyPr rot="0" spcFirstLastPara="1" vertOverflow="ellipsis" vert="horz" wrap="square" lIns="38100" tIns="19050" rIns="38100" bIns="19050" anchor="ctr" anchorCtr="1">
                <a:spAutoFit/>
              </a:bodyPr>
              <a:lstStyle/>
              <a:p>
                <a:pPr>
                  <a:defRPr sz="2041"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(2)'!$A$13:$A$16</c:f>
              <c:strCache>
                <c:ptCount val="4"/>
                <c:pt idx="0">
                  <c:v>La Esperanza</c:v>
                </c:pt>
                <c:pt idx="1">
                  <c:v>Intibucá</c:v>
                </c:pt>
                <c:pt idx="2">
                  <c:v>Masaguara</c:v>
                </c:pt>
                <c:pt idx="3">
                  <c:v>Yamaranguila</c:v>
                </c:pt>
              </c:strCache>
            </c:strRef>
          </c:cat>
          <c:val>
            <c:numRef>
              <c:f>'Sheet1 (2)'!$B$13:$B$16</c:f>
              <c:numCache>
                <c:formatCode>####.0</c:formatCode>
                <c:ptCount val="4"/>
                <c:pt idx="0">
                  <c:v>83.333333333333329</c:v>
                </c:pt>
                <c:pt idx="1">
                  <c:v>50</c:v>
                </c:pt>
                <c:pt idx="2">
                  <c:v>16.666666666666668</c:v>
                </c:pt>
                <c:pt idx="3">
                  <c:v>16.666666666666668</c:v>
                </c:pt>
              </c:numCache>
            </c:numRef>
          </c:val>
          <c:extLst>
            <c:ext xmlns:c16="http://schemas.microsoft.com/office/drawing/2014/chart" uri="{C3380CC4-5D6E-409C-BE32-E72D297353CC}">
              <c16:uniqueId val="{00000000-0462-4CFC-AA48-AFC141F7FA04}"/>
            </c:ext>
          </c:extLst>
        </c:ser>
        <c:dLbls>
          <c:showLegendKey val="0"/>
          <c:showVal val="0"/>
          <c:showCatName val="0"/>
          <c:showSerName val="0"/>
          <c:showPercent val="0"/>
          <c:showBubbleSize val="0"/>
        </c:dLbls>
        <c:gapWidth val="219"/>
        <c:overlap val="-27"/>
        <c:axId val="1317196224"/>
        <c:axId val="1"/>
      </c:barChart>
      <c:catAx>
        <c:axId val="1317196224"/>
        <c:scaling>
          <c:orientation val="minMax"/>
        </c:scaling>
        <c:delete val="0"/>
        <c:axPos val="b"/>
        <c:numFmt formatCode="General" sourceLinked="1"/>
        <c:majorTickMark val="none"/>
        <c:minorTickMark val="none"/>
        <c:tickLblPos val="nextTo"/>
        <c:spPr>
          <a:noFill/>
          <a:ln w="21603" cap="flat" cmpd="sng" algn="ctr">
            <a:solidFill>
              <a:schemeClr val="tx1">
                <a:lumMod val="15000"/>
                <a:lumOff val="85000"/>
              </a:schemeClr>
            </a:solidFill>
            <a:round/>
          </a:ln>
          <a:effectLst/>
        </c:spPr>
        <c:txPr>
          <a:bodyPr rot="-60000000" spcFirstLastPara="1" vertOverflow="ellipsis" vert="horz" wrap="square" anchor="ctr" anchorCtr="1"/>
          <a:lstStyle/>
          <a:p>
            <a:pPr>
              <a:defRPr sz="2041"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1603" cap="flat" cmpd="sng" algn="ctr">
              <a:solidFill>
                <a:schemeClr val="tx1">
                  <a:lumMod val="15000"/>
                  <a:lumOff val="85000"/>
                </a:schemeClr>
              </a:solidFill>
              <a:round/>
            </a:ln>
            <a:effectLst/>
          </c:spPr>
        </c:majorGridlines>
        <c:numFmt formatCode="####.0" sourceLinked="1"/>
        <c:majorTickMark val="none"/>
        <c:minorTickMark val="none"/>
        <c:tickLblPos val="nextTo"/>
        <c:spPr>
          <a:ln w="14402">
            <a:noFill/>
          </a:ln>
        </c:spPr>
        <c:txPr>
          <a:bodyPr rot="-60000000" spcFirstLastPara="1" vertOverflow="ellipsis" vert="horz" wrap="square" anchor="ctr" anchorCtr="1"/>
          <a:lstStyle/>
          <a:p>
            <a:pPr>
              <a:defRPr sz="2041" b="1" i="0" u="none" strike="noStrike" kern="1200" baseline="0">
                <a:solidFill>
                  <a:schemeClr val="tx1">
                    <a:lumMod val="65000"/>
                    <a:lumOff val="35000"/>
                  </a:schemeClr>
                </a:solidFill>
                <a:latin typeface="+mn-lt"/>
                <a:ea typeface="+mn-ea"/>
                <a:cs typeface="+mn-cs"/>
              </a:defRPr>
            </a:pPr>
            <a:endParaRPr lang="es-HN"/>
          </a:p>
        </c:txPr>
        <c:crossAx val="1317196224"/>
        <c:crosses val="autoZero"/>
        <c:crossBetween val="between"/>
      </c:valAx>
      <c:spPr>
        <a:noFill/>
        <a:ln w="57609">
          <a:noFill/>
        </a:ln>
      </c:spPr>
    </c:plotArea>
    <c:plotVisOnly val="1"/>
    <c:dispBlanksAs val="gap"/>
    <c:showDLblsOverMax val="0"/>
  </c:chart>
  <c:spPr>
    <a:noFill/>
    <a:ln w="21603" cap="flat" cmpd="sng" algn="ctr">
      <a:noFill/>
      <a:round/>
    </a:ln>
    <a:effectLst/>
  </c:spPr>
  <c:txPr>
    <a:bodyPr/>
    <a:lstStyle/>
    <a:p>
      <a:pPr>
        <a:defRPr/>
      </a:pPr>
      <a:endParaRPr lang="es-HN"/>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248" b="0" i="0" u="none" strike="noStrike" kern="1200" spc="0" baseline="0">
                <a:solidFill>
                  <a:schemeClr val="tx1">
                    <a:lumMod val="65000"/>
                    <a:lumOff val="35000"/>
                  </a:schemeClr>
                </a:solidFill>
                <a:latin typeface="+mn-lt"/>
                <a:ea typeface="+mn-ea"/>
                <a:cs typeface="+mn-cs"/>
              </a:defRPr>
            </a:pPr>
            <a:r>
              <a:rPr lang="es-ES" sz="2400" b="1" dirty="0"/>
              <a:t>Gráfico</a:t>
            </a:r>
            <a:r>
              <a:rPr lang="es-ES" sz="2400" b="1" baseline="0" dirty="0"/>
              <a:t> 27</a:t>
            </a:r>
          </a:p>
          <a:p>
            <a:pPr>
              <a:defRPr sz="7248" b="0" i="0" u="none" strike="noStrike" kern="1200" spc="0" baseline="0">
                <a:solidFill>
                  <a:schemeClr val="tx1">
                    <a:lumMod val="65000"/>
                    <a:lumOff val="35000"/>
                  </a:schemeClr>
                </a:solidFill>
                <a:latin typeface="+mn-lt"/>
                <a:ea typeface="+mn-ea"/>
                <a:cs typeface="+mn-cs"/>
              </a:defRPr>
            </a:pPr>
            <a:r>
              <a:rPr lang="es-ES" sz="2400" b="1" baseline="0" dirty="0"/>
              <a:t>Cobertura Municipal Institucional</a:t>
            </a:r>
          </a:p>
          <a:p>
            <a:pPr>
              <a:defRPr sz="7248" b="0" i="0" u="none" strike="noStrike" kern="1200" spc="0" baseline="0">
                <a:solidFill>
                  <a:schemeClr val="tx1">
                    <a:lumMod val="65000"/>
                    <a:lumOff val="35000"/>
                  </a:schemeClr>
                </a:solidFill>
                <a:latin typeface="+mn-lt"/>
                <a:ea typeface="+mn-ea"/>
                <a:cs typeface="+mn-cs"/>
              </a:defRPr>
            </a:pPr>
            <a:r>
              <a:rPr lang="es-ES" sz="2400" b="1" baseline="0" dirty="0"/>
              <a:t>Satisfacción de Necesidades Básicas</a:t>
            </a:r>
          </a:p>
          <a:p>
            <a:pPr>
              <a:defRPr sz="7248" b="0" i="0" u="none" strike="noStrike" kern="1200" spc="0" baseline="0">
                <a:solidFill>
                  <a:schemeClr val="tx1">
                    <a:lumMod val="65000"/>
                    <a:lumOff val="35000"/>
                  </a:schemeClr>
                </a:solidFill>
                <a:latin typeface="+mn-lt"/>
                <a:ea typeface="+mn-ea"/>
                <a:cs typeface="+mn-cs"/>
              </a:defRPr>
            </a:pPr>
            <a:r>
              <a:rPr lang="es-ES" sz="2400" b="1" baseline="0" dirty="0"/>
              <a:t>Edad no especificada</a:t>
            </a:r>
            <a:endParaRPr lang="es-ES" sz="2400" b="1" dirty="0"/>
          </a:p>
        </c:rich>
      </c:tx>
      <c:overlay val="0"/>
      <c:spPr>
        <a:noFill/>
        <a:ln w="39821">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39821">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'Edad no especifica grafico'!$A$30:$A$46</c:f>
              <c:strCache>
                <c:ptCount val="17"/>
                <c:pt idx="0">
                  <c:v>La Esperanza</c:v>
                </c:pt>
                <c:pt idx="1">
                  <c:v>Intibucá</c:v>
                </c:pt>
                <c:pt idx="2">
                  <c:v>Jesús de Otoro</c:v>
                </c:pt>
                <c:pt idx="3">
                  <c:v>Masaguara</c:v>
                </c:pt>
                <c:pt idx="4">
                  <c:v>Yamaranguila</c:v>
                </c:pt>
                <c:pt idx="5">
                  <c:v>Camasca</c:v>
                </c:pt>
                <c:pt idx="6">
                  <c:v>San Juan</c:v>
                </c:pt>
                <c:pt idx="7">
                  <c:v>San Isidro</c:v>
                </c:pt>
                <c:pt idx="8">
                  <c:v>San Miguelito</c:v>
                </c:pt>
                <c:pt idx="9">
                  <c:v>San Francisco de Opalaca</c:v>
                </c:pt>
                <c:pt idx="10">
                  <c:v>Colomoncagua</c:v>
                </c:pt>
                <c:pt idx="11">
                  <c:v>Concepción</c:v>
                </c:pt>
                <c:pt idx="12">
                  <c:v>Dolores</c:v>
                </c:pt>
                <c:pt idx="13">
                  <c:v>Magdalena</c:v>
                </c:pt>
                <c:pt idx="14">
                  <c:v>San Antonio</c:v>
                </c:pt>
                <c:pt idx="15">
                  <c:v>San Marcos de la Sierra</c:v>
                </c:pt>
                <c:pt idx="16">
                  <c:v>Santa Lucía</c:v>
                </c:pt>
              </c:strCache>
            </c:strRef>
          </c:cat>
          <c:val>
            <c:numRef>
              <c:f>'Edad no especifica grafico'!$B$30:$B$46</c:f>
              <c:numCache>
                <c:formatCode>####.0</c:formatCode>
                <c:ptCount val="17"/>
                <c:pt idx="0">
                  <c:v>68.181818181818187</c:v>
                </c:pt>
                <c:pt idx="1">
                  <c:v>36.363636363636367</c:v>
                </c:pt>
                <c:pt idx="2">
                  <c:v>31.818181818181817</c:v>
                </c:pt>
                <c:pt idx="3">
                  <c:v>22.727272727272727</c:v>
                </c:pt>
                <c:pt idx="4">
                  <c:v>22.727272727272727</c:v>
                </c:pt>
                <c:pt idx="5">
                  <c:v>13.636363636363637</c:v>
                </c:pt>
                <c:pt idx="6">
                  <c:v>13.636363636363637</c:v>
                </c:pt>
                <c:pt idx="7">
                  <c:v>9.0909090909090917</c:v>
                </c:pt>
                <c:pt idx="8">
                  <c:v>9.0909090909090917</c:v>
                </c:pt>
                <c:pt idx="9">
                  <c:v>9.0909090909090917</c:v>
                </c:pt>
                <c:pt idx="10">
                  <c:v>4.5454545454545459</c:v>
                </c:pt>
                <c:pt idx="11">
                  <c:v>4.5454545454545459</c:v>
                </c:pt>
                <c:pt idx="12">
                  <c:v>4.5454545454545459</c:v>
                </c:pt>
                <c:pt idx="13">
                  <c:v>4.5454545454545459</c:v>
                </c:pt>
                <c:pt idx="14">
                  <c:v>4.5454545454545459</c:v>
                </c:pt>
                <c:pt idx="15">
                  <c:v>4.5454545454545459</c:v>
                </c:pt>
                <c:pt idx="16">
                  <c:v>4.5454545454545459</c:v>
                </c:pt>
              </c:numCache>
            </c:numRef>
          </c:val>
          <c:extLst>
            <c:ext xmlns:c16="http://schemas.microsoft.com/office/drawing/2014/chart" uri="{C3380CC4-5D6E-409C-BE32-E72D297353CC}">
              <c16:uniqueId val="{00000000-0796-40AE-9EBF-A628E4714B3E}"/>
            </c:ext>
          </c:extLst>
        </c:ser>
        <c:dLbls>
          <c:showLegendKey val="0"/>
          <c:showVal val="0"/>
          <c:showCatName val="0"/>
          <c:showSerName val="0"/>
          <c:showPercent val="0"/>
          <c:showBubbleSize val="0"/>
        </c:dLbls>
        <c:gapWidth val="182"/>
        <c:axId val="303849695"/>
        <c:axId val="1"/>
      </c:barChart>
      <c:catAx>
        <c:axId val="303849695"/>
        <c:scaling>
          <c:orientation val="minMax"/>
        </c:scaling>
        <c:delete val="0"/>
        <c:axPos val="l"/>
        <c:numFmt formatCode="General" sourceLinked="1"/>
        <c:majorTickMark val="none"/>
        <c:minorTickMark val="none"/>
        <c:tickLblPos val="nextTo"/>
        <c:spPr>
          <a:noFill/>
          <a:ln w="14933"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4933" cap="flat" cmpd="sng" algn="ctr">
              <a:solidFill>
                <a:schemeClr val="tx1">
                  <a:lumMod val="15000"/>
                  <a:lumOff val="85000"/>
                </a:schemeClr>
              </a:solidFill>
              <a:round/>
            </a:ln>
            <a:effectLst/>
          </c:spPr>
        </c:majorGridlines>
        <c:numFmt formatCode="####.0" sourceLinked="1"/>
        <c:majorTickMark val="none"/>
        <c:minorTickMark val="none"/>
        <c:tickLblPos val="nextTo"/>
        <c:spPr>
          <a:ln w="9955">
            <a:noFill/>
          </a:ln>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HN"/>
          </a:p>
        </c:txPr>
        <c:crossAx val="303849695"/>
        <c:crosses val="autoZero"/>
        <c:crossBetween val="between"/>
      </c:valAx>
      <c:spPr>
        <a:noFill/>
        <a:ln w="39821">
          <a:noFill/>
        </a:ln>
      </c:spPr>
    </c:plotArea>
    <c:plotVisOnly val="1"/>
    <c:dispBlanksAs val="gap"/>
    <c:showDLblsOverMax val="0"/>
  </c:chart>
  <c:spPr>
    <a:noFill/>
    <a:ln w="14933" cap="flat" cmpd="sng" algn="ctr">
      <a:noFill/>
      <a:round/>
    </a:ln>
    <a:effectLst/>
  </c:spPr>
  <c:txPr>
    <a:bodyPr/>
    <a:lstStyle/>
    <a:p>
      <a:pPr>
        <a:defRPr/>
      </a:pPr>
      <a:endParaRPr lang="es-HN"/>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5530" b="0" i="0" u="none" strike="noStrike" kern="1200" spc="0" baseline="0">
                <a:solidFill>
                  <a:schemeClr val="tx1">
                    <a:lumMod val="65000"/>
                    <a:lumOff val="35000"/>
                  </a:schemeClr>
                </a:solidFill>
                <a:latin typeface="+mn-lt"/>
                <a:ea typeface="+mn-ea"/>
                <a:cs typeface="+mn-cs"/>
              </a:defRPr>
            </a:pPr>
            <a:r>
              <a:rPr lang="es-ES" sz="2400" b="1" dirty="0"/>
              <a:t>Gráfico 30</a:t>
            </a:r>
          </a:p>
          <a:p>
            <a:pPr>
              <a:defRPr sz="35530" b="0" i="0" u="none" strike="noStrike" kern="1200" spc="0" baseline="0">
                <a:solidFill>
                  <a:schemeClr val="tx1">
                    <a:lumMod val="65000"/>
                    <a:lumOff val="35000"/>
                  </a:schemeClr>
                </a:solidFill>
                <a:latin typeface="+mn-lt"/>
                <a:ea typeface="+mn-ea"/>
                <a:cs typeface="+mn-cs"/>
              </a:defRPr>
            </a:pPr>
            <a:r>
              <a:rPr lang="es-ES" sz="2400" b="1" dirty="0"/>
              <a:t>Cobertura</a:t>
            </a:r>
            <a:r>
              <a:rPr lang="es-ES" sz="2400" b="1" baseline="0" dirty="0"/>
              <a:t> Municipal Institucional</a:t>
            </a:r>
          </a:p>
          <a:p>
            <a:pPr>
              <a:defRPr sz="35530" b="0" i="0" u="none" strike="noStrike" kern="1200" spc="0" baseline="0">
                <a:solidFill>
                  <a:schemeClr val="tx1">
                    <a:lumMod val="65000"/>
                    <a:lumOff val="35000"/>
                  </a:schemeClr>
                </a:solidFill>
                <a:latin typeface="+mn-lt"/>
                <a:ea typeface="+mn-ea"/>
                <a:cs typeface="+mn-cs"/>
              </a:defRPr>
            </a:pPr>
            <a:r>
              <a:rPr lang="es-ES" sz="2400" b="1" baseline="0" dirty="0"/>
              <a:t>Educación Inserción al Mundo del Trabajo</a:t>
            </a:r>
          </a:p>
          <a:p>
            <a:pPr>
              <a:defRPr sz="35530" b="0" i="0" u="none" strike="noStrike" kern="1200" spc="0" baseline="0">
                <a:solidFill>
                  <a:schemeClr val="tx1">
                    <a:lumMod val="65000"/>
                    <a:lumOff val="35000"/>
                  </a:schemeClr>
                </a:solidFill>
                <a:latin typeface="+mn-lt"/>
                <a:ea typeface="+mn-ea"/>
                <a:cs typeface="+mn-cs"/>
              </a:defRPr>
            </a:pPr>
            <a:r>
              <a:rPr lang="es-ES" sz="2400" b="1" baseline="0" dirty="0"/>
              <a:t>Edad sin especificar</a:t>
            </a:r>
            <a:endParaRPr lang="es-ES" sz="1100" b="1" dirty="0"/>
          </a:p>
        </c:rich>
      </c:tx>
      <c:overlay val="0"/>
      <c:spPr>
        <a:noFill/>
        <a:ln w="59252">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59252">
                <a:noFill/>
              </a:ln>
            </c:spPr>
            <c:txPr>
              <a:bodyPr rot="0" spcFirstLastPara="1" vertOverflow="ellipsis" vert="horz" wrap="square" lIns="38100" tIns="19050" rIns="38100" bIns="19050" anchor="ctr" anchorCtr="1">
                <a:spAutoFit/>
              </a:bodyPr>
              <a:lstStyle/>
              <a:p>
                <a:pPr>
                  <a:defRPr sz="2099"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'Edad sin especifi grafico'!$A$17:$A$24</c:f>
              <c:strCache>
                <c:ptCount val="8"/>
                <c:pt idx="0">
                  <c:v>Jesús de Otoro</c:v>
                </c:pt>
                <c:pt idx="1">
                  <c:v>La Esperanza</c:v>
                </c:pt>
                <c:pt idx="2">
                  <c:v>Intibucá</c:v>
                </c:pt>
                <c:pt idx="3">
                  <c:v>Yamaranguila</c:v>
                </c:pt>
                <c:pt idx="4">
                  <c:v>Masaguara</c:v>
                </c:pt>
                <c:pt idx="5">
                  <c:v>San Antonio</c:v>
                </c:pt>
                <c:pt idx="6">
                  <c:v>San Juan</c:v>
                </c:pt>
                <c:pt idx="7">
                  <c:v>San Francisco de Opalaca</c:v>
                </c:pt>
              </c:strCache>
            </c:strRef>
          </c:cat>
          <c:val>
            <c:numRef>
              <c:f>'Edad sin especifi grafico'!$B$17:$B$24</c:f>
              <c:numCache>
                <c:formatCode>####.0</c:formatCode>
                <c:ptCount val="8"/>
                <c:pt idx="0">
                  <c:v>44.444444444444443</c:v>
                </c:pt>
                <c:pt idx="1">
                  <c:v>33.333333333333336</c:v>
                </c:pt>
                <c:pt idx="2">
                  <c:v>33.333333333333336</c:v>
                </c:pt>
                <c:pt idx="3">
                  <c:v>22.222222222222221</c:v>
                </c:pt>
                <c:pt idx="4">
                  <c:v>11.111111111111111</c:v>
                </c:pt>
                <c:pt idx="5">
                  <c:v>11.111111111111111</c:v>
                </c:pt>
                <c:pt idx="6">
                  <c:v>11.111111111111111</c:v>
                </c:pt>
                <c:pt idx="7">
                  <c:v>11.111111111111111</c:v>
                </c:pt>
              </c:numCache>
            </c:numRef>
          </c:val>
          <c:extLst>
            <c:ext xmlns:c16="http://schemas.microsoft.com/office/drawing/2014/chart" uri="{C3380CC4-5D6E-409C-BE32-E72D297353CC}">
              <c16:uniqueId val="{00000000-5891-4BA1-8683-FB395B96C667}"/>
            </c:ext>
          </c:extLst>
        </c:ser>
        <c:dLbls>
          <c:showLegendKey val="0"/>
          <c:showVal val="0"/>
          <c:showCatName val="0"/>
          <c:showSerName val="0"/>
          <c:showPercent val="0"/>
          <c:showBubbleSize val="0"/>
        </c:dLbls>
        <c:gapWidth val="182"/>
        <c:axId val="1000043791"/>
        <c:axId val="1"/>
      </c:barChart>
      <c:catAx>
        <c:axId val="1000043791"/>
        <c:scaling>
          <c:orientation val="minMax"/>
        </c:scaling>
        <c:delete val="0"/>
        <c:axPos val="l"/>
        <c:numFmt formatCode="General" sourceLinked="1"/>
        <c:majorTickMark val="none"/>
        <c:minorTickMark val="none"/>
        <c:tickLblPos val="nextTo"/>
        <c:spPr>
          <a:noFill/>
          <a:ln w="22219" cap="flat" cmpd="sng" algn="ctr">
            <a:solidFill>
              <a:schemeClr val="tx1">
                <a:lumMod val="15000"/>
                <a:lumOff val="85000"/>
              </a:schemeClr>
            </a:solidFill>
            <a:round/>
          </a:ln>
          <a:effectLst/>
        </c:spPr>
        <c:txPr>
          <a:bodyPr rot="-60000000" spcFirstLastPara="1" vertOverflow="ellipsis" vert="horz" wrap="square" anchor="ctr" anchorCtr="1"/>
          <a:lstStyle/>
          <a:p>
            <a:pPr>
              <a:defRPr sz="2099"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22219" cap="flat" cmpd="sng" algn="ctr">
              <a:solidFill>
                <a:schemeClr val="tx1">
                  <a:lumMod val="15000"/>
                  <a:lumOff val="85000"/>
                </a:schemeClr>
              </a:solidFill>
              <a:round/>
            </a:ln>
            <a:effectLst/>
          </c:spPr>
        </c:majorGridlines>
        <c:numFmt formatCode="####.0" sourceLinked="1"/>
        <c:majorTickMark val="none"/>
        <c:minorTickMark val="none"/>
        <c:tickLblPos val="nextTo"/>
        <c:spPr>
          <a:ln w="14813">
            <a:noFill/>
          </a:ln>
        </c:spPr>
        <c:txPr>
          <a:bodyPr rot="-60000000" spcFirstLastPara="1" vertOverflow="ellipsis" vert="horz" wrap="square" anchor="ctr" anchorCtr="1"/>
          <a:lstStyle/>
          <a:p>
            <a:pPr>
              <a:defRPr sz="2099" b="1" i="0" u="none" strike="noStrike" kern="1200" baseline="0">
                <a:solidFill>
                  <a:schemeClr val="tx1">
                    <a:lumMod val="65000"/>
                    <a:lumOff val="35000"/>
                  </a:schemeClr>
                </a:solidFill>
                <a:latin typeface="+mn-lt"/>
                <a:ea typeface="+mn-ea"/>
                <a:cs typeface="+mn-cs"/>
              </a:defRPr>
            </a:pPr>
            <a:endParaRPr lang="es-HN"/>
          </a:p>
        </c:txPr>
        <c:crossAx val="1000043791"/>
        <c:crosses val="autoZero"/>
        <c:crossBetween val="between"/>
      </c:valAx>
      <c:spPr>
        <a:noFill/>
        <a:ln w="59252">
          <a:noFill/>
        </a:ln>
      </c:spPr>
    </c:plotArea>
    <c:plotVisOnly val="1"/>
    <c:dispBlanksAs val="gap"/>
    <c:showDLblsOverMax val="0"/>
  </c:chart>
  <c:spPr>
    <a:noFill/>
    <a:ln w="22219" cap="flat" cmpd="sng" algn="ctr">
      <a:noFill/>
      <a:round/>
    </a:ln>
    <a:effectLst/>
  </c:spPr>
  <c:txPr>
    <a:bodyPr/>
    <a:lstStyle/>
    <a:p>
      <a:pPr>
        <a:defRPr/>
      </a:pPr>
      <a:endParaRPr lang="es-HN"/>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0083" b="1" i="0" u="none" strike="noStrike" kern="1200" spc="0" baseline="0">
                <a:solidFill>
                  <a:schemeClr val="tx1">
                    <a:lumMod val="65000"/>
                    <a:lumOff val="35000"/>
                  </a:schemeClr>
                </a:solidFill>
                <a:latin typeface="+mn-lt"/>
                <a:ea typeface="+mn-ea"/>
                <a:cs typeface="+mn-cs"/>
              </a:defRPr>
            </a:pPr>
            <a:r>
              <a:rPr lang="es-ES" sz="2685" b="1"/>
              <a:t>Gráfico</a:t>
            </a:r>
            <a:r>
              <a:rPr lang="es-ES" sz="2685" b="1" baseline="0"/>
              <a:t> 31</a:t>
            </a:r>
          </a:p>
          <a:p>
            <a:pPr>
              <a:defRPr sz="30083" b="1" i="0" u="none" strike="noStrike" kern="1200" spc="0" baseline="0">
                <a:solidFill>
                  <a:schemeClr val="tx1">
                    <a:lumMod val="65000"/>
                    <a:lumOff val="35000"/>
                  </a:schemeClr>
                </a:solidFill>
                <a:latin typeface="+mn-lt"/>
                <a:ea typeface="+mn-ea"/>
                <a:cs typeface="+mn-cs"/>
              </a:defRPr>
            </a:pPr>
            <a:r>
              <a:rPr lang="es-ES" sz="2685" b="1" baseline="0"/>
              <a:t>Cobertura Municipal Institucional</a:t>
            </a:r>
          </a:p>
          <a:p>
            <a:pPr>
              <a:defRPr sz="30083" b="1" i="0" u="none" strike="noStrike" kern="1200" spc="0" baseline="0">
                <a:solidFill>
                  <a:schemeClr val="tx1">
                    <a:lumMod val="65000"/>
                    <a:lumOff val="35000"/>
                  </a:schemeClr>
                </a:solidFill>
                <a:latin typeface="+mn-lt"/>
                <a:ea typeface="+mn-ea"/>
                <a:cs typeface="+mn-cs"/>
              </a:defRPr>
            </a:pPr>
            <a:r>
              <a:rPr lang="es-ES" sz="2685" b="1" baseline="0"/>
              <a:t>Alfabetización</a:t>
            </a:r>
          </a:p>
          <a:p>
            <a:pPr>
              <a:defRPr sz="30083" b="1" i="0" u="none" strike="noStrike" kern="1200" spc="0" baseline="0">
                <a:solidFill>
                  <a:schemeClr val="tx1">
                    <a:lumMod val="65000"/>
                    <a:lumOff val="35000"/>
                  </a:schemeClr>
                </a:solidFill>
                <a:latin typeface="+mn-lt"/>
                <a:ea typeface="+mn-ea"/>
                <a:cs typeface="+mn-cs"/>
              </a:defRPr>
            </a:pPr>
            <a:r>
              <a:rPr lang="es-ES" sz="2685" b="1" baseline="0"/>
              <a:t>Edad sin especificar</a:t>
            </a:r>
            <a:endParaRPr lang="es-ES" sz="1200" b="1"/>
          </a:p>
        </c:rich>
      </c:tx>
      <c:overlay val="0"/>
      <c:spPr>
        <a:noFill/>
        <a:ln w="56836">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dLbl>
              <c:idx val="0"/>
              <c:tx>
                <c:rich>
                  <a:bodyPr/>
                  <a:lstStyle/>
                  <a:p>
                    <a:fld id="{5BB0AAEC-9309-4821-96C8-FA2F259D67B0}"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A-42CF-9263-F11FA8E5075A}"/>
                </c:ext>
              </c:extLst>
            </c:dLbl>
            <c:dLbl>
              <c:idx val="1"/>
              <c:tx>
                <c:rich>
                  <a:bodyPr/>
                  <a:lstStyle/>
                  <a:p>
                    <a:fld id="{758BE360-9583-4D63-B84B-4A7F1C341D0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C9A-42CF-9263-F11FA8E5075A}"/>
                </c:ext>
              </c:extLst>
            </c:dLbl>
            <c:spPr>
              <a:noFill/>
              <a:ln w="56836">
                <a:noFill/>
              </a:ln>
            </c:spPr>
            <c:txPr>
              <a:bodyPr rot="0" spcFirstLastPara="1" vertOverflow="ellipsis" vert="horz" wrap="square" lIns="38100" tIns="19050" rIns="38100" bIns="19050" anchor="ctr" anchorCtr="1">
                <a:spAutoFit/>
              </a:bodyPr>
              <a:lstStyle/>
              <a:p>
                <a:pPr>
                  <a:defRPr sz="2014"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(2)'!$A$12:$A$13</c:f>
              <c:strCache>
                <c:ptCount val="2"/>
                <c:pt idx="0">
                  <c:v>Jesús de Otoro</c:v>
                </c:pt>
                <c:pt idx="1">
                  <c:v>Masaguara</c:v>
                </c:pt>
              </c:strCache>
            </c:strRef>
          </c:cat>
          <c:val>
            <c:numRef>
              <c:f>'Sheet1 (2)'!$B$12:$B$13</c:f>
              <c:numCache>
                <c:formatCode>##,##0</c:formatCode>
                <c:ptCount val="2"/>
                <c:pt idx="0">
                  <c:v>100</c:v>
                </c:pt>
                <c:pt idx="1">
                  <c:v>100</c:v>
                </c:pt>
              </c:numCache>
            </c:numRef>
          </c:val>
          <c:extLst>
            <c:ext xmlns:c16="http://schemas.microsoft.com/office/drawing/2014/chart" uri="{C3380CC4-5D6E-409C-BE32-E72D297353CC}">
              <c16:uniqueId val="{00000000-7722-40FC-A3DE-B34B0747F1C3}"/>
            </c:ext>
          </c:extLst>
        </c:ser>
        <c:dLbls>
          <c:showLegendKey val="0"/>
          <c:showVal val="0"/>
          <c:showCatName val="0"/>
          <c:showSerName val="0"/>
          <c:showPercent val="0"/>
          <c:showBubbleSize val="0"/>
        </c:dLbls>
        <c:gapWidth val="219"/>
        <c:overlap val="-27"/>
        <c:axId val="361995128"/>
        <c:axId val="1"/>
      </c:barChart>
      <c:catAx>
        <c:axId val="361995128"/>
        <c:scaling>
          <c:orientation val="minMax"/>
        </c:scaling>
        <c:delete val="0"/>
        <c:axPos val="b"/>
        <c:numFmt formatCode="General" sourceLinked="1"/>
        <c:majorTickMark val="none"/>
        <c:minorTickMark val="none"/>
        <c:tickLblPos val="nextTo"/>
        <c:spPr>
          <a:noFill/>
          <a:ln w="21314" cap="flat" cmpd="sng" algn="ctr">
            <a:solidFill>
              <a:schemeClr val="tx1">
                <a:lumMod val="15000"/>
                <a:lumOff val="85000"/>
              </a:schemeClr>
            </a:solidFill>
            <a:round/>
          </a:ln>
          <a:effectLst/>
        </c:spPr>
        <c:txPr>
          <a:bodyPr rot="-60000000" spcFirstLastPara="1" vertOverflow="ellipsis" vert="horz" wrap="square" anchor="ctr" anchorCtr="1"/>
          <a:lstStyle/>
          <a:p>
            <a:pPr>
              <a:defRPr sz="2014" b="0"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1314" cap="flat" cmpd="sng" algn="ctr">
              <a:solidFill>
                <a:schemeClr val="tx1">
                  <a:lumMod val="15000"/>
                  <a:lumOff val="85000"/>
                </a:schemeClr>
              </a:solidFill>
              <a:round/>
            </a:ln>
            <a:effectLst/>
          </c:spPr>
        </c:majorGridlines>
        <c:numFmt formatCode="##,##0" sourceLinked="1"/>
        <c:majorTickMark val="none"/>
        <c:minorTickMark val="none"/>
        <c:tickLblPos val="nextTo"/>
        <c:spPr>
          <a:ln w="14209">
            <a:noFill/>
          </a:ln>
        </c:spPr>
        <c:txPr>
          <a:bodyPr rot="-60000000" spcFirstLastPara="1" vertOverflow="ellipsis" vert="horz" wrap="square" anchor="ctr" anchorCtr="1"/>
          <a:lstStyle/>
          <a:p>
            <a:pPr>
              <a:defRPr sz="2014" b="0" i="0" u="none" strike="noStrike" kern="1200" baseline="0">
                <a:solidFill>
                  <a:schemeClr val="tx1">
                    <a:lumMod val="65000"/>
                    <a:lumOff val="35000"/>
                  </a:schemeClr>
                </a:solidFill>
                <a:latin typeface="+mn-lt"/>
                <a:ea typeface="+mn-ea"/>
                <a:cs typeface="+mn-cs"/>
              </a:defRPr>
            </a:pPr>
            <a:endParaRPr lang="es-HN"/>
          </a:p>
        </c:txPr>
        <c:crossAx val="361995128"/>
        <c:crosses val="autoZero"/>
        <c:crossBetween val="between"/>
      </c:valAx>
      <c:spPr>
        <a:noFill/>
        <a:ln w="56836">
          <a:noFill/>
        </a:ln>
      </c:spPr>
    </c:plotArea>
    <c:plotVisOnly val="1"/>
    <c:dispBlanksAs val="gap"/>
    <c:showDLblsOverMax val="0"/>
  </c:chart>
  <c:spPr>
    <a:solidFill>
      <a:schemeClr val="bg1"/>
    </a:solidFill>
    <a:ln w="21314"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HN" sz="2400" b="1" dirty="0"/>
              <a:t>Gráfico 34</a:t>
            </a:r>
          </a:p>
          <a:p>
            <a:pPr>
              <a:defRPr sz="2400" b="1" i="0" u="none" strike="noStrike" kern="1200" spc="0" baseline="0">
                <a:solidFill>
                  <a:schemeClr val="tx1">
                    <a:lumMod val="65000"/>
                    <a:lumOff val="35000"/>
                  </a:schemeClr>
                </a:solidFill>
                <a:latin typeface="+mn-lt"/>
                <a:ea typeface="+mn-ea"/>
                <a:cs typeface="+mn-cs"/>
              </a:defRPr>
            </a:pPr>
            <a:r>
              <a:rPr lang="es-HN" sz="2400" b="1" dirty="0"/>
              <a:t>Porcentaje de atención por grupo poblacional</a:t>
            </a:r>
          </a:p>
          <a:p>
            <a:pPr>
              <a:defRPr sz="2400" b="1" i="0" u="none" strike="noStrike" kern="1200" spc="0" baseline="0">
                <a:solidFill>
                  <a:schemeClr val="tx1">
                    <a:lumMod val="65000"/>
                    <a:lumOff val="35000"/>
                  </a:schemeClr>
                </a:solidFill>
                <a:latin typeface="+mn-lt"/>
                <a:ea typeface="+mn-ea"/>
                <a:cs typeface="+mn-cs"/>
              </a:defRPr>
            </a:pPr>
            <a:r>
              <a:rPr lang="es-HN" sz="2400" b="1" dirty="0"/>
              <a:t>Edad 4-14 años</a:t>
            </a:r>
          </a:p>
        </c:rich>
      </c:tx>
      <c:overlay val="0"/>
      <c:spPr>
        <a:noFill/>
        <a:ln w="53614">
          <a:noFill/>
        </a:ln>
      </c:spPr>
    </c:title>
    <c:autoTitleDeleted val="0"/>
    <c:plotArea>
      <c:layout/>
      <c:pieChart>
        <c:varyColors val="1"/>
        <c:ser>
          <c:idx val="0"/>
          <c:order val="0"/>
          <c:dPt>
            <c:idx val="0"/>
            <c:bubble3D val="0"/>
            <c:explosion val="16"/>
            <c:spPr>
              <a:solidFill>
                <a:schemeClr val="accent1"/>
              </a:solidFill>
              <a:ln w="40211">
                <a:solidFill>
                  <a:schemeClr val="lt1"/>
                </a:solidFill>
              </a:ln>
              <a:effectLst/>
            </c:spPr>
            <c:extLst>
              <c:ext xmlns:c16="http://schemas.microsoft.com/office/drawing/2014/chart" uri="{C3380CC4-5D6E-409C-BE32-E72D297353CC}">
                <c16:uniqueId val="{00000000-EAB3-4FED-B98C-623D9085DE4F}"/>
              </c:ext>
            </c:extLst>
          </c:dPt>
          <c:dPt>
            <c:idx val="1"/>
            <c:bubble3D val="0"/>
            <c:spPr>
              <a:solidFill>
                <a:schemeClr val="accent2"/>
              </a:solidFill>
              <a:ln w="40211">
                <a:solidFill>
                  <a:schemeClr val="lt1"/>
                </a:solidFill>
              </a:ln>
              <a:effectLst/>
            </c:spPr>
            <c:extLst>
              <c:ext xmlns:c16="http://schemas.microsoft.com/office/drawing/2014/chart" uri="{C3380CC4-5D6E-409C-BE32-E72D297353CC}">
                <c16:uniqueId val="{00000001-EAB3-4FED-B98C-623D9085DE4F}"/>
              </c:ext>
            </c:extLst>
          </c:dPt>
          <c:dLbls>
            <c:dLbl>
              <c:idx val="0"/>
              <c:spPr>
                <a:noFill/>
                <a:ln w="53614">
                  <a:noFill/>
                </a:ln>
              </c:spPr>
              <c:txPr>
                <a:bodyPr rot="0" spcFirstLastPara="1" vertOverflow="ellipsis" vert="horz" wrap="square" lIns="38100" tIns="19050" rIns="38100" bIns="19050" anchor="ctr" anchorCtr="1">
                  <a:spAutoFit/>
                </a:bodyPr>
                <a:lstStyle/>
                <a:p>
                  <a:pPr>
                    <a:defRPr sz="1900" b="1" i="0" u="none" strike="noStrike" kern="1200" baseline="0">
                      <a:solidFill>
                        <a:schemeClr val="bg1"/>
                      </a:solidFill>
                      <a:latin typeface="+mn-lt"/>
                      <a:ea typeface="+mn-ea"/>
                      <a:cs typeface="+mn-cs"/>
                    </a:defRPr>
                  </a:pPr>
                  <a:endParaRPr lang="es-HN"/>
                </a:p>
              </c:txPr>
              <c:showLegendKey val="0"/>
              <c:showVal val="1"/>
              <c:showCatName val="1"/>
              <c:showSerName val="0"/>
              <c:showPercent val="0"/>
              <c:showBubbleSize val="0"/>
              <c:extLst>
                <c:ext xmlns:c16="http://schemas.microsoft.com/office/drawing/2014/chart" uri="{C3380CC4-5D6E-409C-BE32-E72D297353CC}">
                  <c16:uniqueId val="{00000000-EAB3-4FED-B98C-623D9085DE4F}"/>
                </c:ext>
              </c:extLst>
            </c:dLbl>
            <c:dLbl>
              <c:idx val="1"/>
              <c:layout>
                <c:manualLayout>
                  <c:x val="5.6899761919856004E-2"/>
                  <c:y val="7.1658197134228885E-2"/>
                </c:manualLayout>
              </c:layout>
              <c:spPr>
                <a:noFill/>
                <a:ln w="53614">
                  <a:noFill/>
                </a:ln>
              </c:spPr>
              <c:txPr>
                <a:bodyPr rot="0" spcFirstLastPara="1" vertOverflow="ellipsis" vert="horz" wrap="square" lIns="38100" tIns="19050" rIns="38100" bIns="19050" anchor="ctr" anchorCtr="1">
                  <a:spAutoFit/>
                </a:bodyPr>
                <a:lstStyle/>
                <a:p>
                  <a:pPr>
                    <a:defRPr sz="1900" b="1" i="0" u="none" strike="noStrike" kern="1200" baseline="0">
                      <a:solidFill>
                        <a:schemeClr val="tx1">
                          <a:lumMod val="75000"/>
                          <a:lumOff val="25000"/>
                        </a:schemeClr>
                      </a:solidFill>
                      <a:latin typeface="+mn-lt"/>
                      <a:ea typeface="+mn-ea"/>
                      <a:cs typeface="+mn-cs"/>
                    </a:defRPr>
                  </a:pPr>
                  <a:endParaRPr lang="es-HN"/>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3-4FED-B98C-623D9085DE4F}"/>
                </c:ext>
              </c:extLst>
            </c:dLbl>
            <c:spPr>
              <a:noFill/>
              <a:ln w="53614">
                <a:noFill/>
              </a:ln>
            </c:spPr>
            <c:txPr>
              <a:bodyPr rot="0" spcFirstLastPara="1" vertOverflow="ellipsis" vert="horz" wrap="square" lIns="38100" tIns="19050" rIns="38100" bIns="19050" anchor="ctr" anchorCtr="1">
                <a:spAutoFit/>
              </a:bodyPr>
              <a:lstStyle/>
              <a:p>
                <a:pPr>
                  <a:defRPr sz="1900" b="0" i="0" u="none" strike="noStrike" kern="1200" baseline="0">
                    <a:solidFill>
                      <a:schemeClr val="tx1">
                        <a:lumMod val="75000"/>
                        <a:lumOff val="25000"/>
                      </a:schemeClr>
                    </a:solidFill>
                    <a:latin typeface="+mn-lt"/>
                    <a:ea typeface="+mn-ea"/>
                    <a:cs typeface="+mn-cs"/>
                  </a:defRPr>
                </a:pPr>
                <a:endParaRPr lang="es-HN"/>
              </a:p>
            </c:txPr>
            <c:showLegendKey val="0"/>
            <c:showVal val="1"/>
            <c:showCatName val="1"/>
            <c:showSerName val="0"/>
            <c:showPercent val="0"/>
            <c:showBubbleSize val="0"/>
            <c:showLeaderLines val="1"/>
            <c:leaderLines>
              <c:spPr>
                <a:ln w="2010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'Grupos 4-14'!$A$19:$A$20</c:f>
              <c:strCache>
                <c:ptCount val="2"/>
                <c:pt idx="0">
                  <c:v>Diversa</c:v>
                </c:pt>
                <c:pt idx="1">
                  <c:v>Discapacidad</c:v>
                </c:pt>
              </c:strCache>
            </c:strRef>
          </c:cat>
          <c:val>
            <c:numRef>
              <c:f>'Grupos 4-14'!$B$19:$B$20</c:f>
              <c:numCache>
                <c:formatCode>####.0</c:formatCode>
                <c:ptCount val="2"/>
                <c:pt idx="0">
                  <c:v>60</c:v>
                </c:pt>
                <c:pt idx="1">
                  <c:v>10</c:v>
                </c:pt>
              </c:numCache>
            </c:numRef>
          </c:val>
          <c:extLst>
            <c:ext xmlns:c16="http://schemas.microsoft.com/office/drawing/2014/chart" uri="{C3380CC4-5D6E-409C-BE32-E72D297353CC}">
              <c16:uniqueId val="{00000002-EAB3-4FED-B98C-623D9085DE4F}"/>
            </c:ext>
          </c:extLst>
        </c:ser>
        <c:dLbls>
          <c:showLegendKey val="0"/>
          <c:showVal val="0"/>
          <c:showCatName val="0"/>
          <c:showSerName val="0"/>
          <c:showPercent val="0"/>
          <c:showBubbleSize val="0"/>
          <c:showLeaderLines val="1"/>
        </c:dLbls>
        <c:firstSliceAng val="0"/>
      </c:pieChart>
      <c:spPr>
        <a:noFill/>
        <a:ln w="53614">
          <a:noFill/>
        </a:ln>
      </c:spPr>
    </c:plotArea>
    <c:plotVisOnly val="1"/>
    <c:dispBlanksAs val="gap"/>
    <c:showDLblsOverMax val="0"/>
  </c:chart>
  <c:spPr>
    <a:noFill/>
    <a:ln>
      <a:noFill/>
    </a:ln>
    <a:effectLst/>
  </c:spPr>
  <c:txPr>
    <a:bodyPr/>
    <a:lstStyle/>
    <a:p>
      <a:pPr>
        <a:defRPr/>
      </a:pPr>
      <a:endParaRPr lang="es-HN"/>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335"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35</a:t>
            </a:r>
          </a:p>
          <a:p>
            <a:pPr>
              <a:defRPr sz="13335" b="0" i="0" u="none" strike="noStrike" kern="1200" spc="0" baseline="0">
                <a:solidFill>
                  <a:schemeClr val="tx1">
                    <a:lumMod val="65000"/>
                    <a:lumOff val="35000"/>
                  </a:schemeClr>
                </a:solidFill>
                <a:latin typeface="+mn-lt"/>
                <a:ea typeface="+mn-ea"/>
                <a:cs typeface="+mn-cs"/>
              </a:defRPr>
            </a:pPr>
            <a:r>
              <a:rPr lang="es-HN" sz="2400" b="1" baseline="0" dirty="0"/>
              <a:t>Porcentaje atención de grupo poblacional</a:t>
            </a:r>
          </a:p>
          <a:p>
            <a:pPr>
              <a:defRPr sz="13335" b="0" i="0" u="none" strike="noStrike" kern="1200" spc="0" baseline="0">
                <a:solidFill>
                  <a:schemeClr val="tx1">
                    <a:lumMod val="65000"/>
                    <a:lumOff val="35000"/>
                  </a:schemeClr>
                </a:solidFill>
                <a:latin typeface="+mn-lt"/>
                <a:ea typeface="+mn-ea"/>
                <a:cs typeface="+mn-cs"/>
              </a:defRPr>
            </a:pPr>
            <a:r>
              <a:rPr lang="es-HN" sz="2400" b="1" baseline="0" dirty="0"/>
              <a:t>Edad 15-30 años  </a:t>
            </a:r>
            <a:endParaRPr lang="es-HN" sz="2400" b="1" dirty="0"/>
          </a:p>
        </c:rich>
      </c:tx>
      <c:overlay val="0"/>
      <c:spPr>
        <a:noFill/>
        <a:ln w="56680">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56680">
                <a:noFill/>
              </a:ln>
            </c:spPr>
            <c:txPr>
              <a:bodyPr rot="0" spcFirstLastPara="1" vertOverflow="ellipsis" vert="horz" wrap="square" lIns="38100" tIns="19050" rIns="38100" bIns="19050" anchor="ctr" anchorCtr="1">
                <a:spAutoFit/>
              </a:bodyPr>
              <a:lstStyle/>
              <a:p>
                <a:pPr>
                  <a:defRPr sz="2008"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'Grupos 15-30'!$A$21:$A$23</c:f>
              <c:strCache>
                <c:ptCount val="3"/>
                <c:pt idx="0">
                  <c:v>Diversa</c:v>
                </c:pt>
                <c:pt idx="1">
                  <c:v>Etnias</c:v>
                </c:pt>
                <c:pt idx="2">
                  <c:v>Discapacidad</c:v>
                </c:pt>
              </c:strCache>
            </c:strRef>
          </c:cat>
          <c:val>
            <c:numRef>
              <c:f>'Grupos 15-30'!$B$21:$B$23</c:f>
              <c:numCache>
                <c:formatCode>####.0</c:formatCode>
                <c:ptCount val="3"/>
                <c:pt idx="0">
                  <c:v>76.470588235294116</c:v>
                </c:pt>
                <c:pt idx="1">
                  <c:v>11.764705882352942</c:v>
                </c:pt>
                <c:pt idx="2">
                  <c:v>5.882352941176471</c:v>
                </c:pt>
              </c:numCache>
            </c:numRef>
          </c:val>
          <c:extLst>
            <c:ext xmlns:c16="http://schemas.microsoft.com/office/drawing/2014/chart" uri="{C3380CC4-5D6E-409C-BE32-E72D297353CC}">
              <c16:uniqueId val="{00000000-AD43-4312-A938-048F557851FF}"/>
            </c:ext>
          </c:extLst>
        </c:ser>
        <c:dLbls>
          <c:showLegendKey val="0"/>
          <c:showVal val="0"/>
          <c:showCatName val="0"/>
          <c:showSerName val="0"/>
          <c:showPercent val="0"/>
          <c:showBubbleSize val="0"/>
        </c:dLbls>
        <c:gapWidth val="219"/>
        <c:overlap val="-27"/>
        <c:axId val="1481548079"/>
        <c:axId val="1"/>
      </c:barChart>
      <c:catAx>
        <c:axId val="1481548079"/>
        <c:scaling>
          <c:orientation val="minMax"/>
        </c:scaling>
        <c:delete val="0"/>
        <c:axPos val="b"/>
        <c:numFmt formatCode="General" sourceLinked="1"/>
        <c:majorTickMark val="none"/>
        <c:minorTickMark val="none"/>
        <c:tickLblPos val="nextTo"/>
        <c:spPr>
          <a:noFill/>
          <a:ln w="21255" cap="flat" cmpd="sng" algn="ctr">
            <a:solidFill>
              <a:schemeClr val="tx1">
                <a:lumMod val="15000"/>
                <a:lumOff val="85000"/>
              </a:schemeClr>
            </a:solidFill>
            <a:round/>
          </a:ln>
          <a:effectLst/>
        </c:spPr>
        <c:txPr>
          <a:bodyPr rot="-60000000" spcFirstLastPara="1" vertOverflow="ellipsis" vert="horz" wrap="square" anchor="ctr" anchorCtr="1"/>
          <a:lstStyle/>
          <a:p>
            <a:pPr>
              <a:defRPr sz="2008"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1255" cap="flat" cmpd="sng" algn="ctr">
              <a:solidFill>
                <a:schemeClr val="tx1">
                  <a:lumMod val="15000"/>
                  <a:lumOff val="85000"/>
                </a:schemeClr>
              </a:solidFill>
              <a:round/>
            </a:ln>
            <a:effectLst/>
          </c:spPr>
        </c:majorGridlines>
        <c:numFmt formatCode="####.0" sourceLinked="1"/>
        <c:majorTickMark val="none"/>
        <c:minorTickMark val="none"/>
        <c:tickLblPos val="nextTo"/>
        <c:spPr>
          <a:ln w="14170">
            <a:noFill/>
          </a:ln>
        </c:spPr>
        <c:txPr>
          <a:bodyPr rot="-60000000" spcFirstLastPara="1" vertOverflow="ellipsis" vert="horz" wrap="square" anchor="ctr" anchorCtr="1"/>
          <a:lstStyle/>
          <a:p>
            <a:pPr>
              <a:defRPr sz="2008" b="1" i="0" u="none" strike="noStrike" kern="1200" baseline="0">
                <a:solidFill>
                  <a:schemeClr val="tx1">
                    <a:lumMod val="65000"/>
                    <a:lumOff val="35000"/>
                  </a:schemeClr>
                </a:solidFill>
                <a:latin typeface="+mn-lt"/>
                <a:ea typeface="+mn-ea"/>
                <a:cs typeface="+mn-cs"/>
              </a:defRPr>
            </a:pPr>
            <a:endParaRPr lang="es-HN"/>
          </a:p>
        </c:txPr>
        <c:crossAx val="1481548079"/>
        <c:crosses val="autoZero"/>
        <c:crossBetween val="between"/>
      </c:valAx>
      <c:spPr>
        <a:noFill/>
        <a:ln w="56680">
          <a:noFill/>
        </a:ln>
      </c:spPr>
    </c:plotArea>
    <c:plotVisOnly val="1"/>
    <c:dispBlanksAs val="gap"/>
    <c:showDLblsOverMax val="0"/>
  </c:chart>
  <c:spPr>
    <a:noFill/>
    <a:ln>
      <a:noFill/>
    </a:ln>
    <a:effectLst/>
  </c:spPr>
  <c:txPr>
    <a:bodyPr/>
    <a:lstStyle/>
    <a:p>
      <a:pPr>
        <a:defRPr/>
      </a:pPr>
      <a:endParaRPr lang="es-HN"/>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704" b="0" i="0" u="none" strike="noStrike" kern="1200" spc="0" baseline="0">
                <a:solidFill>
                  <a:schemeClr val="tx1">
                    <a:lumMod val="65000"/>
                    <a:lumOff val="35000"/>
                  </a:schemeClr>
                </a:solidFill>
                <a:latin typeface="+mn-lt"/>
                <a:ea typeface="+mn-ea"/>
                <a:cs typeface="+mn-cs"/>
              </a:defRPr>
            </a:pPr>
            <a:r>
              <a:rPr lang="es-HN" sz="2400" b="1" dirty="0"/>
              <a:t>Gráfico 36</a:t>
            </a:r>
          </a:p>
          <a:p>
            <a:pPr>
              <a:defRPr sz="24704" b="0" i="0" u="none" strike="noStrike" kern="1200" spc="0" baseline="0">
                <a:solidFill>
                  <a:schemeClr val="tx1">
                    <a:lumMod val="65000"/>
                    <a:lumOff val="35000"/>
                  </a:schemeClr>
                </a:solidFill>
                <a:latin typeface="+mn-lt"/>
                <a:ea typeface="+mn-ea"/>
                <a:cs typeface="+mn-cs"/>
              </a:defRPr>
            </a:pPr>
            <a:r>
              <a:rPr lang="es-HN" sz="2400" b="1" dirty="0"/>
              <a:t>Porcentaje de atención a</a:t>
            </a:r>
            <a:r>
              <a:rPr lang="es-HN" sz="2400" b="1" baseline="0" dirty="0"/>
              <a:t> grupos poblacionales</a:t>
            </a:r>
          </a:p>
          <a:p>
            <a:pPr>
              <a:defRPr sz="24704" b="0" i="0" u="none" strike="noStrike" kern="1200" spc="0" baseline="0">
                <a:solidFill>
                  <a:schemeClr val="tx1">
                    <a:lumMod val="65000"/>
                    <a:lumOff val="35000"/>
                  </a:schemeClr>
                </a:solidFill>
                <a:latin typeface="+mn-lt"/>
                <a:ea typeface="+mn-ea"/>
                <a:cs typeface="+mn-cs"/>
              </a:defRPr>
            </a:pPr>
            <a:r>
              <a:rPr lang="es-HN" sz="2400" b="1" baseline="0" dirty="0"/>
              <a:t>Edad 31-59 años</a:t>
            </a:r>
            <a:endParaRPr lang="es-HN" sz="1000" b="1" dirty="0"/>
          </a:p>
        </c:rich>
      </c:tx>
      <c:overlay val="0"/>
      <c:spPr>
        <a:noFill/>
        <a:ln w="69612">
          <a:noFill/>
        </a:ln>
      </c:spPr>
    </c:title>
    <c:autoTitleDeleted val="0"/>
    <c:plotArea>
      <c:layout>
        <c:manualLayout>
          <c:layoutTarget val="inner"/>
          <c:xMode val="edge"/>
          <c:yMode val="edge"/>
          <c:x val="9.381714785651793E-2"/>
          <c:y val="0.29606481481481484"/>
          <c:w val="0.88396062992125979"/>
          <c:h val="0.65300925925925923"/>
        </c:manualLayout>
      </c:layout>
      <c:barChart>
        <c:barDir val="col"/>
        <c:grouping val="clustered"/>
        <c:varyColors val="0"/>
        <c:ser>
          <c:idx val="0"/>
          <c:order val="0"/>
          <c:spPr>
            <a:solidFill>
              <a:schemeClr val="accent4">
                <a:lumMod val="60000"/>
                <a:lumOff val="40000"/>
              </a:schemeClr>
            </a:solidFill>
            <a:ln>
              <a:noFill/>
            </a:ln>
            <a:effectLst/>
          </c:spPr>
          <c:invertIfNegative val="0"/>
          <c:dLbls>
            <c:dLbl>
              <c:idx val="2"/>
              <c:layout>
                <c:manualLayout>
                  <c:x val="-6.1314190002536252E-3"/>
                  <c:y val="1.4854981565049493E-2"/>
                </c:manualLayout>
              </c:layout>
              <c:spPr>
                <a:noFill/>
                <a:ln w="69612">
                  <a:noFill/>
                </a:ln>
              </c:spPr>
              <c:txPr>
                <a:bodyPr rot="0" spcFirstLastPara="1" vertOverflow="ellipsis" vert="horz" wrap="square" lIns="38100" tIns="19050" rIns="38100" bIns="19050" anchor="ctr" anchorCtr="1">
                  <a:noAutofit/>
                </a:bodyPr>
                <a:lstStyle/>
                <a:p>
                  <a:pPr>
                    <a:defRPr sz="2467" b="1" i="0" u="none" strike="noStrike" kern="1200" baseline="0">
                      <a:solidFill>
                        <a:schemeClr val="tx1">
                          <a:lumMod val="75000"/>
                          <a:lumOff val="25000"/>
                        </a:schemeClr>
                      </a:solidFill>
                      <a:latin typeface="+mn-lt"/>
                      <a:ea typeface="+mn-ea"/>
                      <a:cs typeface="+mn-cs"/>
                    </a:defRPr>
                  </a:pPr>
                  <a:endParaRPr lang="es-HN"/>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27-4EE4-BDB0-F5B700A40BA0}"/>
                </c:ext>
              </c:extLst>
            </c:dLbl>
            <c:spPr>
              <a:noFill/>
              <a:ln w="69612">
                <a:noFill/>
              </a:ln>
            </c:spPr>
            <c:txPr>
              <a:bodyPr rot="0" spcFirstLastPara="1" vertOverflow="ellipsis" vert="horz" wrap="square" lIns="38100" tIns="19050" rIns="38100" bIns="19050" anchor="ctr" anchorCtr="1">
                <a:spAutoFit/>
              </a:bodyPr>
              <a:lstStyle/>
              <a:p>
                <a:pPr>
                  <a:defRPr sz="2467" b="1" i="0" u="none" strike="noStrike" kern="1200" baseline="0">
                    <a:solidFill>
                      <a:schemeClr val="tx1">
                        <a:lumMod val="75000"/>
                        <a:lumOff val="25000"/>
                      </a:schemeClr>
                    </a:solidFill>
                    <a:latin typeface="+mn-lt"/>
                    <a:ea typeface="+mn-ea"/>
                    <a:cs typeface="+mn-cs"/>
                  </a:defRPr>
                </a:pPr>
                <a:endParaRPr lang="es-HN"/>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'Grupos 31-59'!$A$18:$A$20</c:f>
              <c:strCache>
                <c:ptCount val="3"/>
                <c:pt idx="0">
                  <c:v>Diversa</c:v>
                </c:pt>
                <c:pt idx="1">
                  <c:v>Etnias</c:v>
                </c:pt>
                <c:pt idx="2">
                  <c:v>Discapacidad</c:v>
                </c:pt>
              </c:strCache>
            </c:strRef>
          </c:cat>
          <c:val>
            <c:numRef>
              <c:f>'Grupos 31-59'!$B$18:$B$20</c:f>
              <c:numCache>
                <c:formatCode>####.0</c:formatCode>
                <c:ptCount val="3"/>
                <c:pt idx="0">
                  <c:v>62.5</c:v>
                </c:pt>
                <c:pt idx="1">
                  <c:v>12.5</c:v>
                </c:pt>
                <c:pt idx="2">
                  <c:v>12.5</c:v>
                </c:pt>
              </c:numCache>
            </c:numRef>
          </c:val>
          <c:extLst>
            <c:ext xmlns:c16="http://schemas.microsoft.com/office/drawing/2014/chart" uri="{C3380CC4-5D6E-409C-BE32-E72D297353CC}">
              <c16:uniqueId val="{00000001-3727-4EE4-BDB0-F5B700A40BA0}"/>
            </c:ext>
          </c:extLst>
        </c:ser>
        <c:dLbls>
          <c:showLegendKey val="0"/>
          <c:showVal val="0"/>
          <c:showCatName val="0"/>
          <c:showSerName val="0"/>
          <c:showPercent val="0"/>
          <c:showBubbleSize val="0"/>
        </c:dLbls>
        <c:gapWidth val="219"/>
        <c:overlap val="-27"/>
        <c:axId val="1945306991"/>
        <c:axId val="1"/>
      </c:barChart>
      <c:catAx>
        <c:axId val="1945306991"/>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numFmt formatCode="####.0" sourceLinked="1"/>
        <c:majorTickMark val="none"/>
        <c:minorTickMark val="none"/>
        <c:tickLblPos val="nextTo"/>
        <c:spPr>
          <a:ln w="17403">
            <a:noFill/>
          </a:ln>
        </c:spPr>
        <c:txPr>
          <a:bodyPr rot="-60000000" spcFirstLastPara="1" vertOverflow="ellipsis" vert="horz" wrap="square" anchor="ctr" anchorCtr="1"/>
          <a:lstStyle/>
          <a:p>
            <a:pPr>
              <a:defRPr sz="2467" b="1" i="0" u="none" strike="noStrike" kern="1200" baseline="0">
                <a:solidFill>
                  <a:schemeClr val="tx1">
                    <a:lumMod val="65000"/>
                    <a:lumOff val="35000"/>
                  </a:schemeClr>
                </a:solidFill>
                <a:latin typeface="+mn-lt"/>
                <a:ea typeface="+mn-ea"/>
                <a:cs typeface="+mn-cs"/>
              </a:defRPr>
            </a:pPr>
            <a:endParaRPr lang="es-HN"/>
          </a:p>
        </c:txPr>
        <c:crossAx val="1945306991"/>
        <c:crosses val="autoZero"/>
        <c:crossBetween val="between"/>
      </c:valAx>
      <c:spPr>
        <a:noFill/>
        <a:ln w="69612">
          <a:noFill/>
        </a:ln>
      </c:spPr>
    </c:plotArea>
    <c:plotVisOnly val="1"/>
    <c:dispBlanksAs val="gap"/>
    <c:showDLblsOverMax val="0"/>
  </c:chart>
  <c:spPr>
    <a:noFill/>
    <a:ln>
      <a:noFill/>
    </a:ln>
    <a:effectLst/>
  </c:spPr>
  <c:txPr>
    <a:bodyPr/>
    <a:lstStyle/>
    <a:p>
      <a:pPr>
        <a:defRPr/>
      </a:pPr>
      <a:endParaRPr lang="es-HN"/>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301"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37</a:t>
            </a:r>
          </a:p>
          <a:p>
            <a:pPr>
              <a:defRPr sz="8301" b="0" i="0" u="none" strike="noStrike" kern="1200" spc="0" baseline="0">
                <a:solidFill>
                  <a:schemeClr val="tx1">
                    <a:lumMod val="65000"/>
                    <a:lumOff val="35000"/>
                  </a:schemeClr>
                </a:solidFill>
                <a:latin typeface="+mn-lt"/>
                <a:ea typeface="+mn-ea"/>
                <a:cs typeface="+mn-cs"/>
              </a:defRPr>
            </a:pPr>
            <a:r>
              <a:rPr lang="es-HN" sz="2400" b="1" baseline="0" dirty="0"/>
              <a:t>Balance de atención por sexo</a:t>
            </a:r>
            <a:endParaRPr lang="es-HN" sz="2400" b="1" dirty="0"/>
          </a:p>
        </c:rich>
      </c:tx>
      <c:overlay val="0"/>
      <c:spPr>
        <a:noFill/>
        <a:ln w="66807">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66807">
                <a:noFill/>
              </a:ln>
            </c:spPr>
            <c:txPr>
              <a:bodyPr rot="0" spcFirstLastPara="1" vertOverflow="ellipsis" vert="horz" wrap="square" lIns="38100" tIns="19050" rIns="38100" bIns="19050" anchor="ctr" anchorCtr="1">
                <a:spAutoFit/>
              </a:bodyPr>
              <a:lstStyle/>
              <a:p>
                <a:pPr>
                  <a:defRPr sz="2367" b="1" i="0" u="none" strike="noStrike" kern="1200" baseline="0">
                    <a:solidFill>
                      <a:schemeClr val="tx1">
                        <a:lumMod val="75000"/>
                        <a:lumOff val="25000"/>
                      </a:schemeClr>
                    </a:solidFill>
                    <a:latin typeface="+mn-lt"/>
                    <a:ea typeface="+mn-ea"/>
                    <a:cs typeface="+mn-cs"/>
                  </a:defRPr>
                </a:pPr>
                <a:endParaRPr lang="es-HN"/>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Consolidado!$I$7:$I$8</c:f>
              <c:strCache>
                <c:ptCount val="2"/>
                <c:pt idx="0">
                  <c:v>Femenino</c:v>
                </c:pt>
                <c:pt idx="1">
                  <c:v>Masculino</c:v>
                </c:pt>
              </c:strCache>
            </c:strRef>
          </c:cat>
          <c:val>
            <c:numRef>
              <c:f>Consolidado!$J$7:$J$8</c:f>
              <c:numCache>
                <c:formatCode>0%</c:formatCode>
                <c:ptCount val="2"/>
                <c:pt idx="0">
                  <c:v>0.54900000000000004</c:v>
                </c:pt>
                <c:pt idx="1">
                  <c:v>0.45</c:v>
                </c:pt>
              </c:numCache>
            </c:numRef>
          </c:val>
          <c:extLst>
            <c:ext xmlns:c16="http://schemas.microsoft.com/office/drawing/2014/chart" uri="{C3380CC4-5D6E-409C-BE32-E72D297353CC}">
              <c16:uniqueId val="{00000000-5582-4F4B-918B-21237AF7AEC7}"/>
            </c:ext>
          </c:extLst>
        </c:ser>
        <c:dLbls>
          <c:showLegendKey val="0"/>
          <c:showVal val="0"/>
          <c:showCatName val="0"/>
          <c:showSerName val="0"/>
          <c:showPercent val="0"/>
          <c:showBubbleSize val="0"/>
        </c:dLbls>
        <c:gapWidth val="219"/>
        <c:overlap val="-27"/>
        <c:axId val="381402960"/>
        <c:axId val="1"/>
      </c:barChart>
      <c:catAx>
        <c:axId val="381402960"/>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w="25053" cap="flat" cmpd="sng" algn="ctr">
              <a:solidFill>
                <a:schemeClr val="tx1">
                  <a:lumMod val="15000"/>
                  <a:lumOff val="85000"/>
                </a:schemeClr>
              </a:solidFill>
              <a:round/>
            </a:ln>
            <a:effectLst/>
          </c:spPr>
        </c:majorGridlines>
        <c:numFmt formatCode="0%" sourceLinked="1"/>
        <c:majorTickMark val="none"/>
        <c:minorTickMark val="none"/>
        <c:tickLblPos val="nextTo"/>
        <c:spPr>
          <a:ln w="16702">
            <a:noFill/>
          </a:ln>
        </c:spPr>
        <c:txPr>
          <a:bodyPr rot="-60000000" spcFirstLastPara="1" vertOverflow="ellipsis" vert="horz" wrap="square" anchor="ctr" anchorCtr="1"/>
          <a:lstStyle/>
          <a:p>
            <a:pPr>
              <a:defRPr sz="2367" b="1" i="0" u="none" strike="noStrike" kern="1200" baseline="0">
                <a:solidFill>
                  <a:schemeClr val="tx1">
                    <a:lumMod val="65000"/>
                    <a:lumOff val="35000"/>
                  </a:schemeClr>
                </a:solidFill>
                <a:latin typeface="+mn-lt"/>
                <a:ea typeface="+mn-ea"/>
                <a:cs typeface="+mn-cs"/>
              </a:defRPr>
            </a:pPr>
            <a:endParaRPr lang="es-HN"/>
          </a:p>
        </c:txPr>
        <c:crossAx val="381402960"/>
        <c:crosses val="autoZero"/>
        <c:crossBetween val="between"/>
      </c:valAx>
      <c:spPr>
        <a:noFill/>
        <a:ln w="66807">
          <a:noFill/>
        </a:ln>
      </c:spPr>
    </c:plotArea>
    <c:plotVisOnly val="1"/>
    <c:dispBlanksAs val="gap"/>
    <c:showDLblsOverMax val="0"/>
  </c:chart>
  <c:spPr>
    <a:noFill/>
    <a:ln w="25053" cap="flat" cmpd="sng" algn="ctr">
      <a:noFill/>
      <a:round/>
    </a:ln>
    <a:effectLst/>
  </c:spPr>
  <c:txPr>
    <a:bodyPr/>
    <a:lstStyle/>
    <a:p>
      <a:pPr>
        <a:defRPr/>
      </a:pPr>
      <a:endParaRPr lang="es-HN"/>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74" b="0" i="0" u="none" strike="noStrike" kern="1200" spc="0" baseline="0">
                <a:solidFill>
                  <a:schemeClr val="tx1">
                    <a:lumMod val="65000"/>
                    <a:lumOff val="35000"/>
                  </a:schemeClr>
                </a:solidFill>
                <a:latin typeface="+mn-lt"/>
                <a:ea typeface="+mn-ea"/>
                <a:cs typeface="+mn-cs"/>
              </a:defRPr>
            </a:pPr>
            <a:r>
              <a:rPr lang="es-HN" sz="2400" b="1" dirty="0"/>
              <a:t>Gráfico 38</a:t>
            </a:r>
          </a:p>
          <a:p>
            <a:pPr>
              <a:defRPr sz="21274" b="0" i="0" u="none" strike="noStrike" kern="1200" spc="0" baseline="0">
                <a:solidFill>
                  <a:schemeClr val="tx1">
                    <a:lumMod val="65000"/>
                    <a:lumOff val="35000"/>
                  </a:schemeClr>
                </a:solidFill>
                <a:latin typeface="+mn-lt"/>
                <a:ea typeface="+mn-ea"/>
                <a:cs typeface="+mn-cs"/>
              </a:defRPr>
            </a:pPr>
            <a:r>
              <a:rPr lang="es-HN" sz="2400" b="1" dirty="0"/>
              <a:t>Balance</a:t>
            </a:r>
            <a:r>
              <a:rPr lang="es-HN" sz="2400" b="1" baseline="0" dirty="0"/>
              <a:t> de atención por origen</a:t>
            </a:r>
            <a:endParaRPr lang="es-HN" sz="2400" b="1" dirty="0"/>
          </a:p>
          <a:p>
            <a:pPr>
              <a:defRPr sz="21274" b="0" i="0" u="none" strike="noStrike" kern="1200" spc="0" baseline="0">
                <a:solidFill>
                  <a:schemeClr val="tx1">
                    <a:lumMod val="65000"/>
                    <a:lumOff val="35000"/>
                  </a:schemeClr>
                </a:solidFill>
                <a:latin typeface="+mn-lt"/>
                <a:ea typeface="+mn-ea"/>
                <a:cs typeface="+mn-cs"/>
              </a:defRPr>
            </a:pPr>
            <a:endParaRPr lang="es-HN" sz="1200" dirty="0"/>
          </a:p>
        </c:rich>
      </c:tx>
      <c:overlay val="0"/>
      <c:spPr>
        <a:noFill/>
        <a:ln w="66228">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dLbl>
              <c:idx val="0"/>
              <c:layout>
                <c:manualLayout>
                  <c:x val="8.3333333333332829E-3"/>
                  <c:y val="0.194485664539981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C6-4D95-BF58-F17B83834CB3}"/>
                </c:ext>
              </c:extLst>
            </c:dLbl>
            <c:dLbl>
              <c:idx val="1"/>
              <c:layout>
                <c:manualLayout>
                  <c:x val="-1.0185067526415994E-16"/>
                  <c:y val="0.133933992264065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C6-4D95-BF58-F17B83834CB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347"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Consolidado!$D$17:$D$18</c:f>
              <c:strCache>
                <c:ptCount val="2"/>
                <c:pt idx="0">
                  <c:v>Rural</c:v>
                </c:pt>
                <c:pt idx="1">
                  <c:v>Urbano</c:v>
                </c:pt>
              </c:strCache>
            </c:strRef>
          </c:cat>
          <c:val>
            <c:numRef>
              <c:f>Consolidado!$E$17:$E$18</c:f>
              <c:numCache>
                <c:formatCode>0%</c:formatCode>
                <c:ptCount val="2"/>
                <c:pt idx="0">
                  <c:v>0.64800000000000002</c:v>
                </c:pt>
                <c:pt idx="1">
                  <c:v>0.35099999999999998</c:v>
                </c:pt>
              </c:numCache>
            </c:numRef>
          </c:val>
          <c:extLst>
            <c:ext xmlns:c16="http://schemas.microsoft.com/office/drawing/2014/chart" uri="{C3380CC4-5D6E-409C-BE32-E72D297353CC}">
              <c16:uniqueId val="{00000002-84C6-4D95-BF58-F17B83834CB3}"/>
            </c:ext>
          </c:extLst>
        </c:ser>
        <c:dLbls>
          <c:showLegendKey val="0"/>
          <c:showVal val="0"/>
          <c:showCatName val="0"/>
          <c:showSerName val="0"/>
          <c:showPercent val="0"/>
          <c:showBubbleSize val="0"/>
        </c:dLbls>
        <c:gapWidth val="219"/>
        <c:axId val="2012942351"/>
        <c:axId val="1"/>
      </c:barChart>
      <c:catAx>
        <c:axId val="2012942351"/>
        <c:scaling>
          <c:orientation val="minMax"/>
        </c:scaling>
        <c:delete val="0"/>
        <c:axPos val="b"/>
        <c:numFmt formatCode="General" sourceLinked="1"/>
        <c:majorTickMark val="none"/>
        <c:minorTickMark val="none"/>
        <c:tickLblPos val="nextTo"/>
        <c:spPr>
          <a:noFill/>
          <a:ln w="24836" cap="flat" cmpd="sng" algn="ctr">
            <a:solidFill>
              <a:schemeClr val="tx1">
                <a:lumMod val="15000"/>
                <a:lumOff val="85000"/>
              </a:schemeClr>
            </a:solidFill>
            <a:round/>
          </a:ln>
          <a:effectLst/>
        </c:spPr>
        <c:txPr>
          <a:bodyPr rot="-60000000" spcFirstLastPara="1" vertOverflow="ellipsis" vert="horz" wrap="square" anchor="ctr" anchorCtr="1"/>
          <a:lstStyle/>
          <a:p>
            <a:pPr>
              <a:defRPr sz="2347"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4836" cap="flat" cmpd="sng" algn="ctr">
              <a:solidFill>
                <a:schemeClr val="tx1">
                  <a:lumMod val="15000"/>
                  <a:lumOff val="85000"/>
                </a:schemeClr>
              </a:solidFill>
              <a:round/>
            </a:ln>
            <a:effectLst/>
          </c:spPr>
        </c:majorGridlines>
        <c:numFmt formatCode="0%" sourceLinked="1"/>
        <c:majorTickMark val="none"/>
        <c:minorTickMark val="none"/>
        <c:tickLblPos val="nextTo"/>
        <c:spPr>
          <a:ln w="16557">
            <a:noFill/>
          </a:ln>
        </c:spPr>
        <c:txPr>
          <a:bodyPr rot="-60000000" spcFirstLastPara="1" vertOverflow="ellipsis" vert="horz" wrap="square" anchor="ctr" anchorCtr="1"/>
          <a:lstStyle/>
          <a:p>
            <a:pPr>
              <a:defRPr sz="2347" b="1" i="0" u="none" strike="noStrike" kern="1200" baseline="0">
                <a:solidFill>
                  <a:schemeClr val="tx1">
                    <a:lumMod val="65000"/>
                    <a:lumOff val="35000"/>
                  </a:schemeClr>
                </a:solidFill>
                <a:latin typeface="+mn-lt"/>
                <a:ea typeface="+mn-ea"/>
                <a:cs typeface="+mn-cs"/>
              </a:defRPr>
            </a:pPr>
            <a:endParaRPr lang="es-HN"/>
          </a:p>
        </c:txPr>
        <c:crossAx val="2012942351"/>
        <c:crosses val="autoZero"/>
        <c:crossBetween val="between"/>
      </c:valAx>
      <c:spPr>
        <a:noFill/>
        <a:ln w="66228">
          <a:noFill/>
        </a:ln>
      </c:spPr>
    </c:plotArea>
    <c:plotVisOnly val="1"/>
    <c:dispBlanksAs val="gap"/>
    <c:showDLblsOverMax val="0"/>
  </c:chart>
  <c:spPr>
    <a:noFill/>
    <a:ln w="24836" cap="flat" cmpd="sng" algn="ctr">
      <a:noFill/>
      <a:round/>
    </a:ln>
    <a:effectLst/>
  </c:spPr>
  <c:txPr>
    <a:bodyPr/>
    <a:lstStyle/>
    <a:p>
      <a:pPr>
        <a:defRPr/>
      </a:pPr>
      <a:endParaRPr lang="es-H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HN" sz="2400" b="1" dirty="0"/>
              <a:t>Gráfico 2</a:t>
            </a:r>
          </a:p>
          <a:p>
            <a:pPr>
              <a:defRPr sz="1200" b="1" i="0" u="none" strike="noStrike" kern="1200" spc="0" baseline="0">
                <a:solidFill>
                  <a:schemeClr val="tx1">
                    <a:lumMod val="65000"/>
                    <a:lumOff val="35000"/>
                  </a:schemeClr>
                </a:solidFill>
                <a:latin typeface="+mn-lt"/>
                <a:ea typeface="+mn-ea"/>
                <a:cs typeface="+mn-cs"/>
              </a:defRPr>
            </a:pPr>
            <a:r>
              <a:rPr lang="es-HN" sz="2400" b="1" dirty="0"/>
              <a:t>Tipo de institución</a:t>
            </a:r>
          </a:p>
        </c:rich>
      </c:tx>
      <c:overlay val="0"/>
      <c:spPr>
        <a:noFill/>
        <a:ln w="25399">
          <a:noFill/>
        </a:ln>
      </c:spPr>
    </c:title>
    <c:autoTitleDeleted val="0"/>
    <c:plotArea>
      <c:layout/>
      <c:pieChart>
        <c:varyColors val="1"/>
        <c:ser>
          <c:idx val="0"/>
          <c:order val="0"/>
          <c:explosion val="7"/>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0-5AE7-492B-8A30-1C41CE38A6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5AE7-492B-8A30-1C41CE38A6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5AE7-492B-8A30-1C41CE38A6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5AE7-492B-8A30-1C41CE38A6D3}"/>
              </c:ext>
            </c:extLst>
          </c:dPt>
          <c:dLbls>
            <c:dLbl>
              <c:idx val="3"/>
              <c:layout>
                <c:manualLayout>
                  <c:x val="4.4560629437163622E-3"/>
                  <c:y val="5.4752686165141756E-2"/>
                </c:manualLayout>
              </c:layout>
              <c:spPr>
                <a:noFill/>
                <a:ln w="25399">
                  <a:noFill/>
                </a:ln>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HN"/>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E7-492B-8A30-1C41CE38A6D3}"/>
                </c:ext>
              </c:extLst>
            </c:dLbl>
            <c:spPr>
              <a:noFill/>
              <a:ln w="25399">
                <a:noFill/>
              </a:ln>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H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(2)'!$A$11:$A$14</c:f>
              <c:strCache>
                <c:ptCount val="4"/>
                <c:pt idx="0">
                  <c:v>OG</c:v>
                </c:pt>
                <c:pt idx="1">
                  <c:v>ONG</c:v>
                </c:pt>
                <c:pt idx="2">
                  <c:v>Empresa Privada</c:v>
                </c:pt>
                <c:pt idx="3">
                  <c:v>Otro</c:v>
                </c:pt>
              </c:strCache>
            </c:strRef>
          </c:cat>
          <c:val>
            <c:numRef>
              <c:f>'Sheet1 (2)'!$B$11:$B$14</c:f>
              <c:numCache>
                <c:formatCode>####.0</c:formatCode>
                <c:ptCount val="4"/>
                <c:pt idx="0">
                  <c:v>21.951219512195124</c:v>
                </c:pt>
                <c:pt idx="1">
                  <c:v>48.780487804878049</c:v>
                </c:pt>
                <c:pt idx="2">
                  <c:v>26.829268292682926</c:v>
                </c:pt>
                <c:pt idx="3">
                  <c:v>2.4390243902439024</c:v>
                </c:pt>
              </c:numCache>
            </c:numRef>
          </c:val>
          <c:extLst>
            <c:ext xmlns:c16="http://schemas.microsoft.com/office/drawing/2014/chart" uri="{C3380CC4-5D6E-409C-BE32-E72D297353CC}">
              <c16:uniqueId val="{00000004-5AE7-492B-8A30-1C41CE38A6D3}"/>
            </c:ext>
          </c:extLst>
        </c:ser>
        <c:dLbls>
          <c:showLegendKey val="0"/>
          <c:showVal val="0"/>
          <c:showCatName val="0"/>
          <c:showSerName val="0"/>
          <c:showPercent val="0"/>
          <c:showBubbleSize val="0"/>
          <c:showLeaderLines val="1"/>
        </c:dLbls>
        <c:firstSliceAng val="0"/>
      </c:pieChart>
      <c:spPr>
        <a:noFill/>
        <a:ln w="25399">
          <a:noFill/>
        </a:ln>
      </c:spPr>
    </c:plotArea>
    <c:legend>
      <c:legendPos val="b"/>
      <c:overlay val="0"/>
      <c:spPr>
        <a:noFill/>
        <a:ln w="25399">
          <a:noFill/>
        </a:ln>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HN"/>
        </a:p>
      </c:txPr>
    </c:legend>
    <c:plotVisOnly val="1"/>
    <c:dispBlanksAs val="gap"/>
    <c:showDLblsOverMax val="0"/>
  </c:chart>
  <c:spPr>
    <a:noFill/>
    <a:ln w="9525" cap="flat" cmpd="sng" algn="ctr">
      <a:noFill/>
      <a:round/>
    </a:ln>
    <a:effectLst/>
  </c:spPr>
  <c:txPr>
    <a:bodyPr/>
    <a:lstStyle/>
    <a:p>
      <a:pPr>
        <a:defRPr/>
      </a:pPr>
      <a:endParaRPr lang="es-HN"/>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812"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39</a:t>
            </a:r>
          </a:p>
          <a:p>
            <a:pPr>
              <a:defRPr sz="7812" b="0" i="0" u="none" strike="noStrike" kern="1200" spc="0" baseline="0">
                <a:solidFill>
                  <a:schemeClr val="tx1">
                    <a:lumMod val="65000"/>
                    <a:lumOff val="35000"/>
                  </a:schemeClr>
                </a:solidFill>
                <a:latin typeface="+mn-lt"/>
                <a:ea typeface="+mn-ea"/>
                <a:cs typeface="+mn-cs"/>
              </a:defRPr>
            </a:pPr>
            <a:r>
              <a:rPr lang="es-HN" sz="2400" b="1" baseline="0" dirty="0"/>
              <a:t>Porcentaje de educadores permanentes, temporales y voluntarios</a:t>
            </a:r>
            <a:endParaRPr lang="es-HN" sz="2400" b="1" dirty="0"/>
          </a:p>
        </c:rich>
      </c:tx>
      <c:overlay val="0"/>
      <c:spPr>
        <a:noFill/>
        <a:ln w="64805">
          <a:noFill/>
        </a:ln>
      </c:spPr>
    </c:title>
    <c:autoTitleDeleted val="0"/>
    <c:view3D>
      <c:rotX val="15"/>
      <c:hPercent val="334"/>
      <c:rotY val="20"/>
      <c:depthPercent val="100"/>
      <c:rAngAx val="0"/>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chemeClr val="accent4">
                <a:lumMod val="60000"/>
                <a:lumOff val="40000"/>
              </a:schemeClr>
            </a:solidFill>
            <a:ln>
              <a:noFill/>
            </a:ln>
            <a:effectLst/>
            <a:sp3d/>
          </c:spPr>
          <c:invertIfNegative val="0"/>
          <c:dLbls>
            <c:dLbl>
              <c:idx val="0"/>
              <c:layout>
                <c:manualLayout>
                  <c:x val="8.786118209956402E-3"/>
                  <c:y val="5.5937542577132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E9-4531-8372-7F7B8FFF3CFE}"/>
                </c:ext>
              </c:extLst>
            </c:dLbl>
            <c:dLbl>
              <c:idx val="1"/>
              <c:layout>
                <c:manualLayout>
                  <c:x val="3.2947943287336507E-3"/>
                  <c:y val="1.6781336181988168E-2"/>
                </c:manualLayout>
              </c:layout>
              <c:spPr>
                <a:noFill/>
                <a:ln w="64805">
                  <a:noFill/>
                </a:ln>
              </c:spPr>
              <c:txPr>
                <a:bodyPr rot="0" spcFirstLastPara="1" vertOverflow="ellipsis" vert="horz" wrap="square" lIns="38100" tIns="19050" rIns="38100" bIns="19050" anchor="ctr" anchorCtr="1">
                  <a:noAutofit/>
                </a:bodyPr>
                <a:lstStyle/>
                <a:p>
                  <a:pPr>
                    <a:defRPr sz="2296"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layout>
                    <c:manualLayout>
                      <c:w val="5.0531162355011754E-2"/>
                      <c:h val="6.5307154367650291E-2"/>
                    </c:manualLayout>
                  </c15:layout>
                </c:ext>
                <c:ext xmlns:c16="http://schemas.microsoft.com/office/drawing/2014/chart" uri="{C3380CC4-5D6E-409C-BE32-E72D297353CC}">
                  <c16:uniqueId val="{00000002-72E9-4531-8372-7F7B8FFF3CFE}"/>
                </c:ext>
              </c:extLst>
            </c:dLbl>
            <c:dLbl>
              <c:idx val="2"/>
              <c:layout>
                <c:manualLayout>
                  <c:x val="9.8843829862009513E-3"/>
                  <c:y val="3.1697940793708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E9-4531-8372-7F7B8FFF3CFE}"/>
                </c:ext>
              </c:extLst>
            </c:dLbl>
            <c:spPr>
              <a:noFill/>
              <a:ln w="64805">
                <a:noFill/>
              </a:ln>
            </c:spPr>
            <c:txPr>
              <a:bodyPr rot="0" spcFirstLastPara="1" vertOverflow="ellipsis" vert="horz" wrap="square" lIns="38100" tIns="19050" rIns="38100" bIns="19050" anchor="ctr" anchorCtr="1">
                <a:spAutoFit/>
              </a:bodyPr>
              <a:lstStyle/>
              <a:p>
                <a:pPr>
                  <a:defRPr sz="2296"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TipoEducador!$A$91:$A$93</c:f>
              <c:strCache>
                <c:ptCount val="3"/>
                <c:pt idx="0">
                  <c:v>Educadores permanentes</c:v>
                </c:pt>
                <c:pt idx="1">
                  <c:v>Educadores temporales</c:v>
                </c:pt>
                <c:pt idx="2">
                  <c:v>Educadores voluntarios</c:v>
                </c:pt>
              </c:strCache>
            </c:strRef>
          </c:cat>
          <c:val>
            <c:numRef>
              <c:f>TipoEducador!$B$91:$B$93</c:f>
              <c:numCache>
                <c:formatCode>0%</c:formatCode>
                <c:ptCount val="3"/>
                <c:pt idx="0">
                  <c:v>0.214</c:v>
                </c:pt>
                <c:pt idx="1">
                  <c:v>0.17699999999999999</c:v>
                </c:pt>
                <c:pt idx="2">
                  <c:v>0.60899999999999999</c:v>
                </c:pt>
              </c:numCache>
            </c:numRef>
          </c:val>
          <c:extLst>
            <c:ext xmlns:c16="http://schemas.microsoft.com/office/drawing/2014/chart" uri="{C3380CC4-5D6E-409C-BE32-E72D297353CC}">
              <c16:uniqueId val="{00000000-68B6-4E22-8BAC-73B55C285953}"/>
            </c:ext>
          </c:extLst>
        </c:ser>
        <c:dLbls>
          <c:showLegendKey val="0"/>
          <c:showVal val="0"/>
          <c:showCatName val="0"/>
          <c:showSerName val="0"/>
          <c:showPercent val="0"/>
          <c:showBubbleSize val="0"/>
        </c:dLbls>
        <c:gapWidth val="182"/>
        <c:shape val="box"/>
        <c:axId val="764830703"/>
        <c:axId val="1"/>
        <c:axId val="0"/>
      </c:bar3DChart>
      <c:catAx>
        <c:axId val="764830703"/>
        <c:scaling>
          <c:orientation val="minMax"/>
        </c:scaling>
        <c:delete val="0"/>
        <c:axPos val="l"/>
        <c:numFmt formatCode="General" sourceLinked="1"/>
        <c:majorTickMark val="none"/>
        <c:minorTickMark val="none"/>
        <c:tickLblPos val="nextTo"/>
        <c:spPr>
          <a:noFill/>
          <a:ln w="24302" cap="flat" cmpd="sng" algn="ctr">
            <a:solidFill>
              <a:schemeClr val="tx1">
                <a:lumMod val="15000"/>
                <a:lumOff val="85000"/>
              </a:schemeClr>
            </a:solidFill>
            <a:round/>
          </a:ln>
          <a:effectLst/>
        </c:spPr>
        <c:txPr>
          <a:bodyPr rot="-60000000" spcFirstLastPara="1" vertOverflow="ellipsis" vert="horz" wrap="square" anchor="ctr" anchorCtr="1"/>
          <a:lstStyle/>
          <a:p>
            <a:pPr>
              <a:defRPr sz="2296"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24302" cap="flat" cmpd="sng" algn="ctr">
              <a:solidFill>
                <a:schemeClr val="tx1">
                  <a:lumMod val="15000"/>
                  <a:lumOff val="85000"/>
                </a:schemeClr>
              </a:solidFill>
              <a:round/>
            </a:ln>
            <a:effectLst/>
          </c:spPr>
        </c:majorGridlines>
        <c:numFmt formatCode="0%" sourceLinked="1"/>
        <c:majorTickMark val="none"/>
        <c:minorTickMark val="none"/>
        <c:tickLblPos val="nextTo"/>
        <c:spPr>
          <a:ln w="16201">
            <a:noFill/>
          </a:ln>
        </c:spPr>
        <c:txPr>
          <a:bodyPr rot="-60000000" spcFirstLastPara="1" vertOverflow="ellipsis" vert="horz" wrap="square" anchor="ctr" anchorCtr="1"/>
          <a:lstStyle/>
          <a:p>
            <a:pPr>
              <a:defRPr sz="2296" b="1" i="0" u="none" strike="noStrike" kern="1200" baseline="0">
                <a:solidFill>
                  <a:schemeClr val="tx1">
                    <a:lumMod val="65000"/>
                    <a:lumOff val="35000"/>
                  </a:schemeClr>
                </a:solidFill>
                <a:latin typeface="+mn-lt"/>
                <a:ea typeface="+mn-ea"/>
                <a:cs typeface="+mn-cs"/>
              </a:defRPr>
            </a:pPr>
            <a:endParaRPr lang="es-HN"/>
          </a:p>
        </c:txPr>
        <c:crossAx val="764830703"/>
        <c:crosses val="autoZero"/>
        <c:crossBetween val="between"/>
      </c:valAx>
      <c:spPr>
        <a:noFill/>
        <a:ln w="64805">
          <a:noFill/>
        </a:ln>
      </c:spPr>
    </c:plotArea>
    <c:plotVisOnly val="1"/>
    <c:dispBlanksAs val="gap"/>
    <c:showDLblsOverMax val="0"/>
  </c:chart>
  <c:spPr>
    <a:noFill/>
    <a:ln w="24302" cap="flat" cmpd="sng" algn="ctr">
      <a:noFill/>
      <a:round/>
    </a:ln>
    <a:effectLst/>
  </c:spPr>
  <c:txPr>
    <a:bodyPr/>
    <a:lstStyle/>
    <a:p>
      <a:pPr>
        <a:defRPr/>
      </a:pPr>
      <a:endParaRPr lang="es-HN"/>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565" b="1" i="0" u="none" strike="noStrike" kern="1200" spc="0" baseline="0">
                <a:solidFill>
                  <a:schemeClr val="tx1">
                    <a:lumMod val="65000"/>
                    <a:lumOff val="35000"/>
                  </a:schemeClr>
                </a:solidFill>
                <a:latin typeface="+mn-lt"/>
                <a:ea typeface="+mn-ea"/>
                <a:cs typeface="+mn-cs"/>
              </a:defRPr>
            </a:pPr>
            <a:r>
              <a:rPr lang="es-HN" sz="2400" b="1" dirty="0"/>
              <a:t>Gráfico 40</a:t>
            </a:r>
          </a:p>
          <a:p>
            <a:pPr>
              <a:defRPr sz="7565" b="1" i="0" u="none" strike="noStrike" kern="1200" spc="0" baseline="0">
                <a:solidFill>
                  <a:schemeClr val="tx1">
                    <a:lumMod val="65000"/>
                    <a:lumOff val="35000"/>
                  </a:schemeClr>
                </a:solidFill>
                <a:latin typeface="+mn-lt"/>
                <a:ea typeface="+mn-ea"/>
                <a:cs typeface="+mn-cs"/>
              </a:defRPr>
            </a:pPr>
            <a:r>
              <a:rPr lang="es-HN" sz="2400" b="1" dirty="0"/>
              <a:t>Porcentaje de educadores profesionales por opción educativa</a:t>
            </a:r>
          </a:p>
        </c:rich>
      </c:tx>
      <c:layout>
        <c:manualLayout>
          <c:xMode val="edge"/>
          <c:yMode val="edge"/>
          <c:x val="0.14497896897503196"/>
          <c:y val="2.7777657929745084E-2"/>
        </c:manualLayout>
      </c:layout>
      <c:overlay val="0"/>
      <c:spPr>
        <a:noFill/>
        <a:ln w="63772">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63772">
                <a:noFill/>
              </a:ln>
            </c:spPr>
            <c:txPr>
              <a:bodyPr rot="0" spcFirstLastPara="1" vertOverflow="ellipsis" vert="horz" wrap="square" lIns="38100" tIns="19050" rIns="38100" bIns="19050" anchor="ctr" anchorCtr="1">
                <a:spAutoFit/>
              </a:bodyPr>
              <a:lstStyle/>
              <a:p>
                <a:pPr>
                  <a:defRPr sz="226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grafico!$A$10:$A$13</c:f>
              <c:strCache>
                <c:ptCount val="4"/>
                <c:pt idx="0">
                  <c:v>Educación para la Satisfacción de Necesidades Básicas</c:v>
                </c:pt>
                <c:pt idx="1">
                  <c:v>Educación Inserción al Mundo del Trabajo</c:v>
                </c:pt>
                <c:pt idx="2">
                  <c:v>Educación Infantil Temprana</c:v>
                </c:pt>
                <c:pt idx="3">
                  <c:v>Alfabetización</c:v>
                </c:pt>
              </c:strCache>
            </c:strRef>
          </c:cat>
          <c:val>
            <c:numRef>
              <c:f>grafico!$B$10:$B$13</c:f>
              <c:numCache>
                <c:formatCode>####.0</c:formatCode>
                <c:ptCount val="4"/>
                <c:pt idx="0">
                  <c:v>82.926829268292678</c:v>
                </c:pt>
                <c:pt idx="1">
                  <c:v>39.024390243902438</c:v>
                </c:pt>
                <c:pt idx="2">
                  <c:v>7.3170731707317076</c:v>
                </c:pt>
                <c:pt idx="3">
                  <c:v>2.4390243902439024</c:v>
                </c:pt>
              </c:numCache>
            </c:numRef>
          </c:val>
          <c:extLst>
            <c:ext xmlns:c16="http://schemas.microsoft.com/office/drawing/2014/chart" uri="{C3380CC4-5D6E-409C-BE32-E72D297353CC}">
              <c16:uniqueId val="{00000000-746B-4D77-B20C-957C28C07A10}"/>
            </c:ext>
          </c:extLst>
        </c:ser>
        <c:dLbls>
          <c:showLegendKey val="0"/>
          <c:showVal val="0"/>
          <c:showCatName val="0"/>
          <c:showSerName val="0"/>
          <c:showPercent val="0"/>
          <c:showBubbleSize val="0"/>
        </c:dLbls>
        <c:gapWidth val="182"/>
        <c:axId val="1579293120"/>
        <c:axId val="1"/>
      </c:barChart>
      <c:catAx>
        <c:axId val="1579293120"/>
        <c:scaling>
          <c:orientation val="minMax"/>
        </c:scaling>
        <c:delete val="0"/>
        <c:axPos val="l"/>
        <c:numFmt formatCode="General" sourceLinked="1"/>
        <c:majorTickMark val="none"/>
        <c:minorTickMark val="none"/>
        <c:tickLblPos val="nextTo"/>
        <c:spPr>
          <a:noFill/>
          <a:ln w="23914" cap="flat" cmpd="sng" algn="ctr">
            <a:solidFill>
              <a:schemeClr val="tx1">
                <a:lumMod val="15000"/>
                <a:lumOff val="85000"/>
              </a:schemeClr>
            </a:solidFill>
            <a:round/>
          </a:ln>
          <a:effectLst/>
        </c:spPr>
        <c:txPr>
          <a:bodyPr rot="-60000000" spcFirstLastPara="1" vertOverflow="ellipsis" vert="horz" wrap="square" anchor="ctr" anchorCtr="1"/>
          <a:lstStyle/>
          <a:p>
            <a:pPr>
              <a:defRPr sz="2260"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23914" cap="flat" cmpd="sng" algn="ctr">
              <a:solidFill>
                <a:schemeClr val="tx1">
                  <a:lumMod val="15000"/>
                  <a:lumOff val="85000"/>
                </a:schemeClr>
              </a:solidFill>
              <a:round/>
            </a:ln>
            <a:effectLst/>
          </c:spPr>
        </c:majorGridlines>
        <c:numFmt formatCode="####.0" sourceLinked="1"/>
        <c:majorTickMark val="none"/>
        <c:minorTickMark val="none"/>
        <c:tickLblPos val="nextTo"/>
        <c:spPr>
          <a:ln w="15943">
            <a:noFill/>
          </a:ln>
        </c:spPr>
        <c:txPr>
          <a:bodyPr rot="-60000000" spcFirstLastPara="1" vertOverflow="ellipsis" vert="horz" wrap="square" anchor="ctr" anchorCtr="1"/>
          <a:lstStyle/>
          <a:p>
            <a:pPr>
              <a:defRPr sz="2260" b="1" i="0" u="none" strike="noStrike" kern="1200" baseline="0">
                <a:solidFill>
                  <a:schemeClr val="tx1">
                    <a:lumMod val="65000"/>
                    <a:lumOff val="35000"/>
                  </a:schemeClr>
                </a:solidFill>
                <a:latin typeface="+mn-lt"/>
                <a:ea typeface="+mn-ea"/>
                <a:cs typeface="+mn-cs"/>
              </a:defRPr>
            </a:pPr>
            <a:endParaRPr lang="es-HN"/>
          </a:p>
        </c:txPr>
        <c:crossAx val="1579293120"/>
        <c:crosses val="autoZero"/>
        <c:crossBetween val="between"/>
      </c:valAx>
      <c:spPr>
        <a:noFill/>
        <a:ln w="63772">
          <a:noFill/>
        </a:ln>
      </c:spPr>
    </c:plotArea>
    <c:plotVisOnly val="1"/>
    <c:dispBlanksAs val="gap"/>
    <c:showDLblsOverMax val="0"/>
  </c:chart>
  <c:spPr>
    <a:noFill/>
    <a:ln w="23914" cap="flat" cmpd="sng" algn="ctr">
      <a:noFill/>
      <a:round/>
    </a:ln>
    <a:effectLst/>
  </c:spPr>
  <c:txPr>
    <a:bodyPr/>
    <a:lstStyle/>
    <a:p>
      <a:pPr>
        <a:defRPr/>
      </a:pPr>
      <a:endParaRPr lang="es-HN"/>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576" b="1" i="0" u="none" strike="noStrike" kern="1200" spc="0" baseline="0">
                <a:solidFill>
                  <a:schemeClr val="tx1">
                    <a:lumMod val="65000"/>
                    <a:lumOff val="35000"/>
                  </a:schemeClr>
                </a:solidFill>
                <a:latin typeface="+mn-lt"/>
                <a:ea typeface="+mn-ea"/>
                <a:cs typeface="+mn-cs"/>
              </a:defRPr>
            </a:pPr>
            <a:r>
              <a:rPr lang="es-HN" sz="2400" b="1" dirty="0"/>
              <a:t>Gráfico 41</a:t>
            </a:r>
          </a:p>
          <a:p>
            <a:pPr>
              <a:defRPr sz="6576" b="1" i="0" u="none" strike="noStrike" kern="1200" spc="0" baseline="0">
                <a:solidFill>
                  <a:schemeClr val="tx1">
                    <a:lumMod val="65000"/>
                    <a:lumOff val="35000"/>
                  </a:schemeClr>
                </a:solidFill>
                <a:latin typeface="+mn-lt"/>
                <a:ea typeface="+mn-ea"/>
                <a:cs typeface="+mn-cs"/>
              </a:defRPr>
            </a:pPr>
            <a:r>
              <a:rPr lang="es-HN" sz="2400" b="1" dirty="0"/>
              <a:t>Porcentaje de educadores voluntarios por opción educativa</a:t>
            </a:r>
          </a:p>
        </c:rich>
      </c:tx>
      <c:layout>
        <c:manualLayout>
          <c:xMode val="edge"/>
          <c:yMode val="edge"/>
          <c:x val="0.14155630481339607"/>
          <c:y val="2.7965155856199332E-2"/>
        </c:manualLayout>
      </c:layout>
      <c:overlay val="0"/>
      <c:spPr>
        <a:noFill/>
        <a:ln w="59467">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59467">
                <a:noFill/>
              </a:ln>
            </c:spPr>
            <c:txPr>
              <a:bodyPr rot="0" spcFirstLastPara="1" vertOverflow="ellipsis" vert="horz" wrap="square" lIns="38100" tIns="19050" rIns="38100" bIns="19050" anchor="ctr" anchorCtr="1">
                <a:spAutoFit/>
              </a:bodyPr>
              <a:lstStyle/>
              <a:p>
                <a:pPr>
                  <a:defRPr sz="2107"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Sheet1!$A$8:$A$9</c:f>
              <c:strCache>
                <c:ptCount val="2"/>
                <c:pt idx="0">
                  <c:v>Educación para la Satisfacción de Necesidades Básicas</c:v>
                </c:pt>
                <c:pt idx="1">
                  <c:v>Educación Inserción para el Mundo del Trabajo</c:v>
                </c:pt>
              </c:strCache>
            </c:strRef>
          </c:cat>
          <c:val>
            <c:numRef>
              <c:f>Sheet1!$B$8:$B$9</c:f>
              <c:numCache>
                <c:formatCode>####.0</c:formatCode>
                <c:ptCount val="2"/>
                <c:pt idx="0">
                  <c:v>41.463414634146339</c:v>
                </c:pt>
                <c:pt idx="1">
                  <c:v>12.195121951219512</c:v>
                </c:pt>
              </c:numCache>
            </c:numRef>
          </c:val>
          <c:extLst>
            <c:ext xmlns:c16="http://schemas.microsoft.com/office/drawing/2014/chart" uri="{C3380CC4-5D6E-409C-BE32-E72D297353CC}">
              <c16:uniqueId val="{00000000-13E2-4648-A595-BECE9BD51498}"/>
            </c:ext>
          </c:extLst>
        </c:ser>
        <c:dLbls>
          <c:showLegendKey val="0"/>
          <c:showVal val="0"/>
          <c:showCatName val="0"/>
          <c:showSerName val="0"/>
          <c:showPercent val="0"/>
          <c:showBubbleSize val="0"/>
        </c:dLbls>
        <c:gapWidth val="219"/>
        <c:overlap val="-27"/>
        <c:axId val="1567570175"/>
        <c:axId val="1"/>
      </c:barChart>
      <c:catAx>
        <c:axId val="1567570175"/>
        <c:scaling>
          <c:orientation val="minMax"/>
        </c:scaling>
        <c:delete val="0"/>
        <c:axPos val="b"/>
        <c:numFmt formatCode="General" sourceLinked="1"/>
        <c:majorTickMark val="none"/>
        <c:minorTickMark val="none"/>
        <c:tickLblPos val="nextTo"/>
        <c:spPr>
          <a:noFill/>
          <a:ln w="223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2300" cap="flat" cmpd="sng" algn="ctr">
              <a:solidFill>
                <a:schemeClr val="tx1">
                  <a:lumMod val="15000"/>
                  <a:lumOff val="85000"/>
                </a:schemeClr>
              </a:solidFill>
              <a:round/>
            </a:ln>
            <a:effectLst/>
          </c:spPr>
        </c:majorGridlines>
        <c:numFmt formatCode="####.0" sourceLinked="1"/>
        <c:majorTickMark val="none"/>
        <c:minorTickMark val="none"/>
        <c:tickLblPos val="nextTo"/>
        <c:spPr>
          <a:ln w="14867">
            <a:noFill/>
          </a:ln>
        </c:spPr>
        <c:txPr>
          <a:bodyPr rot="-60000000" spcFirstLastPara="1" vertOverflow="ellipsis" vert="horz" wrap="square" anchor="ctr" anchorCtr="1"/>
          <a:lstStyle/>
          <a:p>
            <a:pPr>
              <a:defRPr sz="2107" b="1" i="0" u="none" strike="noStrike" kern="1200" baseline="0">
                <a:solidFill>
                  <a:schemeClr val="tx1">
                    <a:lumMod val="65000"/>
                    <a:lumOff val="35000"/>
                  </a:schemeClr>
                </a:solidFill>
                <a:latin typeface="+mn-lt"/>
                <a:ea typeface="+mn-ea"/>
                <a:cs typeface="+mn-cs"/>
              </a:defRPr>
            </a:pPr>
            <a:endParaRPr lang="es-HN"/>
          </a:p>
        </c:txPr>
        <c:crossAx val="1567570175"/>
        <c:crosses val="autoZero"/>
        <c:crossBetween val="between"/>
      </c:valAx>
      <c:spPr>
        <a:noFill/>
        <a:ln w="59467">
          <a:noFill/>
        </a:ln>
      </c:spPr>
    </c:plotArea>
    <c:plotVisOnly val="1"/>
    <c:dispBlanksAs val="gap"/>
    <c:showDLblsOverMax val="0"/>
  </c:chart>
  <c:spPr>
    <a:noFill/>
    <a:ln w="22300" cap="flat" cmpd="sng" algn="ctr">
      <a:noFill/>
      <a:round/>
    </a:ln>
    <a:effectLst/>
  </c:spPr>
  <c:txPr>
    <a:bodyPr/>
    <a:lstStyle/>
    <a:p>
      <a:pPr>
        <a:defRPr/>
      </a:pPr>
      <a:endParaRPr lang="es-HN"/>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153"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42</a:t>
            </a:r>
          </a:p>
          <a:p>
            <a:pPr>
              <a:defRPr sz="7153" b="0" i="0" u="none" strike="noStrike" kern="1200" spc="0" baseline="0">
                <a:solidFill>
                  <a:schemeClr val="tx1">
                    <a:lumMod val="65000"/>
                    <a:lumOff val="35000"/>
                  </a:schemeClr>
                </a:solidFill>
                <a:latin typeface="+mn-lt"/>
                <a:ea typeface="+mn-ea"/>
                <a:cs typeface="+mn-cs"/>
              </a:defRPr>
            </a:pPr>
            <a:r>
              <a:rPr lang="es-HN" sz="2400" b="1" baseline="0" dirty="0"/>
              <a:t>Planes de formación para educadores/as</a:t>
            </a:r>
            <a:endParaRPr lang="es-HN" sz="2400" b="1" dirty="0"/>
          </a:p>
        </c:rich>
      </c:tx>
      <c:overlay val="0"/>
      <c:spPr>
        <a:noFill/>
        <a:ln w="62010">
          <a:noFill/>
        </a:ln>
      </c:spPr>
    </c:title>
    <c:autoTitleDeleted val="0"/>
    <c:plotArea>
      <c:layout/>
      <c:barChart>
        <c:barDir val="col"/>
        <c:grouping val="clustered"/>
        <c:varyColors val="0"/>
        <c:ser>
          <c:idx val="0"/>
          <c:order val="0"/>
          <c:spPr>
            <a:solidFill>
              <a:srgbClr val="4472C4"/>
            </a:solidFill>
            <a:ln w="62010">
              <a:noFill/>
            </a:ln>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0-43E0-4617-97B5-82A103C16636}"/>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43E0-4617-97B5-82A103C16636}"/>
              </c:ext>
            </c:extLst>
          </c:dPt>
          <c:dLbls>
            <c:spPr>
              <a:noFill/>
              <a:ln w="62010">
                <a:noFill/>
              </a:ln>
            </c:spPr>
            <c:txPr>
              <a:bodyPr rot="0" spcFirstLastPara="1" vertOverflow="ellipsis" vert="horz" wrap="square" lIns="38100" tIns="19050" rIns="38100" bIns="19050" anchor="ctr" anchorCtr="1">
                <a:spAutoFit/>
              </a:bodyPr>
              <a:lstStyle/>
              <a:p>
                <a:pPr>
                  <a:defRPr sz="2197"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(2)'!$A$10:$A$11</c:f>
              <c:strCache>
                <c:ptCount val="2"/>
                <c:pt idx="0">
                  <c:v>Educadores profesionales</c:v>
                </c:pt>
                <c:pt idx="1">
                  <c:v>Educadores voluntarios</c:v>
                </c:pt>
              </c:strCache>
            </c:strRef>
          </c:cat>
          <c:val>
            <c:numRef>
              <c:f>'Sheet1 (2)'!$B$10:$B$11</c:f>
              <c:numCache>
                <c:formatCode>####.0</c:formatCode>
                <c:ptCount val="2"/>
                <c:pt idx="0">
                  <c:v>48.780487804878049</c:v>
                </c:pt>
                <c:pt idx="1">
                  <c:v>31.707317073170731</c:v>
                </c:pt>
              </c:numCache>
            </c:numRef>
          </c:val>
          <c:extLst>
            <c:ext xmlns:c16="http://schemas.microsoft.com/office/drawing/2014/chart" uri="{C3380CC4-5D6E-409C-BE32-E72D297353CC}">
              <c16:uniqueId val="{00000002-43E0-4617-97B5-82A103C16636}"/>
            </c:ext>
          </c:extLst>
        </c:ser>
        <c:dLbls>
          <c:showLegendKey val="0"/>
          <c:showVal val="0"/>
          <c:showCatName val="0"/>
          <c:showSerName val="0"/>
          <c:showPercent val="0"/>
          <c:showBubbleSize val="0"/>
        </c:dLbls>
        <c:gapWidth val="219"/>
        <c:overlap val="-27"/>
        <c:axId val="2088932575"/>
        <c:axId val="1"/>
      </c:barChart>
      <c:catAx>
        <c:axId val="2088932575"/>
        <c:scaling>
          <c:orientation val="minMax"/>
        </c:scaling>
        <c:delete val="0"/>
        <c:axPos val="b"/>
        <c:numFmt formatCode="General" sourceLinked="1"/>
        <c:majorTickMark val="none"/>
        <c:minorTickMark val="none"/>
        <c:tickLblPos val="nextTo"/>
        <c:spPr>
          <a:noFill/>
          <a:ln w="23254" cap="flat" cmpd="sng" algn="ctr">
            <a:solidFill>
              <a:schemeClr val="tx1">
                <a:lumMod val="15000"/>
                <a:lumOff val="85000"/>
              </a:schemeClr>
            </a:solidFill>
            <a:round/>
          </a:ln>
          <a:effectLst/>
        </c:spPr>
        <c:txPr>
          <a:bodyPr rot="-60000000" spcFirstLastPara="1" vertOverflow="ellipsis" vert="horz" wrap="square" anchor="ctr" anchorCtr="1"/>
          <a:lstStyle/>
          <a:p>
            <a:pPr>
              <a:defRPr sz="2197"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3254" cap="flat" cmpd="sng" algn="ctr">
              <a:solidFill>
                <a:schemeClr val="tx1">
                  <a:lumMod val="15000"/>
                  <a:lumOff val="85000"/>
                </a:schemeClr>
              </a:solidFill>
              <a:round/>
            </a:ln>
            <a:effectLst/>
          </c:spPr>
        </c:majorGridlines>
        <c:numFmt formatCode="####.0" sourceLinked="1"/>
        <c:majorTickMark val="none"/>
        <c:minorTickMark val="none"/>
        <c:tickLblPos val="nextTo"/>
        <c:spPr>
          <a:ln w="15502">
            <a:noFill/>
          </a:ln>
        </c:spPr>
        <c:txPr>
          <a:bodyPr rot="-60000000" spcFirstLastPara="1" vertOverflow="ellipsis" vert="horz" wrap="square" anchor="ctr" anchorCtr="1"/>
          <a:lstStyle/>
          <a:p>
            <a:pPr>
              <a:defRPr sz="2197" b="1" i="0" u="none" strike="noStrike" kern="1200" baseline="0">
                <a:solidFill>
                  <a:schemeClr val="tx1">
                    <a:lumMod val="65000"/>
                    <a:lumOff val="35000"/>
                  </a:schemeClr>
                </a:solidFill>
                <a:latin typeface="+mn-lt"/>
                <a:ea typeface="+mn-ea"/>
                <a:cs typeface="+mn-cs"/>
              </a:defRPr>
            </a:pPr>
            <a:endParaRPr lang="es-HN"/>
          </a:p>
        </c:txPr>
        <c:crossAx val="2088932575"/>
        <c:crosses val="autoZero"/>
        <c:crossBetween val="between"/>
      </c:valAx>
      <c:spPr>
        <a:noFill/>
        <a:ln w="62010">
          <a:noFill/>
        </a:ln>
      </c:spPr>
    </c:plotArea>
    <c:plotVisOnly val="1"/>
    <c:dispBlanksAs val="gap"/>
    <c:showDLblsOverMax val="0"/>
  </c:chart>
  <c:spPr>
    <a:noFill/>
    <a:ln w="23254" cap="flat" cmpd="sng" algn="ctr">
      <a:noFill/>
      <a:round/>
    </a:ln>
    <a:effectLst/>
  </c:spPr>
  <c:txPr>
    <a:bodyPr/>
    <a:lstStyle/>
    <a:p>
      <a:pPr>
        <a:defRPr/>
      </a:pPr>
      <a:endParaRPr lang="es-HN"/>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4"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43</a:t>
            </a:r>
          </a:p>
          <a:p>
            <a:pPr>
              <a:defRPr sz="8004" b="0" i="0" u="none" strike="noStrike" kern="1200" spc="0" baseline="0">
                <a:solidFill>
                  <a:schemeClr val="tx1">
                    <a:lumMod val="65000"/>
                    <a:lumOff val="35000"/>
                  </a:schemeClr>
                </a:solidFill>
                <a:latin typeface="+mn-lt"/>
                <a:ea typeface="+mn-ea"/>
                <a:cs typeface="+mn-cs"/>
              </a:defRPr>
            </a:pPr>
            <a:r>
              <a:rPr lang="es-HN" sz="2400" b="1" baseline="0" dirty="0"/>
              <a:t>Formación de educadores/as técnicos</a:t>
            </a:r>
            <a:endParaRPr lang="es-HN" sz="2400" b="1" dirty="0"/>
          </a:p>
        </c:rich>
      </c:tx>
      <c:overlay val="0"/>
      <c:spPr>
        <a:noFill/>
        <a:ln w="65599">
          <a:noFill/>
        </a:ln>
      </c:spPr>
    </c:title>
    <c:autoTitleDeleted val="0"/>
    <c:plotArea>
      <c:layout/>
      <c:barChart>
        <c:barDir val="col"/>
        <c:grouping val="clustered"/>
        <c:varyColors val="0"/>
        <c:ser>
          <c:idx val="0"/>
          <c:order val="0"/>
          <c:spPr>
            <a:solidFill>
              <a:srgbClr val="FFC000">
                <a:lumMod val="60000"/>
                <a:lumOff val="40000"/>
              </a:srgbClr>
            </a:solidFill>
            <a:ln>
              <a:noFill/>
            </a:ln>
            <a:effectLst/>
          </c:spPr>
          <c:invertIfNegative val="0"/>
          <c:dLbls>
            <c:spPr>
              <a:noFill/>
              <a:ln w="65599">
                <a:noFill/>
              </a:ln>
            </c:spPr>
            <c:txPr>
              <a:bodyPr rot="0" spcFirstLastPara="1" vertOverflow="ellipsis" vert="horz" wrap="square" lIns="38100" tIns="19050" rIns="38100" bIns="19050" anchor="ctr" anchorCtr="1">
                <a:spAutoFit/>
              </a:bodyPr>
              <a:lstStyle/>
              <a:p>
                <a:pPr>
                  <a:defRPr sz="2324"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grafico!$A$27:$A$30</c:f>
              <c:strCache>
                <c:ptCount val="4"/>
                <c:pt idx="0">
                  <c:v>Organismos Internacionales</c:v>
                </c:pt>
                <c:pt idx="1">
                  <c:v>Universidades Públicas</c:v>
                </c:pt>
                <c:pt idx="2">
                  <c:v>Universidades Privadas</c:v>
                </c:pt>
                <c:pt idx="3">
                  <c:v>INFOP</c:v>
                </c:pt>
              </c:strCache>
            </c:strRef>
          </c:cat>
          <c:val>
            <c:numRef>
              <c:f>grafico!$B$27:$B$30</c:f>
              <c:numCache>
                <c:formatCode>####.0</c:formatCode>
                <c:ptCount val="4"/>
                <c:pt idx="0">
                  <c:v>43.9</c:v>
                </c:pt>
                <c:pt idx="1">
                  <c:v>9.7560975609756095</c:v>
                </c:pt>
                <c:pt idx="2">
                  <c:v>9.7560975609756095</c:v>
                </c:pt>
                <c:pt idx="3">
                  <c:v>7.3</c:v>
                </c:pt>
              </c:numCache>
            </c:numRef>
          </c:val>
          <c:extLst>
            <c:ext xmlns:c16="http://schemas.microsoft.com/office/drawing/2014/chart" uri="{C3380CC4-5D6E-409C-BE32-E72D297353CC}">
              <c16:uniqueId val="{00000000-1C06-4781-B83E-26E43A84FF3A}"/>
            </c:ext>
          </c:extLst>
        </c:ser>
        <c:dLbls>
          <c:showLegendKey val="0"/>
          <c:showVal val="0"/>
          <c:showCatName val="0"/>
          <c:showSerName val="0"/>
          <c:showPercent val="0"/>
          <c:showBubbleSize val="0"/>
        </c:dLbls>
        <c:gapWidth val="219"/>
        <c:overlap val="-27"/>
        <c:axId val="206969136"/>
        <c:axId val="1"/>
      </c:barChart>
      <c:catAx>
        <c:axId val="206969136"/>
        <c:scaling>
          <c:orientation val="minMax"/>
        </c:scaling>
        <c:delete val="0"/>
        <c:axPos val="b"/>
        <c:numFmt formatCode="General" sourceLinked="1"/>
        <c:majorTickMark val="none"/>
        <c:minorTickMark val="none"/>
        <c:tickLblPos val="nextTo"/>
        <c:spPr>
          <a:noFill/>
          <a:ln w="24600" cap="flat" cmpd="sng" algn="ctr">
            <a:solidFill>
              <a:schemeClr val="tx1">
                <a:lumMod val="15000"/>
                <a:lumOff val="85000"/>
              </a:schemeClr>
            </a:solidFill>
            <a:round/>
          </a:ln>
          <a:effectLst/>
        </c:spPr>
        <c:txPr>
          <a:bodyPr rot="-60000000" spcFirstLastPara="1" vertOverflow="ellipsis" vert="horz" wrap="square" anchor="ctr" anchorCtr="1"/>
          <a:lstStyle/>
          <a:p>
            <a:pPr>
              <a:defRPr sz="2324"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4600" cap="flat" cmpd="sng" algn="ctr">
              <a:solidFill>
                <a:schemeClr val="tx1">
                  <a:lumMod val="15000"/>
                  <a:lumOff val="85000"/>
                </a:schemeClr>
              </a:solidFill>
              <a:round/>
            </a:ln>
            <a:effectLst/>
          </c:spPr>
        </c:majorGridlines>
        <c:numFmt formatCode="####.0" sourceLinked="1"/>
        <c:majorTickMark val="none"/>
        <c:minorTickMark val="none"/>
        <c:tickLblPos val="nextTo"/>
        <c:spPr>
          <a:ln w="16400">
            <a:noFill/>
          </a:ln>
        </c:spPr>
        <c:txPr>
          <a:bodyPr rot="-60000000" spcFirstLastPara="1" vertOverflow="ellipsis" vert="horz" wrap="square" anchor="ctr" anchorCtr="1"/>
          <a:lstStyle/>
          <a:p>
            <a:pPr>
              <a:defRPr sz="2324" b="1" i="0" u="none" strike="noStrike" kern="1200" baseline="0">
                <a:solidFill>
                  <a:schemeClr val="tx1">
                    <a:lumMod val="65000"/>
                    <a:lumOff val="35000"/>
                  </a:schemeClr>
                </a:solidFill>
                <a:latin typeface="+mn-lt"/>
                <a:ea typeface="+mn-ea"/>
                <a:cs typeface="+mn-cs"/>
              </a:defRPr>
            </a:pPr>
            <a:endParaRPr lang="es-HN"/>
          </a:p>
        </c:txPr>
        <c:crossAx val="206969136"/>
        <c:crosses val="autoZero"/>
        <c:crossBetween val="between"/>
      </c:valAx>
      <c:spPr>
        <a:noFill/>
        <a:ln w="65599">
          <a:noFill/>
        </a:ln>
      </c:spPr>
    </c:plotArea>
    <c:plotVisOnly val="1"/>
    <c:dispBlanksAs val="gap"/>
    <c:showDLblsOverMax val="0"/>
  </c:chart>
  <c:spPr>
    <a:noFill/>
    <a:ln w="24600"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6945" b="0"/>
            </a:pPr>
            <a:r>
              <a:rPr lang="es-HN" sz="2400" b="1" dirty="0"/>
              <a:t>Gráfico</a:t>
            </a:r>
            <a:r>
              <a:rPr lang="es-HN" sz="2400" b="1" baseline="0" dirty="0"/>
              <a:t> 44</a:t>
            </a:r>
            <a:endParaRPr lang="es-HN" sz="2400" b="1" i="0" u="none" strike="noStrike" baseline="0" dirty="0">
              <a:effectLst/>
            </a:endParaRPr>
          </a:p>
          <a:p>
            <a:pPr>
              <a:defRPr sz="6945" b="0"/>
            </a:pPr>
            <a:r>
              <a:rPr lang="es-HN" sz="2400" b="1" i="0" u="none" strike="noStrike" baseline="0" dirty="0">
                <a:effectLst/>
              </a:rPr>
              <a:t>Formación de educadores voluntarios</a:t>
            </a:r>
            <a:endParaRPr lang="es-HN" sz="2400" b="1" dirty="0"/>
          </a:p>
        </c:rich>
      </c:tx>
      <c:layout>
        <c:manualLayout>
          <c:xMode val="edge"/>
          <c:yMode val="edge"/>
          <c:x val="0.24805906161385238"/>
          <c:y val="0"/>
        </c:manualLayout>
      </c:layout>
      <c:overlay val="0"/>
    </c:title>
    <c:autoTitleDeleted val="0"/>
    <c:plotArea>
      <c:layout/>
      <c:barChart>
        <c:barDir val="bar"/>
        <c:grouping val="clustered"/>
        <c:varyColors val="0"/>
        <c:ser>
          <c:idx val="0"/>
          <c:order val="0"/>
          <c:spPr>
            <a:solidFill>
              <a:srgbClr val="FFC000">
                <a:lumMod val="60000"/>
                <a:lumOff val="40000"/>
              </a:srgbClr>
            </a:solidFill>
          </c:spPr>
          <c:invertIfNegative val="0"/>
          <c:dLbls>
            <c:spPr>
              <a:noFill/>
              <a:ln w="61104">
                <a:noFill/>
              </a:ln>
            </c:spPr>
            <c:txPr>
              <a:bodyPr wrap="square" lIns="38100" tIns="19050" rIns="38100" bIns="19050" anchor="ctr">
                <a:spAutoFit/>
              </a:bodyPr>
              <a:lstStyle/>
              <a:p>
                <a:pPr>
                  <a:defRPr sz="1800" b="1"/>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(2)'!$B$29:$B$36</c:f>
              <c:strCache>
                <c:ptCount val="8"/>
                <c:pt idx="0">
                  <c:v>Organismos Internacionales</c:v>
                </c:pt>
                <c:pt idx="1">
                  <c:v>Universidades Públicas</c:v>
                </c:pt>
                <c:pt idx="2">
                  <c:v>INFOP</c:v>
                </c:pt>
                <c:pt idx="3">
                  <c:v>DICTA/SENASA/SEDUCA-SAG</c:v>
                </c:pt>
                <c:pt idx="4">
                  <c:v>INAM</c:v>
                </c:pt>
                <c:pt idx="5">
                  <c:v>Plan International</c:v>
                </c:pt>
                <c:pt idx="6">
                  <c:v>FACACH</c:v>
                </c:pt>
                <c:pt idx="7">
                  <c:v>Universidades Privadas</c:v>
                </c:pt>
              </c:strCache>
            </c:strRef>
          </c:cat>
          <c:val>
            <c:numRef>
              <c:f>'Sheet1 (2)'!$C$29:$C$36</c:f>
              <c:numCache>
                <c:formatCode>####.0</c:formatCode>
                <c:ptCount val="8"/>
                <c:pt idx="0">
                  <c:v>34.146341463414636</c:v>
                </c:pt>
                <c:pt idx="1">
                  <c:v>17.073170731707318</c:v>
                </c:pt>
                <c:pt idx="2">
                  <c:v>17.07</c:v>
                </c:pt>
                <c:pt idx="3">
                  <c:v>4.9000000000000004</c:v>
                </c:pt>
                <c:pt idx="4">
                  <c:v>4.9000000000000004</c:v>
                </c:pt>
                <c:pt idx="5">
                  <c:v>4.9000000000000004</c:v>
                </c:pt>
                <c:pt idx="6">
                  <c:v>4.8780487804878048</c:v>
                </c:pt>
                <c:pt idx="7">
                  <c:v>4.8780487804878048</c:v>
                </c:pt>
              </c:numCache>
            </c:numRef>
          </c:val>
          <c:extLst>
            <c:ext xmlns:c16="http://schemas.microsoft.com/office/drawing/2014/chart" uri="{C3380CC4-5D6E-409C-BE32-E72D297353CC}">
              <c16:uniqueId val="{00000000-A4D9-41DD-B5ED-B8D36B690D6E}"/>
            </c:ext>
          </c:extLst>
        </c:ser>
        <c:dLbls>
          <c:showLegendKey val="0"/>
          <c:showVal val="0"/>
          <c:showCatName val="0"/>
          <c:showSerName val="0"/>
          <c:showPercent val="0"/>
          <c:showBubbleSize val="0"/>
        </c:dLbls>
        <c:gapWidth val="150"/>
        <c:axId val="1710899071"/>
        <c:axId val="1"/>
      </c:barChart>
      <c:catAx>
        <c:axId val="1710899071"/>
        <c:scaling>
          <c:orientation val="minMax"/>
        </c:scaling>
        <c:delete val="0"/>
        <c:axPos val="l"/>
        <c:numFmt formatCode="General" sourceLinked="1"/>
        <c:majorTickMark val="none"/>
        <c:minorTickMark val="none"/>
        <c:tickLblPos val="nextTo"/>
        <c:txPr>
          <a:bodyPr/>
          <a:lstStyle/>
          <a:p>
            <a:pPr>
              <a:defRPr sz="1800" b="1"/>
            </a:pPr>
            <a:endParaRPr lang="es-HN"/>
          </a:p>
        </c:txPr>
        <c:crossAx val="1"/>
        <c:crosses val="autoZero"/>
        <c:auto val="1"/>
        <c:lblAlgn val="ctr"/>
        <c:lblOffset val="100"/>
        <c:noMultiLvlLbl val="0"/>
      </c:catAx>
      <c:valAx>
        <c:axId val="1"/>
        <c:scaling>
          <c:orientation val="minMax"/>
        </c:scaling>
        <c:delete val="0"/>
        <c:axPos val="b"/>
        <c:majorGridlines/>
        <c:numFmt formatCode="####.0" sourceLinked="1"/>
        <c:majorTickMark val="none"/>
        <c:minorTickMark val="none"/>
        <c:tickLblPos val="nextTo"/>
        <c:txPr>
          <a:bodyPr/>
          <a:lstStyle/>
          <a:p>
            <a:pPr>
              <a:defRPr sz="2000" b="1"/>
            </a:pPr>
            <a:endParaRPr lang="es-HN"/>
          </a:p>
        </c:txPr>
        <c:crossAx val="1710899071"/>
        <c:crosses val="autoZero"/>
        <c:crossBetween val="between"/>
      </c:valAx>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910" b="0"/>
            </a:pPr>
            <a:r>
              <a:rPr lang="es-HN" sz="2400" b="1" dirty="0"/>
              <a:t>Gráfico</a:t>
            </a:r>
            <a:r>
              <a:rPr lang="es-HN" sz="2400" b="1" baseline="0" dirty="0"/>
              <a:t> 45</a:t>
            </a:r>
          </a:p>
          <a:p>
            <a:pPr>
              <a:defRPr sz="8910" b="0"/>
            </a:pPr>
            <a:r>
              <a:rPr lang="es-HN" sz="2400" b="1" baseline="0" dirty="0"/>
              <a:t>Temas de formación con mayor porcentaje de educadores/as técnicos</a:t>
            </a:r>
            <a:endParaRPr lang="es-HN" sz="2400" b="1" dirty="0"/>
          </a:p>
        </c:rich>
      </c:tx>
      <c:overlay val="0"/>
    </c:title>
    <c:autoTitleDeleted val="0"/>
    <c:plotArea>
      <c:layout/>
      <c:barChart>
        <c:barDir val="col"/>
        <c:grouping val="clustered"/>
        <c:varyColors val="0"/>
        <c:ser>
          <c:idx val="0"/>
          <c:order val="0"/>
          <c:spPr>
            <a:solidFill>
              <a:srgbClr val="FFC000">
                <a:lumMod val="60000"/>
                <a:lumOff val="40000"/>
              </a:srgbClr>
            </a:solidFill>
          </c:spPr>
          <c:invertIfNegative val="0"/>
          <c:dLbls>
            <c:spPr>
              <a:noFill/>
              <a:ln w="69206">
                <a:noFill/>
              </a:ln>
            </c:spPr>
            <c:txPr>
              <a:bodyPr wrap="square" lIns="38100" tIns="19050" rIns="38100" bIns="19050" anchor="ctr">
                <a:spAutoFit/>
              </a:bodyPr>
              <a:lstStyle/>
              <a:p>
                <a:pPr>
                  <a:defRPr sz="1800" b="1"/>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(2)'!$F$4:$F$6</c:f>
              <c:strCache>
                <c:ptCount val="3"/>
                <c:pt idx="0">
                  <c:v>Género</c:v>
                </c:pt>
                <c:pt idx="1">
                  <c:v>Derechos Humanos</c:v>
                </c:pt>
                <c:pt idx="2">
                  <c:v>Liderazgo</c:v>
                </c:pt>
              </c:strCache>
            </c:strRef>
          </c:cat>
          <c:val>
            <c:numRef>
              <c:f>'Sheet1 (2)'!$G$4:$G$6</c:f>
              <c:numCache>
                <c:formatCode>###0.0</c:formatCode>
                <c:ptCount val="3"/>
                <c:pt idx="0">
                  <c:v>12.19</c:v>
                </c:pt>
                <c:pt idx="1">
                  <c:v>7.31</c:v>
                </c:pt>
                <c:pt idx="2">
                  <c:v>7.31</c:v>
                </c:pt>
              </c:numCache>
            </c:numRef>
          </c:val>
          <c:extLst>
            <c:ext xmlns:c16="http://schemas.microsoft.com/office/drawing/2014/chart" uri="{C3380CC4-5D6E-409C-BE32-E72D297353CC}">
              <c16:uniqueId val="{00000000-8144-45CA-99DD-74CA72BAB0CB}"/>
            </c:ext>
          </c:extLst>
        </c:ser>
        <c:dLbls>
          <c:showLegendKey val="0"/>
          <c:showVal val="0"/>
          <c:showCatName val="0"/>
          <c:showSerName val="0"/>
          <c:showPercent val="0"/>
          <c:showBubbleSize val="0"/>
        </c:dLbls>
        <c:gapWidth val="150"/>
        <c:axId val="556686208"/>
        <c:axId val="1"/>
      </c:barChart>
      <c:catAx>
        <c:axId val="556686208"/>
        <c:scaling>
          <c:orientation val="minMax"/>
        </c:scaling>
        <c:delete val="0"/>
        <c:axPos val="b"/>
        <c:numFmt formatCode="General" sourceLinked="1"/>
        <c:majorTickMark val="none"/>
        <c:minorTickMark val="none"/>
        <c:tickLblPos val="nextTo"/>
        <c:txPr>
          <a:bodyPr/>
          <a:lstStyle/>
          <a:p>
            <a:pPr>
              <a:defRPr sz="2000" b="1"/>
            </a:pPr>
            <a:endParaRPr lang="es-HN"/>
          </a:p>
        </c:txPr>
        <c:crossAx val="1"/>
        <c:crosses val="autoZero"/>
        <c:auto val="1"/>
        <c:lblAlgn val="ctr"/>
        <c:lblOffset val="100"/>
        <c:noMultiLvlLbl val="0"/>
      </c:catAx>
      <c:valAx>
        <c:axId val="1"/>
        <c:scaling>
          <c:orientation val="minMax"/>
        </c:scaling>
        <c:delete val="0"/>
        <c:axPos val="l"/>
        <c:numFmt formatCode="###0.0" sourceLinked="1"/>
        <c:majorTickMark val="none"/>
        <c:minorTickMark val="none"/>
        <c:tickLblPos val="nextTo"/>
        <c:txPr>
          <a:bodyPr/>
          <a:lstStyle/>
          <a:p>
            <a:pPr>
              <a:defRPr sz="1800" b="1"/>
            </a:pPr>
            <a:endParaRPr lang="es-HN"/>
          </a:p>
        </c:txPr>
        <c:crossAx val="556686208"/>
        <c:crosses val="autoZero"/>
        <c:crossBetween val="between"/>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910" b="1" i="0" u="none" strike="noStrike" kern="1200" spc="0" baseline="0">
                <a:solidFill>
                  <a:schemeClr val="tx1">
                    <a:lumMod val="65000"/>
                    <a:lumOff val="35000"/>
                  </a:schemeClr>
                </a:solidFill>
                <a:latin typeface="+mn-lt"/>
                <a:ea typeface="+mn-ea"/>
                <a:cs typeface="+mn-cs"/>
              </a:defRPr>
            </a:pPr>
            <a:r>
              <a:rPr lang="es-HN" sz="2400" b="1" dirty="0"/>
              <a:t>Gráfico 46</a:t>
            </a:r>
          </a:p>
          <a:p>
            <a:pPr>
              <a:defRPr sz="8910" b="1" i="0" u="none" strike="noStrike" kern="1200" spc="0" baseline="0">
                <a:solidFill>
                  <a:schemeClr val="tx1">
                    <a:lumMod val="65000"/>
                    <a:lumOff val="35000"/>
                  </a:schemeClr>
                </a:solidFill>
                <a:latin typeface="+mn-lt"/>
                <a:ea typeface="+mn-ea"/>
                <a:cs typeface="+mn-cs"/>
              </a:defRPr>
            </a:pPr>
            <a:r>
              <a:rPr lang="es-HN" sz="2400" b="1" dirty="0"/>
              <a:t>Temas de formación con mayor porcentaje</a:t>
            </a:r>
            <a:r>
              <a:rPr lang="es-HN" sz="2400" b="1" baseline="0" dirty="0"/>
              <a:t> </a:t>
            </a:r>
            <a:r>
              <a:rPr lang="es-HN" sz="2400" b="1" dirty="0"/>
              <a:t>de educadores/as</a:t>
            </a:r>
            <a:r>
              <a:rPr lang="es-HN" sz="2400" b="1" baseline="0" dirty="0"/>
              <a:t> voluntarios</a:t>
            </a:r>
            <a:endParaRPr lang="es-HN" sz="2400" b="1" dirty="0"/>
          </a:p>
        </c:rich>
      </c:tx>
      <c:overlay val="0"/>
      <c:spPr>
        <a:noFill/>
        <a:ln w="69206">
          <a:noFill/>
        </a:ln>
      </c:spPr>
    </c:title>
    <c:autoTitleDeleted val="0"/>
    <c:plotArea>
      <c:layout/>
      <c:barChart>
        <c:barDir val="col"/>
        <c:grouping val="clustered"/>
        <c:varyColors val="0"/>
        <c:ser>
          <c:idx val="0"/>
          <c:order val="0"/>
          <c:spPr>
            <a:solidFill>
              <a:srgbClr val="FFC000"/>
            </a:solidFill>
            <a:ln w="69206">
              <a:noFill/>
            </a:ln>
          </c:spPr>
          <c:invertIfNegative val="0"/>
          <c:dLbls>
            <c:spPr>
              <a:noFill/>
              <a:ln w="69206">
                <a:noFill/>
              </a:ln>
            </c:spPr>
            <c:txPr>
              <a:bodyPr rot="0" spcFirstLastPara="1" vertOverflow="ellipsis" vert="horz" wrap="square" lIns="38100" tIns="19050" rIns="38100" bIns="19050" anchor="ctr" anchorCtr="1">
                <a:spAutoFit/>
              </a:bodyPr>
              <a:lstStyle/>
              <a:p>
                <a:pPr>
                  <a:defRPr sz="2452"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(2)'!$F$4:$F$7</c:f>
              <c:strCache>
                <c:ptCount val="4"/>
                <c:pt idx="0">
                  <c:v>Género</c:v>
                </c:pt>
                <c:pt idx="1">
                  <c:v>Gestión de riesgo</c:v>
                </c:pt>
                <c:pt idx="2">
                  <c:v>Agua y saneamiento básico</c:v>
                </c:pt>
                <c:pt idx="3">
                  <c:v>Emprendimiento</c:v>
                </c:pt>
              </c:strCache>
            </c:strRef>
          </c:cat>
          <c:val>
            <c:numRef>
              <c:f>'Sheet1 (2)'!$G$4:$G$7</c:f>
              <c:numCache>
                <c:formatCode>###0.0</c:formatCode>
                <c:ptCount val="4"/>
                <c:pt idx="0">
                  <c:v>7.3</c:v>
                </c:pt>
                <c:pt idx="1">
                  <c:v>7.3</c:v>
                </c:pt>
                <c:pt idx="2">
                  <c:v>4.9000000000000004</c:v>
                </c:pt>
                <c:pt idx="3">
                  <c:v>4.9000000000000004</c:v>
                </c:pt>
              </c:numCache>
            </c:numRef>
          </c:val>
          <c:extLst>
            <c:ext xmlns:c16="http://schemas.microsoft.com/office/drawing/2014/chart" uri="{C3380CC4-5D6E-409C-BE32-E72D297353CC}">
              <c16:uniqueId val="{00000000-40A3-4DD7-8968-9205B3FD9F96}"/>
            </c:ext>
          </c:extLst>
        </c:ser>
        <c:dLbls>
          <c:showLegendKey val="0"/>
          <c:showVal val="0"/>
          <c:showCatName val="0"/>
          <c:showSerName val="0"/>
          <c:showPercent val="0"/>
          <c:showBubbleSize val="0"/>
        </c:dLbls>
        <c:gapWidth val="219"/>
        <c:overlap val="-27"/>
        <c:axId val="494600783"/>
        <c:axId val="1"/>
      </c:barChart>
      <c:catAx>
        <c:axId val="494600783"/>
        <c:scaling>
          <c:orientation val="minMax"/>
        </c:scaling>
        <c:delete val="0"/>
        <c:axPos val="b"/>
        <c:numFmt formatCode="General" sourceLinked="1"/>
        <c:majorTickMark val="none"/>
        <c:minorTickMark val="none"/>
        <c:tickLblPos val="nextTo"/>
        <c:spPr>
          <a:noFill/>
          <a:ln w="25952" cap="flat" cmpd="sng" algn="ctr">
            <a:solidFill>
              <a:schemeClr val="tx1">
                <a:lumMod val="15000"/>
                <a:lumOff val="85000"/>
              </a:schemeClr>
            </a:solidFill>
            <a:round/>
          </a:ln>
          <a:effectLst/>
        </c:spPr>
        <c:txPr>
          <a:bodyPr rot="-60000000" spcFirstLastPara="1" vertOverflow="ellipsis" vert="horz" wrap="square" anchor="ctr" anchorCtr="1"/>
          <a:lstStyle/>
          <a:p>
            <a:pPr>
              <a:defRPr sz="2452"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5952" cap="flat" cmpd="sng" algn="ctr">
              <a:solidFill>
                <a:schemeClr val="tx1">
                  <a:lumMod val="15000"/>
                  <a:lumOff val="85000"/>
                </a:schemeClr>
              </a:solidFill>
              <a:round/>
            </a:ln>
            <a:effectLst/>
          </c:spPr>
        </c:majorGridlines>
        <c:numFmt formatCode="###0.0" sourceLinked="1"/>
        <c:majorTickMark val="none"/>
        <c:minorTickMark val="none"/>
        <c:tickLblPos val="nextTo"/>
        <c:spPr>
          <a:ln w="17302">
            <a:noFill/>
          </a:ln>
        </c:spPr>
        <c:txPr>
          <a:bodyPr rot="-60000000" spcFirstLastPara="1" vertOverflow="ellipsis" vert="horz" wrap="square" anchor="ctr" anchorCtr="1"/>
          <a:lstStyle/>
          <a:p>
            <a:pPr>
              <a:defRPr sz="2452" b="1" i="0" u="none" strike="noStrike" kern="1200" baseline="0">
                <a:solidFill>
                  <a:schemeClr val="tx1">
                    <a:lumMod val="65000"/>
                    <a:lumOff val="35000"/>
                  </a:schemeClr>
                </a:solidFill>
                <a:latin typeface="+mn-lt"/>
                <a:ea typeface="+mn-ea"/>
                <a:cs typeface="+mn-cs"/>
              </a:defRPr>
            </a:pPr>
            <a:endParaRPr lang="es-HN"/>
          </a:p>
        </c:txPr>
        <c:crossAx val="494600783"/>
        <c:crosses val="autoZero"/>
        <c:crossBetween val="between"/>
      </c:valAx>
      <c:spPr>
        <a:noFill/>
        <a:ln w="69206">
          <a:noFill/>
        </a:ln>
      </c:spPr>
    </c:plotArea>
    <c:plotVisOnly val="1"/>
    <c:dispBlanksAs val="gap"/>
    <c:showDLblsOverMax val="0"/>
  </c:chart>
  <c:spPr>
    <a:noFill/>
    <a:ln w="25952"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67" b="0" i="0" u="none" strike="noStrike" kern="1200" spc="0" baseline="0">
                <a:solidFill>
                  <a:sysClr val="windowText" lastClr="000000"/>
                </a:solidFill>
                <a:latin typeface="+mn-lt"/>
                <a:ea typeface="+mn-ea"/>
                <a:cs typeface="+mn-cs"/>
              </a:defRPr>
            </a:pPr>
            <a:r>
              <a:rPr lang="es-HN" sz="2400" b="1" dirty="0">
                <a:solidFill>
                  <a:sysClr val="windowText" lastClr="000000"/>
                </a:solidFill>
              </a:rPr>
              <a:t>Gráfico 47</a:t>
            </a:r>
          </a:p>
          <a:p>
            <a:pPr>
              <a:defRPr sz="1967" b="0" i="0" u="none" strike="noStrike" kern="1200" spc="0" baseline="0">
                <a:solidFill>
                  <a:sysClr val="windowText" lastClr="000000"/>
                </a:solidFill>
                <a:latin typeface="+mn-lt"/>
                <a:ea typeface="+mn-ea"/>
                <a:cs typeface="+mn-cs"/>
              </a:defRPr>
            </a:pPr>
            <a:r>
              <a:rPr lang="es-HN" sz="2400" b="1" dirty="0">
                <a:solidFill>
                  <a:sysClr val="windowText" lastClr="000000"/>
                </a:solidFill>
              </a:rPr>
              <a:t>Pasos</a:t>
            </a:r>
            <a:r>
              <a:rPr lang="es-HN" sz="2400" b="1" baseline="0" dirty="0">
                <a:solidFill>
                  <a:sysClr val="windowText" lastClr="000000"/>
                </a:solidFill>
              </a:rPr>
              <a:t> del diseño curricular realizados por las instituciones</a:t>
            </a:r>
            <a:endParaRPr lang="es-HN" sz="2000" b="1" dirty="0">
              <a:solidFill>
                <a:sysClr val="windowText" lastClr="000000"/>
              </a:solidFill>
            </a:endParaRPr>
          </a:p>
        </c:rich>
      </c:tx>
      <c:layout>
        <c:manualLayout>
          <c:xMode val="edge"/>
          <c:yMode val="edge"/>
          <c:x val="0.26187360224256312"/>
          <c:y val="3.7073702648862256E-2"/>
        </c:manualLayout>
      </c:layout>
      <c:overlay val="0"/>
      <c:spPr>
        <a:noFill/>
        <a:ln w="32522">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32522">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(2)'!$H$13:$H$21</c:f>
              <c:strCache>
                <c:ptCount val="9"/>
                <c:pt idx="0">
                  <c:v>Objetivos curriculares, Plan formación-capacitación, Diseño sistema de evaluación, Programas de formación (4 pasos)</c:v>
                </c:pt>
                <c:pt idx="1">
                  <c:v>Objetivos curriculares, Plan de formación-capacitación  y Programas de formación (3 pasos)</c:v>
                </c:pt>
                <c:pt idx="2">
                  <c:v>Objetivos curriculares y  Plan de formación-capacitación (2 pasos)</c:v>
                </c:pt>
                <c:pt idx="3">
                  <c:v>Plan de formación-capacitación, Diseño del sistema de evaluación y Programas de formación (3 pasos)</c:v>
                </c:pt>
                <c:pt idx="4">
                  <c:v>Objetivos curriculares, Plan de formación-capacitación y Diseño del sistema de evaluación(3 pasos)</c:v>
                </c:pt>
                <c:pt idx="5">
                  <c:v>Objetivos curriculares,  Diseño del sistema de evaluación y Programas de formación (3 pasos)</c:v>
                </c:pt>
                <c:pt idx="6">
                  <c:v>Plan de formación-capacitación y  Programas de formación (2 pasos)</c:v>
                </c:pt>
                <c:pt idx="7">
                  <c:v>Objetivos curriculares y Programas de formación (2 pasos)</c:v>
                </c:pt>
                <c:pt idx="8">
                  <c:v>Objetivos curriculares (1 paso)</c:v>
                </c:pt>
              </c:strCache>
            </c:strRef>
          </c:cat>
          <c:val>
            <c:numRef>
              <c:f>'Sheet1 (2)'!$I$13:$I$21</c:f>
              <c:numCache>
                <c:formatCode>0%</c:formatCode>
                <c:ptCount val="9"/>
                <c:pt idx="0">
                  <c:v>0.63</c:v>
                </c:pt>
                <c:pt idx="1">
                  <c:v>0.12</c:v>
                </c:pt>
                <c:pt idx="2">
                  <c:v>0.05</c:v>
                </c:pt>
                <c:pt idx="3">
                  <c:v>0.02</c:v>
                </c:pt>
                <c:pt idx="4">
                  <c:v>0.02</c:v>
                </c:pt>
                <c:pt idx="5">
                  <c:v>0.02</c:v>
                </c:pt>
                <c:pt idx="6">
                  <c:v>0.02</c:v>
                </c:pt>
                <c:pt idx="7">
                  <c:v>0.02</c:v>
                </c:pt>
                <c:pt idx="8">
                  <c:v>0.02</c:v>
                </c:pt>
              </c:numCache>
            </c:numRef>
          </c:val>
          <c:extLst>
            <c:ext xmlns:c16="http://schemas.microsoft.com/office/drawing/2014/chart" uri="{C3380CC4-5D6E-409C-BE32-E72D297353CC}">
              <c16:uniqueId val="{00000000-CE7E-435D-A00D-9DBF11D04E9D}"/>
            </c:ext>
          </c:extLst>
        </c:ser>
        <c:dLbls>
          <c:showLegendKey val="0"/>
          <c:showVal val="0"/>
          <c:showCatName val="0"/>
          <c:showSerName val="0"/>
          <c:showPercent val="0"/>
          <c:showBubbleSize val="0"/>
        </c:dLbls>
        <c:gapWidth val="182"/>
        <c:axId val="1428513615"/>
        <c:axId val="1"/>
      </c:barChart>
      <c:catAx>
        <c:axId val="1428513615"/>
        <c:scaling>
          <c:orientation val="minMax"/>
        </c:scaling>
        <c:delete val="0"/>
        <c:axPos val="l"/>
        <c:numFmt formatCode="General" sourceLinked="1"/>
        <c:majorTickMark val="none"/>
        <c:minorTickMark val="none"/>
        <c:tickLblPos val="nextTo"/>
        <c:spPr>
          <a:noFill/>
          <a:ln w="12196"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2196" cap="flat" cmpd="sng" algn="ctr">
              <a:solidFill>
                <a:schemeClr val="tx1">
                  <a:lumMod val="15000"/>
                  <a:lumOff val="85000"/>
                </a:schemeClr>
              </a:solidFill>
              <a:round/>
            </a:ln>
            <a:effectLst/>
          </c:spPr>
        </c:majorGridlines>
        <c:numFmt formatCode="0%" sourceLinked="1"/>
        <c:majorTickMark val="none"/>
        <c:minorTickMark val="none"/>
        <c:tickLblPos val="nextTo"/>
        <c:spPr>
          <a:ln w="8131">
            <a:noFill/>
          </a:ln>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HN"/>
          </a:p>
        </c:txPr>
        <c:crossAx val="1428513615"/>
        <c:crosses val="autoZero"/>
        <c:crossBetween val="between"/>
      </c:valAx>
      <c:spPr>
        <a:noFill/>
        <a:ln w="32522">
          <a:noFill/>
        </a:ln>
      </c:spPr>
    </c:plotArea>
    <c:plotVisOnly val="1"/>
    <c:dispBlanksAs val="gap"/>
    <c:showDLblsOverMax val="0"/>
  </c:chart>
  <c:spPr>
    <a:noFill/>
    <a:ln w="12196"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412"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48</a:t>
            </a:r>
          </a:p>
          <a:p>
            <a:pPr>
              <a:defRPr sz="6412" b="0" i="0" u="none" strike="noStrike" kern="1200" spc="0" baseline="0">
                <a:solidFill>
                  <a:schemeClr val="tx1">
                    <a:lumMod val="65000"/>
                    <a:lumOff val="35000"/>
                  </a:schemeClr>
                </a:solidFill>
                <a:latin typeface="+mn-lt"/>
                <a:ea typeface="+mn-ea"/>
                <a:cs typeface="+mn-cs"/>
              </a:defRPr>
            </a:pPr>
            <a:r>
              <a:rPr lang="es-HN" sz="2400" b="1" baseline="0" dirty="0"/>
              <a:t>Acreditan programas de formación con institución externa</a:t>
            </a:r>
            <a:endParaRPr lang="es-HN" sz="2400" b="1" dirty="0"/>
          </a:p>
        </c:rich>
      </c:tx>
      <c:overlay val="0"/>
      <c:spPr>
        <a:noFill/>
        <a:ln w="58710">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dLbl>
              <c:idx val="0"/>
              <c:spPr>
                <a:noFill/>
                <a:ln w="58710">
                  <a:noFill/>
                </a:ln>
              </c:spPr>
              <c:txPr>
                <a:bodyPr rot="0" spcFirstLastPara="1" vertOverflow="ellipsis" vert="horz" wrap="square" lIns="38100" tIns="19050" rIns="38100" bIns="19050" anchor="ctr" anchorCtr="1">
                  <a:spAutoFit/>
                </a:bodyPr>
                <a:lstStyle/>
                <a:p>
                  <a:pPr>
                    <a:defRPr sz="208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A6D1-4957-987A-5375C4ADE4D6}"/>
                </c:ext>
              </c:extLst>
            </c:dLbl>
            <c:dLbl>
              <c:idx val="1"/>
              <c:spPr>
                <a:noFill/>
                <a:ln w="58710">
                  <a:noFill/>
                </a:ln>
              </c:spPr>
              <c:txPr>
                <a:bodyPr rot="0" spcFirstLastPara="1" vertOverflow="ellipsis" vert="horz" wrap="square" lIns="38100" tIns="19050" rIns="38100" bIns="19050" anchor="ctr" anchorCtr="1">
                  <a:spAutoFit/>
                </a:bodyPr>
                <a:lstStyle/>
                <a:p>
                  <a:pPr>
                    <a:defRPr sz="208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A6D1-4957-987A-5375C4ADE4D6}"/>
                </c:ext>
              </c:extLst>
            </c:dLbl>
            <c:dLbl>
              <c:idx val="2"/>
              <c:spPr>
                <a:noFill/>
                <a:ln w="58710">
                  <a:noFill/>
                </a:ln>
              </c:spPr>
              <c:txPr>
                <a:bodyPr rot="0" spcFirstLastPara="1" vertOverflow="ellipsis" vert="horz" wrap="square" lIns="38100" tIns="19050" rIns="38100" bIns="19050" anchor="ctr" anchorCtr="1">
                  <a:spAutoFit/>
                </a:bodyPr>
                <a:lstStyle/>
                <a:p>
                  <a:pPr>
                    <a:defRPr sz="208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3-A6D1-4957-987A-5375C4ADE4D6}"/>
                </c:ext>
              </c:extLst>
            </c:dLbl>
            <c:spPr>
              <a:noFill/>
              <a:ln w="58710">
                <a:noFill/>
              </a:ln>
            </c:spPr>
            <c:txPr>
              <a:bodyPr rot="0" spcFirstLastPara="1" vertOverflow="ellipsis" vert="horz" wrap="square" lIns="38100" tIns="19050" rIns="38100" bIns="19050" anchor="ctr" anchorCtr="1">
                <a:spAutoFit/>
              </a:bodyPr>
              <a:lstStyle/>
              <a:p>
                <a:pPr>
                  <a:defRPr sz="2080"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(2)'!$A$9:$A$11</c:f>
              <c:strCache>
                <c:ptCount val="3"/>
                <c:pt idx="0">
                  <c:v>Ninguno</c:v>
                </c:pt>
                <c:pt idx="1">
                  <c:v>Algunos</c:v>
                </c:pt>
                <c:pt idx="2">
                  <c:v>Todos</c:v>
                </c:pt>
              </c:strCache>
            </c:strRef>
          </c:cat>
          <c:val>
            <c:numRef>
              <c:f>'Sheet1 (2)'!$B$9:$B$11</c:f>
              <c:numCache>
                <c:formatCode>####.0</c:formatCode>
                <c:ptCount val="3"/>
                <c:pt idx="0">
                  <c:v>58.536585365853661</c:v>
                </c:pt>
                <c:pt idx="1">
                  <c:v>36.585365853658537</c:v>
                </c:pt>
                <c:pt idx="2">
                  <c:v>4.8780487804878048</c:v>
                </c:pt>
              </c:numCache>
            </c:numRef>
          </c:val>
          <c:extLst>
            <c:ext xmlns:c16="http://schemas.microsoft.com/office/drawing/2014/chart" uri="{C3380CC4-5D6E-409C-BE32-E72D297353CC}">
              <c16:uniqueId val="{00000000-6F07-4F47-9615-98B25DF2746E}"/>
            </c:ext>
          </c:extLst>
        </c:ser>
        <c:dLbls>
          <c:showLegendKey val="0"/>
          <c:showVal val="0"/>
          <c:showCatName val="0"/>
          <c:showSerName val="0"/>
          <c:showPercent val="0"/>
          <c:showBubbleSize val="0"/>
        </c:dLbls>
        <c:gapWidth val="219"/>
        <c:overlap val="-27"/>
        <c:axId val="963174800"/>
        <c:axId val="1"/>
      </c:barChart>
      <c:catAx>
        <c:axId val="963174800"/>
        <c:scaling>
          <c:orientation val="minMax"/>
        </c:scaling>
        <c:delete val="0"/>
        <c:axPos val="b"/>
        <c:numFmt formatCode="General" sourceLinked="1"/>
        <c:majorTickMark val="none"/>
        <c:minorTickMark val="none"/>
        <c:tickLblPos val="nextTo"/>
        <c:spPr>
          <a:noFill/>
          <a:ln w="22016" cap="flat" cmpd="sng" algn="ctr">
            <a:solidFill>
              <a:schemeClr val="tx1">
                <a:lumMod val="15000"/>
                <a:lumOff val="85000"/>
              </a:schemeClr>
            </a:solidFill>
            <a:round/>
          </a:ln>
          <a:effectLst/>
        </c:spPr>
        <c:txPr>
          <a:bodyPr rot="-60000000" spcFirstLastPara="1" vertOverflow="ellipsis" vert="horz" wrap="square" anchor="ctr" anchorCtr="1"/>
          <a:lstStyle/>
          <a:p>
            <a:pPr>
              <a:defRPr sz="2080"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2016" cap="flat" cmpd="sng" algn="ctr">
              <a:solidFill>
                <a:schemeClr val="tx1">
                  <a:lumMod val="15000"/>
                  <a:lumOff val="85000"/>
                </a:schemeClr>
              </a:solidFill>
              <a:round/>
            </a:ln>
            <a:effectLst/>
          </c:spPr>
        </c:majorGridlines>
        <c:numFmt formatCode="####.0" sourceLinked="1"/>
        <c:majorTickMark val="none"/>
        <c:minorTickMark val="none"/>
        <c:tickLblPos val="nextTo"/>
        <c:spPr>
          <a:ln w="14678">
            <a:noFill/>
          </a:ln>
        </c:spPr>
        <c:txPr>
          <a:bodyPr rot="-60000000" spcFirstLastPara="1" vertOverflow="ellipsis" vert="horz" wrap="square" anchor="ctr" anchorCtr="1"/>
          <a:lstStyle/>
          <a:p>
            <a:pPr>
              <a:defRPr sz="2080" b="1" i="0" u="none" strike="noStrike" kern="1200" baseline="0">
                <a:solidFill>
                  <a:schemeClr val="tx1">
                    <a:lumMod val="65000"/>
                    <a:lumOff val="35000"/>
                  </a:schemeClr>
                </a:solidFill>
                <a:latin typeface="+mn-lt"/>
                <a:ea typeface="+mn-ea"/>
                <a:cs typeface="+mn-cs"/>
              </a:defRPr>
            </a:pPr>
            <a:endParaRPr lang="es-HN"/>
          </a:p>
        </c:txPr>
        <c:crossAx val="963174800"/>
        <c:crosses val="autoZero"/>
        <c:crossBetween val="between"/>
      </c:valAx>
      <c:spPr>
        <a:noFill/>
        <a:ln w="58710">
          <a:noFill/>
        </a:ln>
      </c:spPr>
    </c:plotArea>
    <c:plotVisOnly val="1"/>
    <c:dispBlanksAs val="gap"/>
    <c:showDLblsOverMax val="0"/>
  </c:chart>
  <c:spPr>
    <a:noFill/>
    <a:ln w="22016" cap="flat" cmpd="sng" algn="ctr">
      <a:noFill/>
      <a:round/>
    </a:ln>
    <a:effectLst/>
  </c:spPr>
  <c:txPr>
    <a:bodyPr/>
    <a:lstStyle/>
    <a:p>
      <a:pPr>
        <a:defRPr/>
      </a:pPr>
      <a:endParaRPr lang="es-H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348" b="1" i="0" u="none" strike="noStrike" kern="1200" spc="0" baseline="0">
                <a:solidFill>
                  <a:schemeClr val="tx1">
                    <a:lumMod val="65000"/>
                    <a:lumOff val="35000"/>
                  </a:schemeClr>
                </a:solidFill>
                <a:latin typeface="+mn-lt"/>
                <a:ea typeface="+mn-ea"/>
                <a:cs typeface="+mn-cs"/>
              </a:defRPr>
            </a:pPr>
            <a:r>
              <a:rPr lang="es-HN" sz="2400" b="1" dirty="0"/>
              <a:t>Gráfico 3</a:t>
            </a:r>
          </a:p>
          <a:p>
            <a:pPr>
              <a:defRPr sz="4348" b="1" i="0" u="none" strike="noStrike" kern="1200" spc="0" baseline="0">
                <a:solidFill>
                  <a:schemeClr val="tx1">
                    <a:lumMod val="65000"/>
                    <a:lumOff val="35000"/>
                  </a:schemeClr>
                </a:solidFill>
                <a:latin typeface="+mn-lt"/>
                <a:ea typeface="+mn-ea"/>
                <a:cs typeface="+mn-cs"/>
              </a:defRPr>
            </a:pPr>
            <a:r>
              <a:rPr lang="es-HN" sz="2400" b="1" dirty="0"/>
              <a:t>Opciones Educativas</a:t>
            </a:r>
            <a:r>
              <a:rPr lang="es-HN" sz="2400" b="1" baseline="0" dirty="0"/>
              <a:t> No Formales</a:t>
            </a:r>
            <a:endParaRPr lang="es-HN" sz="1400" b="1" dirty="0"/>
          </a:p>
        </c:rich>
      </c:tx>
      <c:overlay val="0"/>
      <c:spPr>
        <a:noFill/>
        <a:ln w="48355">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sp3d>
          </c:spPr>
          <c:invertIfNegative val="0"/>
          <c:dLbls>
            <c:spPr>
              <a:noFill/>
              <a:ln w="48355">
                <a:noFill/>
              </a:ln>
            </c:spPr>
            <c:txPr>
              <a:bodyPr rot="0" spcFirstLastPara="1" vertOverflow="ellipsis" vert="horz" wrap="square" lIns="38100" tIns="19050" rIns="38100" bIns="19050" anchor="ctr" anchorCtr="1">
                <a:spAutoFit/>
              </a:bodyPr>
              <a:lstStyle/>
              <a:p>
                <a:pPr>
                  <a:defRPr sz="1713"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grafico!$B$11:$B$14</c:f>
              <c:strCache>
                <c:ptCount val="4"/>
                <c:pt idx="0">
                  <c:v>Alfabetización</c:v>
                </c:pt>
                <c:pt idx="1">
                  <c:v>Educación Infantil Temprana</c:v>
                </c:pt>
                <c:pt idx="2">
                  <c:v>Educación para la Inserción al Mundo del Trabajo</c:v>
                </c:pt>
                <c:pt idx="3">
                  <c:v>Satisfacción de Necesidades Básicas</c:v>
                </c:pt>
              </c:strCache>
            </c:strRef>
          </c:cat>
          <c:val>
            <c:numRef>
              <c:f>grafico!$C$11:$C$14</c:f>
              <c:numCache>
                <c:formatCode>0%</c:formatCode>
                <c:ptCount val="4"/>
                <c:pt idx="0">
                  <c:v>0.02</c:v>
                </c:pt>
                <c:pt idx="1">
                  <c:v>0.15</c:v>
                </c:pt>
                <c:pt idx="2">
                  <c:v>0.49</c:v>
                </c:pt>
                <c:pt idx="3">
                  <c:v>1</c:v>
                </c:pt>
              </c:numCache>
            </c:numRef>
          </c:val>
          <c:extLst>
            <c:ext xmlns:c16="http://schemas.microsoft.com/office/drawing/2014/chart" uri="{C3380CC4-5D6E-409C-BE32-E72D297353CC}">
              <c16:uniqueId val="{00000000-6DEF-41EF-A70F-FAF3414A88B2}"/>
            </c:ext>
          </c:extLst>
        </c:ser>
        <c:dLbls>
          <c:showLegendKey val="0"/>
          <c:showVal val="0"/>
          <c:showCatName val="0"/>
          <c:showSerName val="0"/>
          <c:showPercent val="0"/>
          <c:showBubbleSize val="0"/>
        </c:dLbls>
        <c:gapWidth val="219"/>
        <c:overlap val="-27"/>
        <c:axId val="1208023167"/>
        <c:axId val="1"/>
      </c:barChart>
      <c:catAx>
        <c:axId val="1208023167"/>
        <c:scaling>
          <c:orientation val="minMax"/>
        </c:scaling>
        <c:delete val="0"/>
        <c:axPos val="b"/>
        <c:numFmt formatCode="General" sourceLinked="1"/>
        <c:majorTickMark val="none"/>
        <c:minorTickMark val="none"/>
        <c:tickLblPos val="nextTo"/>
        <c:spPr>
          <a:noFill/>
          <a:ln w="18133" cap="flat" cmpd="sng" algn="ctr">
            <a:solidFill>
              <a:schemeClr val="tx1">
                <a:lumMod val="15000"/>
                <a:lumOff val="85000"/>
              </a:schemeClr>
            </a:solidFill>
            <a:round/>
          </a:ln>
          <a:effectLst/>
        </c:spPr>
        <c:txPr>
          <a:bodyPr rot="-60000000" spcFirstLastPara="1" vertOverflow="ellipsis" vert="horz" wrap="square" anchor="ctr" anchorCtr="1"/>
          <a:lstStyle/>
          <a:p>
            <a:pPr>
              <a:defRPr sz="1713"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18133" cap="flat" cmpd="sng" algn="ctr">
              <a:solidFill>
                <a:schemeClr val="tx1">
                  <a:lumMod val="15000"/>
                  <a:lumOff val="85000"/>
                </a:schemeClr>
              </a:solidFill>
              <a:round/>
            </a:ln>
            <a:effectLst/>
          </c:spPr>
        </c:majorGridlines>
        <c:numFmt formatCode="0%" sourceLinked="1"/>
        <c:majorTickMark val="none"/>
        <c:minorTickMark val="none"/>
        <c:tickLblPos val="nextTo"/>
        <c:spPr>
          <a:ln w="12089">
            <a:noFill/>
          </a:ln>
        </c:spPr>
        <c:txPr>
          <a:bodyPr rot="-60000000" spcFirstLastPara="1" vertOverflow="ellipsis" vert="horz" wrap="square" anchor="ctr" anchorCtr="1"/>
          <a:lstStyle/>
          <a:p>
            <a:pPr>
              <a:defRPr sz="1713" b="1" i="0" u="none" strike="noStrike" kern="1200" baseline="0">
                <a:solidFill>
                  <a:schemeClr val="tx1">
                    <a:lumMod val="65000"/>
                    <a:lumOff val="35000"/>
                  </a:schemeClr>
                </a:solidFill>
                <a:latin typeface="+mn-lt"/>
                <a:ea typeface="+mn-ea"/>
                <a:cs typeface="+mn-cs"/>
              </a:defRPr>
            </a:pPr>
            <a:endParaRPr lang="es-HN"/>
          </a:p>
        </c:txPr>
        <c:crossAx val="1208023167"/>
        <c:crosses val="autoZero"/>
        <c:crossBetween val="between"/>
      </c:valAx>
      <c:spPr>
        <a:noFill/>
        <a:ln w="48355">
          <a:noFill/>
        </a:ln>
      </c:spPr>
    </c:plotArea>
    <c:plotVisOnly val="1"/>
    <c:dispBlanksAs val="gap"/>
    <c:showDLblsOverMax val="0"/>
  </c:chart>
  <c:spPr>
    <a:noFill/>
    <a:ln w="18133" cap="flat" cmpd="sng" algn="ctr">
      <a:noFill/>
      <a:round/>
    </a:ln>
    <a:effectLst/>
  </c:spPr>
  <c:txPr>
    <a:bodyPr/>
    <a:lstStyle/>
    <a:p>
      <a:pPr>
        <a:defRPr/>
      </a:pPr>
      <a:endParaRPr lang="es-HN"/>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8401" b="0" i="0" u="none" strike="noStrike" kern="1200" spc="0" baseline="0">
                <a:solidFill>
                  <a:schemeClr val="tx1">
                    <a:lumMod val="65000"/>
                    <a:lumOff val="35000"/>
                  </a:schemeClr>
                </a:solidFill>
                <a:latin typeface="+mn-lt"/>
                <a:ea typeface="+mn-ea"/>
                <a:cs typeface="+mn-cs"/>
              </a:defRPr>
            </a:pPr>
            <a:r>
              <a:rPr lang="es-HN" sz="2400" b="1" dirty="0"/>
              <a:t>Gráfico 49</a:t>
            </a:r>
          </a:p>
          <a:p>
            <a:pPr algn="ctr">
              <a:defRPr sz="8401" b="0" i="0" u="none" strike="noStrike" kern="1200" spc="0" baseline="0">
                <a:solidFill>
                  <a:schemeClr val="tx1">
                    <a:lumMod val="65000"/>
                    <a:lumOff val="35000"/>
                  </a:schemeClr>
                </a:solidFill>
                <a:latin typeface="+mn-lt"/>
                <a:ea typeface="+mn-ea"/>
                <a:cs typeface="+mn-cs"/>
              </a:defRPr>
            </a:pPr>
            <a:r>
              <a:rPr lang="es-HN" sz="2400" b="1" dirty="0"/>
              <a:t>Procesos de formación de mayor porcentaje acreditados</a:t>
            </a:r>
          </a:p>
        </c:rich>
      </c:tx>
      <c:layout>
        <c:manualLayout>
          <c:xMode val="edge"/>
          <c:yMode val="edge"/>
          <c:x val="0.16885963888525793"/>
          <c:y val="2.7429441044146283E-2"/>
        </c:manualLayout>
      </c:layout>
      <c:overlay val="0"/>
      <c:spPr>
        <a:noFill/>
        <a:ln w="67204">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67204">
                <a:noFill/>
              </a:ln>
            </c:spPr>
            <c:txPr>
              <a:bodyPr rot="0" spcFirstLastPara="1" vertOverflow="ellipsis" vert="horz" wrap="square" lIns="38100" tIns="19050" rIns="38100" bIns="19050" anchor="ctr" anchorCtr="1">
                <a:spAutoFit/>
              </a:bodyPr>
              <a:lstStyle/>
              <a:p>
                <a:pPr>
                  <a:defRPr sz="2381"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(2)'!$F$3:$F$4</c:f>
              <c:strCache>
                <c:ptCount val="2"/>
                <c:pt idx="0">
                  <c:v>Cooperativismo</c:v>
                </c:pt>
                <c:pt idx="1">
                  <c:v>Formación Profesional</c:v>
                </c:pt>
              </c:strCache>
            </c:strRef>
          </c:cat>
          <c:val>
            <c:numRef>
              <c:f>'Sheet1 (2)'!$G$3:$G$4</c:f>
              <c:numCache>
                <c:formatCode>####.0</c:formatCode>
                <c:ptCount val="2"/>
                <c:pt idx="0">
                  <c:v>4.9000000000000004</c:v>
                </c:pt>
                <c:pt idx="1">
                  <c:v>4.9000000000000004</c:v>
                </c:pt>
              </c:numCache>
            </c:numRef>
          </c:val>
          <c:extLst>
            <c:ext xmlns:c16="http://schemas.microsoft.com/office/drawing/2014/chart" uri="{C3380CC4-5D6E-409C-BE32-E72D297353CC}">
              <c16:uniqueId val="{00000000-B85C-415D-9B08-2DF71B8BA2FA}"/>
            </c:ext>
          </c:extLst>
        </c:ser>
        <c:dLbls>
          <c:showLegendKey val="0"/>
          <c:showVal val="0"/>
          <c:showCatName val="0"/>
          <c:showSerName val="0"/>
          <c:showPercent val="0"/>
          <c:showBubbleSize val="0"/>
        </c:dLbls>
        <c:gapWidth val="219"/>
        <c:overlap val="-27"/>
        <c:axId val="1872916800"/>
        <c:axId val="1"/>
      </c:barChart>
      <c:catAx>
        <c:axId val="1872916800"/>
        <c:scaling>
          <c:orientation val="minMax"/>
        </c:scaling>
        <c:delete val="0"/>
        <c:axPos val="b"/>
        <c:numFmt formatCode="General" sourceLinked="1"/>
        <c:majorTickMark val="none"/>
        <c:minorTickMark val="none"/>
        <c:tickLblPos val="nextTo"/>
        <c:spPr>
          <a:noFill/>
          <a:ln w="25202" cap="flat" cmpd="sng" algn="ctr">
            <a:solidFill>
              <a:schemeClr val="tx1">
                <a:lumMod val="15000"/>
                <a:lumOff val="85000"/>
              </a:schemeClr>
            </a:solidFill>
            <a:round/>
          </a:ln>
          <a:effectLst/>
        </c:spPr>
        <c:txPr>
          <a:bodyPr rot="-60000000" spcFirstLastPara="1" vertOverflow="ellipsis" vert="horz" wrap="square" anchor="ctr" anchorCtr="1"/>
          <a:lstStyle/>
          <a:p>
            <a:pPr>
              <a:defRPr sz="2381"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5202" cap="flat" cmpd="sng" algn="ctr">
              <a:solidFill>
                <a:schemeClr val="tx1">
                  <a:lumMod val="15000"/>
                  <a:lumOff val="85000"/>
                </a:schemeClr>
              </a:solidFill>
              <a:round/>
            </a:ln>
            <a:effectLst/>
          </c:spPr>
        </c:majorGridlines>
        <c:numFmt formatCode="####.0" sourceLinked="1"/>
        <c:majorTickMark val="none"/>
        <c:minorTickMark val="none"/>
        <c:tickLblPos val="nextTo"/>
        <c:spPr>
          <a:ln w="16801">
            <a:noFill/>
          </a:ln>
        </c:spPr>
        <c:txPr>
          <a:bodyPr rot="-60000000" spcFirstLastPara="1" vertOverflow="ellipsis" vert="horz" wrap="square" anchor="ctr" anchorCtr="1"/>
          <a:lstStyle/>
          <a:p>
            <a:pPr>
              <a:defRPr sz="2381" b="1" i="0" u="none" strike="noStrike" kern="1200" baseline="0">
                <a:solidFill>
                  <a:schemeClr val="tx1">
                    <a:lumMod val="65000"/>
                    <a:lumOff val="35000"/>
                  </a:schemeClr>
                </a:solidFill>
                <a:latin typeface="+mn-lt"/>
                <a:ea typeface="+mn-ea"/>
                <a:cs typeface="+mn-cs"/>
              </a:defRPr>
            </a:pPr>
            <a:endParaRPr lang="es-HN"/>
          </a:p>
        </c:txPr>
        <c:crossAx val="1872916800"/>
        <c:crosses val="autoZero"/>
        <c:crossBetween val="between"/>
      </c:valAx>
      <c:spPr>
        <a:noFill/>
        <a:ln w="67204">
          <a:noFill/>
        </a:ln>
      </c:spPr>
    </c:plotArea>
    <c:plotVisOnly val="1"/>
    <c:dispBlanksAs val="gap"/>
    <c:showDLblsOverMax val="0"/>
  </c:chart>
  <c:spPr>
    <a:noFill/>
    <a:ln w="25202"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r>
              <a:rPr lang="es-HN" sz="2400" b="1" dirty="0"/>
              <a:t>Gráfico 50</a:t>
            </a:r>
          </a:p>
          <a:p>
            <a:pPr>
              <a:defRPr sz="2500" b="1" i="0" u="none" strike="noStrike" kern="1200" spc="0" baseline="0">
                <a:solidFill>
                  <a:schemeClr val="tx1">
                    <a:lumMod val="65000"/>
                    <a:lumOff val="35000"/>
                  </a:schemeClr>
                </a:solidFill>
                <a:latin typeface="+mn-lt"/>
                <a:ea typeface="+mn-ea"/>
                <a:cs typeface="+mn-cs"/>
              </a:defRPr>
            </a:pPr>
            <a:r>
              <a:rPr lang="es-HN" sz="2400" b="1" dirty="0"/>
              <a:t>Instituciones que</a:t>
            </a:r>
            <a:r>
              <a:rPr lang="es-HN" sz="2400" b="1" baseline="0" dirty="0"/>
              <a:t> acreditan programas de formación con mayor porcentaje</a:t>
            </a:r>
            <a:endParaRPr lang="es-HN" sz="2400" b="1" dirty="0"/>
          </a:p>
        </c:rich>
      </c:tx>
      <c:overlay val="0"/>
      <c:spPr>
        <a:noFill/>
        <a:ln w="69206">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69206">
                <a:noFill/>
              </a:ln>
            </c:spPr>
            <c:txPr>
              <a:bodyPr rot="0" spcFirstLastPara="1" vertOverflow="ellipsis" vert="horz" wrap="square" lIns="38100" tIns="19050" rIns="38100" bIns="19050" anchor="ctr" anchorCtr="1">
                <a:spAutoFit/>
              </a:bodyPr>
              <a:lstStyle/>
              <a:p>
                <a:pPr>
                  <a:defRPr sz="2452"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(2)'!$G$3:$G$5</c:f>
              <c:strCache>
                <c:ptCount val="3"/>
                <c:pt idx="0">
                  <c:v>Secretaría de Educación</c:v>
                </c:pt>
                <c:pt idx="1">
                  <c:v>INFOP</c:v>
                </c:pt>
                <c:pt idx="2">
                  <c:v>Save the Children</c:v>
                </c:pt>
              </c:strCache>
            </c:strRef>
          </c:cat>
          <c:val>
            <c:numRef>
              <c:f>'Sheet1 (2)'!$H$3:$H$5</c:f>
              <c:numCache>
                <c:formatCode>####.0</c:formatCode>
                <c:ptCount val="3"/>
                <c:pt idx="0">
                  <c:v>4.9000000000000004</c:v>
                </c:pt>
                <c:pt idx="1">
                  <c:v>4.9000000000000004</c:v>
                </c:pt>
                <c:pt idx="2">
                  <c:v>4.9000000000000004</c:v>
                </c:pt>
              </c:numCache>
            </c:numRef>
          </c:val>
          <c:extLst>
            <c:ext xmlns:c16="http://schemas.microsoft.com/office/drawing/2014/chart" uri="{C3380CC4-5D6E-409C-BE32-E72D297353CC}">
              <c16:uniqueId val="{00000000-3111-4769-B361-9D4E0C88F935}"/>
            </c:ext>
          </c:extLst>
        </c:ser>
        <c:dLbls>
          <c:showLegendKey val="0"/>
          <c:showVal val="0"/>
          <c:showCatName val="0"/>
          <c:showSerName val="0"/>
          <c:showPercent val="0"/>
          <c:showBubbleSize val="0"/>
        </c:dLbls>
        <c:gapWidth val="219"/>
        <c:overlap val="-27"/>
        <c:axId val="264620176"/>
        <c:axId val="1"/>
      </c:barChart>
      <c:catAx>
        <c:axId val="264620176"/>
        <c:scaling>
          <c:orientation val="minMax"/>
        </c:scaling>
        <c:delete val="0"/>
        <c:axPos val="b"/>
        <c:numFmt formatCode="General" sourceLinked="1"/>
        <c:majorTickMark val="none"/>
        <c:minorTickMark val="none"/>
        <c:tickLblPos val="nextTo"/>
        <c:spPr>
          <a:noFill/>
          <a:ln w="25952" cap="flat" cmpd="sng" algn="ctr">
            <a:solidFill>
              <a:schemeClr val="tx1">
                <a:lumMod val="15000"/>
                <a:lumOff val="85000"/>
              </a:schemeClr>
            </a:solidFill>
            <a:round/>
          </a:ln>
          <a:effectLst/>
        </c:spPr>
        <c:txPr>
          <a:bodyPr rot="-60000000" spcFirstLastPara="1" vertOverflow="ellipsis" vert="horz" wrap="square" anchor="ctr" anchorCtr="1"/>
          <a:lstStyle/>
          <a:p>
            <a:pPr>
              <a:defRPr sz="2452"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5952" cap="flat" cmpd="sng" algn="ctr">
              <a:solidFill>
                <a:schemeClr val="tx1">
                  <a:lumMod val="15000"/>
                  <a:lumOff val="85000"/>
                </a:schemeClr>
              </a:solidFill>
              <a:round/>
            </a:ln>
            <a:effectLst/>
          </c:spPr>
        </c:majorGridlines>
        <c:numFmt formatCode="####.0" sourceLinked="1"/>
        <c:majorTickMark val="none"/>
        <c:minorTickMark val="none"/>
        <c:tickLblPos val="nextTo"/>
        <c:spPr>
          <a:ln w="17302">
            <a:noFill/>
          </a:ln>
        </c:spPr>
        <c:txPr>
          <a:bodyPr rot="-60000000" spcFirstLastPara="1" vertOverflow="ellipsis" vert="horz" wrap="square" anchor="ctr" anchorCtr="1"/>
          <a:lstStyle/>
          <a:p>
            <a:pPr>
              <a:defRPr sz="2452" b="1" i="0" u="none" strike="noStrike" kern="1200" baseline="0">
                <a:solidFill>
                  <a:schemeClr val="tx1">
                    <a:lumMod val="65000"/>
                    <a:lumOff val="35000"/>
                  </a:schemeClr>
                </a:solidFill>
                <a:latin typeface="+mn-lt"/>
                <a:ea typeface="+mn-ea"/>
                <a:cs typeface="+mn-cs"/>
              </a:defRPr>
            </a:pPr>
            <a:endParaRPr lang="es-HN"/>
          </a:p>
        </c:txPr>
        <c:crossAx val="264620176"/>
        <c:crosses val="autoZero"/>
        <c:crossBetween val="between"/>
      </c:valAx>
      <c:spPr>
        <a:noFill/>
        <a:ln w="69206">
          <a:noFill/>
        </a:ln>
      </c:spPr>
    </c:plotArea>
    <c:plotVisOnly val="1"/>
    <c:dispBlanksAs val="gap"/>
    <c:showDLblsOverMax val="0"/>
  </c:chart>
  <c:spPr>
    <a:noFill/>
    <a:ln w="25952"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71" b="0" i="0" u="none" strike="noStrike" kern="1200" spc="0" baseline="0">
                <a:solidFill>
                  <a:schemeClr val="tx1">
                    <a:lumMod val="65000"/>
                    <a:lumOff val="35000"/>
                  </a:schemeClr>
                </a:solidFill>
                <a:latin typeface="+mn-lt"/>
                <a:ea typeface="+mn-ea"/>
                <a:cs typeface="+mn-cs"/>
              </a:defRPr>
            </a:pPr>
            <a:r>
              <a:rPr lang="es-HN" sz="2400" b="1" dirty="0"/>
              <a:t>Gráfico 51</a:t>
            </a:r>
          </a:p>
          <a:p>
            <a:pPr>
              <a:defRPr sz="7071" b="0" i="0" u="none" strike="noStrike" kern="1200" spc="0" baseline="0">
                <a:solidFill>
                  <a:schemeClr val="tx1">
                    <a:lumMod val="65000"/>
                    <a:lumOff val="35000"/>
                  </a:schemeClr>
                </a:solidFill>
                <a:latin typeface="+mn-lt"/>
                <a:ea typeface="+mn-ea"/>
                <a:cs typeface="+mn-cs"/>
              </a:defRPr>
            </a:pPr>
            <a:r>
              <a:rPr lang="es-HN" sz="2400" b="1" dirty="0"/>
              <a:t>Instituciones</a:t>
            </a:r>
            <a:r>
              <a:rPr lang="es-HN" sz="2400" b="1" baseline="0" dirty="0"/>
              <a:t> que certifica beneficiarios de procesos de formación</a:t>
            </a:r>
            <a:endParaRPr lang="es-HN" sz="2400" b="1" dirty="0"/>
          </a:p>
        </c:rich>
      </c:tx>
      <c:overlay val="0"/>
      <c:spPr>
        <a:noFill/>
        <a:ln w="61658">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61658">
                <a:noFill/>
              </a:ln>
            </c:spPr>
            <c:txPr>
              <a:bodyPr rot="0" spcFirstLastPara="1" vertOverflow="ellipsis" vert="horz" wrap="square" lIns="38100" tIns="19050" rIns="38100" bIns="19050" anchor="ctr" anchorCtr="1">
                <a:spAutoFit/>
              </a:bodyPr>
              <a:lstStyle/>
              <a:p>
                <a:pPr>
                  <a:defRPr sz="2185"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(2)'!$G$6:$G$9</c:f>
              <c:strCache>
                <c:ptCount val="4"/>
                <c:pt idx="0">
                  <c:v>INFOP</c:v>
                </c:pt>
                <c:pt idx="1">
                  <c:v>Secretaría de Educación</c:v>
                </c:pt>
                <c:pt idx="2">
                  <c:v>Alcaldía</c:v>
                </c:pt>
                <c:pt idx="3">
                  <c:v>UPNFM</c:v>
                </c:pt>
              </c:strCache>
            </c:strRef>
          </c:cat>
          <c:val>
            <c:numRef>
              <c:f>'Sheet1 (2)'!$H$6:$H$9</c:f>
              <c:numCache>
                <c:formatCode>####.0</c:formatCode>
                <c:ptCount val="4"/>
                <c:pt idx="0">
                  <c:v>9.8000000000000007</c:v>
                </c:pt>
                <c:pt idx="1">
                  <c:v>7.3</c:v>
                </c:pt>
                <c:pt idx="2">
                  <c:v>4.9000000000000004</c:v>
                </c:pt>
                <c:pt idx="3">
                  <c:v>4.9000000000000004</c:v>
                </c:pt>
              </c:numCache>
            </c:numRef>
          </c:val>
          <c:extLst>
            <c:ext xmlns:c16="http://schemas.microsoft.com/office/drawing/2014/chart" uri="{C3380CC4-5D6E-409C-BE32-E72D297353CC}">
              <c16:uniqueId val="{00000000-7EC4-4FBA-A9D5-9218A9555E12}"/>
            </c:ext>
          </c:extLst>
        </c:ser>
        <c:dLbls>
          <c:showLegendKey val="0"/>
          <c:showVal val="0"/>
          <c:showCatName val="0"/>
          <c:showSerName val="0"/>
          <c:showPercent val="0"/>
          <c:showBubbleSize val="0"/>
        </c:dLbls>
        <c:gapWidth val="219"/>
        <c:overlap val="-27"/>
        <c:axId val="959515951"/>
        <c:axId val="1"/>
      </c:barChart>
      <c:catAx>
        <c:axId val="959515951"/>
        <c:scaling>
          <c:orientation val="minMax"/>
        </c:scaling>
        <c:delete val="0"/>
        <c:axPos val="b"/>
        <c:numFmt formatCode="General" sourceLinked="1"/>
        <c:majorTickMark val="none"/>
        <c:minorTickMark val="none"/>
        <c:tickLblPos val="nextTo"/>
        <c:spPr>
          <a:noFill/>
          <a:ln w="23122" cap="flat" cmpd="sng" algn="ctr">
            <a:solidFill>
              <a:schemeClr val="tx1">
                <a:lumMod val="15000"/>
                <a:lumOff val="85000"/>
              </a:schemeClr>
            </a:solidFill>
            <a:round/>
          </a:ln>
          <a:effectLst/>
        </c:spPr>
        <c:txPr>
          <a:bodyPr rot="-60000000" spcFirstLastPara="1" vertOverflow="ellipsis" vert="horz" wrap="square" anchor="ctr" anchorCtr="1"/>
          <a:lstStyle/>
          <a:p>
            <a:pPr>
              <a:defRPr sz="2185"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3122" cap="flat" cmpd="sng" algn="ctr">
              <a:solidFill>
                <a:schemeClr val="tx1">
                  <a:lumMod val="15000"/>
                  <a:lumOff val="85000"/>
                </a:schemeClr>
              </a:solidFill>
              <a:round/>
            </a:ln>
            <a:effectLst/>
          </c:spPr>
        </c:majorGridlines>
        <c:numFmt formatCode="####.0" sourceLinked="1"/>
        <c:majorTickMark val="none"/>
        <c:minorTickMark val="none"/>
        <c:tickLblPos val="nextTo"/>
        <c:spPr>
          <a:ln w="15414">
            <a:noFill/>
          </a:ln>
        </c:spPr>
        <c:txPr>
          <a:bodyPr rot="-60000000" spcFirstLastPara="1" vertOverflow="ellipsis" vert="horz" wrap="square" anchor="ctr" anchorCtr="1"/>
          <a:lstStyle/>
          <a:p>
            <a:pPr>
              <a:defRPr sz="2185" b="1" i="0" u="none" strike="noStrike" kern="1200" baseline="0">
                <a:solidFill>
                  <a:schemeClr val="tx1">
                    <a:lumMod val="65000"/>
                    <a:lumOff val="35000"/>
                  </a:schemeClr>
                </a:solidFill>
                <a:latin typeface="+mn-lt"/>
                <a:ea typeface="+mn-ea"/>
                <a:cs typeface="+mn-cs"/>
              </a:defRPr>
            </a:pPr>
            <a:endParaRPr lang="es-HN"/>
          </a:p>
        </c:txPr>
        <c:crossAx val="959515951"/>
        <c:crosses val="autoZero"/>
        <c:crossBetween val="between"/>
      </c:valAx>
      <c:spPr>
        <a:noFill/>
        <a:ln w="61658">
          <a:noFill/>
        </a:ln>
      </c:spPr>
    </c:plotArea>
    <c:plotVisOnly val="1"/>
    <c:dispBlanksAs val="gap"/>
    <c:showDLblsOverMax val="0"/>
  </c:chart>
  <c:spPr>
    <a:noFill/>
    <a:ln w="23122"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70" b="0" i="0" u="none" strike="noStrike" kern="1200" spc="0" baseline="0">
                <a:solidFill>
                  <a:schemeClr val="tx1">
                    <a:lumMod val="65000"/>
                    <a:lumOff val="35000"/>
                  </a:schemeClr>
                </a:solidFill>
                <a:latin typeface="+mn-lt"/>
                <a:ea typeface="+mn-ea"/>
                <a:cs typeface="+mn-cs"/>
              </a:defRPr>
            </a:pPr>
            <a:r>
              <a:rPr lang="es-HN" sz="2400" b="1" dirty="0"/>
              <a:t>Gráfico 52</a:t>
            </a:r>
          </a:p>
          <a:p>
            <a:pPr>
              <a:defRPr sz="7070" b="0" i="0" u="none" strike="noStrike" kern="1200" spc="0" baseline="0">
                <a:solidFill>
                  <a:schemeClr val="tx1">
                    <a:lumMod val="65000"/>
                    <a:lumOff val="35000"/>
                  </a:schemeClr>
                </a:solidFill>
                <a:latin typeface="+mn-lt"/>
                <a:ea typeface="+mn-ea"/>
                <a:cs typeface="+mn-cs"/>
              </a:defRPr>
            </a:pPr>
            <a:r>
              <a:rPr lang="es-HN" sz="2400" b="1" dirty="0"/>
              <a:t>Procesos de formación certificados</a:t>
            </a:r>
          </a:p>
        </c:rich>
      </c:tx>
      <c:overlay val="0"/>
      <c:spPr>
        <a:noFill/>
        <a:ln w="61648">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61648">
                <a:noFill/>
              </a:ln>
            </c:spPr>
            <c:txPr>
              <a:bodyPr rot="0" spcFirstLastPara="1" vertOverflow="ellipsis" vert="horz" wrap="square" lIns="38100" tIns="19050" rIns="38100" bIns="19050" anchor="ctr" anchorCtr="1">
                <a:spAutoFit/>
              </a:bodyPr>
              <a:lstStyle/>
              <a:p>
                <a:pPr>
                  <a:defRPr sz="2184"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(2)'!$G$4:$G$8</c:f>
              <c:strCache>
                <c:ptCount val="5"/>
                <c:pt idx="0">
                  <c:v>Computación</c:v>
                </c:pt>
                <c:pt idx="1">
                  <c:v>Corte y confección</c:v>
                </c:pt>
                <c:pt idx="2">
                  <c:v>Todos</c:v>
                </c:pt>
                <c:pt idx="3">
                  <c:v>Belleza</c:v>
                </c:pt>
                <c:pt idx="4">
                  <c:v>Cooperativismo</c:v>
                </c:pt>
              </c:strCache>
            </c:strRef>
          </c:cat>
          <c:val>
            <c:numRef>
              <c:f>'Sheet1 (2)'!$H$4:$H$8</c:f>
              <c:numCache>
                <c:formatCode>####.0</c:formatCode>
                <c:ptCount val="5"/>
                <c:pt idx="0">
                  <c:v>7.3</c:v>
                </c:pt>
                <c:pt idx="1">
                  <c:v>7.3</c:v>
                </c:pt>
                <c:pt idx="2">
                  <c:v>7.3</c:v>
                </c:pt>
                <c:pt idx="3">
                  <c:v>4.9000000000000004</c:v>
                </c:pt>
                <c:pt idx="4">
                  <c:v>4.8780487804878048</c:v>
                </c:pt>
              </c:numCache>
            </c:numRef>
          </c:val>
          <c:extLst>
            <c:ext xmlns:c16="http://schemas.microsoft.com/office/drawing/2014/chart" uri="{C3380CC4-5D6E-409C-BE32-E72D297353CC}">
              <c16:uniqueId val="{00000000-1B7A-4238-9ACD-4838478F34EE}"/>
            </c:ext>
          </c:extLst>
        </c:ser>
        <c:dLbls>
          <c:showLegendKey val="0"/>
          <c:showVal val="0"/>
          <c:showCatName val="0"/>
          <c:showSerName val="0"/>
          <c:showPercent val="0"/>
          <c:showBubbleSize val="0"/>
        </c:dLbls>
        <c:gapWidth val="219"/>
        <c:overlap val="-27"/>
        <c:axId val="671260751"/>
        <c:axId val="1"/>
      </c:barChart>
      <c:catAx>
        <c:axId val="671260751"/>
        <c:scaling>
          <c:orientation val="minMax"/>
        </c:scaling>
        <c:delete val="0"/>
        <c:axPos val="b"/>
        <c:numFmt formatCode="General" sourceLinked="1"/>
        <c:majorTickMark val="none"/>
        <c:minorTickMark val="none"/>
        <c:tickLblPos val="nextTo"/>
        <c:spPr>
          <a:noFill/>
          <a:ln w="23118"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3118" cap="flat" cmpd="sng" algn="ctr">
              <a:solidFill>
                <a:schemeClr val="tx1">
                  <a:lumMod val="15000"/>
                  <a:lumOff val="85000"/>
                </a:schemeClr>
              </a:solidFill>
              <a:round/>
            </a:ln>
            <a:effectLst/>
          </c:spPr>
        </c:majorGridlines>
        <c:numFmt formatCode="####.0" sourceLinked="1"/>
        <c:majorTickMark val="none"/>
        <c:minorTickMark val="none"/>
        <c:tickLblPos val="nextTo"/>
        <c:spPr>
          <a:ln w="15412">
            <a:noFill/>
          </a:ln>
        </c:spPr>
        <c:txPr>
          <a:bodyPr rot="-60000000" spcFirstLastPara="1" vertOverflow="ellipsis" vert="horz" wrap="square" anchor="ctr" anchorCtr="1"/>
          <a:lstStyle/>
          <a:p>
            <a:pPr>
              <a:defRPr sz="2184" b="1" i="0" u="none" strike="noStrike" kern="1200" baseline="0">
                <a:solidFill>
                  <a:schemeClr val="tx1">
                    <a:lumMod val="65000"/>
                    <a:lumOff val="35000"/>
                  </a:schemeClr>
                </a:solidFill>
                <a:latin typeface="+mn-lt"/>
                <a:ea typeface="+mn-ea"/>
                <a:cs typeface="+mn-cs"/>
              </a:defRPr>
            </a:pPr>
            <a:endParaRPr lang="es-HN"/>
          </a:p>
        </c:txPr>
        <c:crossAx val="671260751"/>
        <c:crosses val="autoZero"/>
        <c:crossBetween val="between"/>
      </c:valAx>
      <c:spPr>
        <a:noFill/>
        <a:ln w="61648">
          <a:noFill/>
        </a:ln>
      </c:spPr>
    </c:plotArea>
    <c:plotVisOnly val="1"/>
    <c:dispBlanksAs val="gap"/>
    <c:showDLblsOverMax val="0"/>
  </c:chart>
  <c:spPr>
    <a:noFill/>
    <a:ln w="23118"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856" b="0" i="0" u="none" strike="noStrike" kern="1200" spc="0" baseline="0">
                <a:solidFill>
                  <a:schemeClr val="tx1">
                    <a:lumMod val="65000"/>
                    <a:lumOff val="35000"/>
                  </a:schemeClr>
                </a:solidFill>
                <a:latin typeface="+mn-lt"/>
                <a:ea typeface="+mn-ea"/>
                <a:cs typeface="+mn-cs"/>
              </a:defRPr>
            </a:pPr>
            <a:r>
              <a:rPr lang="es-HN" sz="2400" b="1" dirty="0"/>
              <a:t>Gráfico 53</a:t>
            </a:r>
          </a:p>
          <a:p>
            <a:pPr>
              <a:defRPr sz="8856" b="0" i="0" u="none" strike="noStrike" kern="1200" spc="0" baseline="0">
                <a:solidFill>
                  <a:schemeClr val="tx1">
                    <a:lumMod val="65000"/>
                    <a:lumOff val="35000"/>
                  </a:schemeClr>
                </a:solidFill>
                <a:latin typeface="+mn-lt"/>
                <a:ea typeface="+mn-ea"/>
                <a:cs typeface="+mn-cs"/>
              </a:defRPr>
            </a:pPr>
            <a:r>
              <a:rPr lang="es-HN" sz="2400" b="1" dirty="0"/>
              <a:t>Nivel educativo del personal institucional</a:t>
            </a:r>
          </a:p>
        </c:rich>
      </c:tx>
      <c:overlay val="0"/>
      <c:spPr>
        <a:noFill/>
        <a:ln w="69003">
          <a:noFill/>
        </a:ln>
      </c:spPr>
    </c:title>
    <c:autoTitleDeleted val="0"/>
    <c:plotArea>
      <c:layout/>
      <c:barChart>
        <c:barDir val="col"/>
        <c:grouping val="clustered"/>
        <c:varyColors val="0"/>
        <c:ser>
          <c:idx val="0"/>
          <c:order val="0"/>
          <c:spPr>
            <a:solidFill>
              <a:srgbClr val="00B0F0"/>
            </a:solidFill>
            <a:ln>
              <a:noFill/>
            </a:ln>
            <a:effectLst/>
          </c:spPr>
          <c:invertIfNegative val="0"/>
          <c:dLbls>
            <c:spPr>
              <a:noFill/>
              <a:ln w="69003">
                <a:noFill/>
              </a:ln>
            </c:spPr>
            <c:txPr>
              <a:bodyPr rot="0" spcFirstLastPara="1" vertOverflow="ellipsis" vert="horz" wrap="square" lIns="38100" tIns="19050" rIns="38100" bIns="19050" anchor="ctr" anchorCtr="1">
                <a:spAutoFit/>
              </a:bodyPr>
              <a:lstStyle/>
              <a:p>
                <a:pPr>
                  <a:defRPr sz="2445"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(2)'!$A$13:$A$16</c:f>
              <c:strCache>
                <c:ptCount val="4"/>
                <c:pt idx="0">
                  <c:v>Universitario</c:v>
                </c:pt>
                <c:pt idx="1">
                  <c:v>Medio</c:v>
                </c:pt>
                <c:pt idx="2">
                  <c:v>Post-grado</c:v>
                </c:pt>
                <c:pt idx="3">
                  <c:v>Básico</c:v>
                </c:pt>
              </c:strCache>
            </c:strRef>
          </c:cat>
          <c:val>
            <c:numRef>
              <c:f>'Sheet1 (2)'!$B$13:$B$16</c:f>
              <c:numCache>
                <c:formatCode>####.0</c:formatCode>
                <c:ptCount val="4"/>
                <c:pt idx="0">
                  <c:v>80.487804878048777</c:v>
                </c:pt>
                <c:pt idx="1">
                  <c:v>48.780487804878049</c:v>
                </c:pt>
                <c:pt idx="2">
                  <c:v>24.390243902439025</c:v>
                </c:pt>
                <c:pt idx="3">
                  <c:v>4.8780487804878048</c:v>
                </c:pt>
              </c:numCache>
            </c:numRef>
          </c:val>
          <c:extLst>
            <c:ext xmlns:c16="http://schemas.microsoft.com/office/drawing/2014/chart" uri="{C3380CC4-5D6E-409C-BE32-E72D297353CC}">
              <c16:uniqueId val="{00000000-217B-4C0A-B8E6-05E41099829C}"/>
            </c:ext>
          </c:extLst>
        </c:ser>
        <c:dLbls>
          <c:showLegendKey val="0"/>
          <c:showVal val="0"/>
          <c:showCatName val="0"/>
          <c:showSerName val="0"/>
          <c:showPercent val="0"/>
          <c:showBubbleSize val="0"/>
        </c:dLbls>
        <c:gapWidth val="219"/>
        <c:overlap val="-27"/>
        <c:axId val="73741392"/>
        <c:axId val="1"/>
      </c:barChart>
      <c:catAx>
        <c:axId val="73741392"/>
        <c:scaling>
          <c:orientation val="minMax"/>
        </c:scaling>
        <c:delete val="0"/>
        <c:axPos val="b"/>
        <c:numFmt formatCode="General" sourceLinked="1"/>
        <c:majorTickMark val="none"/>
        <c:minorTickMark val="none"/>
        <c:tickLblPos val="nextTo"/>
        <c:spPr>
          <a:noFill/>
          <a:ln w="25876" cap="flat" cmpd="sng" algn="ctr">
            <a:solidFill>
              <a:schemeClr val="tx1">
                <a:lumMod val="15000"/>
                <a:lumOff val="85000"/>
              </a:schemeClr>
            </a:solidFill>
            <a:round/>
          </a:ln>
          <a:effectLst/>
        </c:spPr>
        <c:txPr>
          <a:bodyPr rot="-60000000" spcFirstLastPara="1" vertOverflow="ellipsis" vert="horz" wrap="square" anchor="ctr" anchorCtr="1"/>
          <a:lstStyle/>
          <a:p>
            <a:pPr>
              <a:defRPr sz="2445"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5876" cap="flat" cmpd="sng" algn="ctr">
              <a:solidFill>
                <a:schemeClr val="tx1">
                  <a:lumMod val="15000"/>
                  <a:lumOff val="85000"/>
                </a:schemeClr>
              </a:solidFill>
              <a:round/>
            </a:ln>
            <a:effectLst/>
          </c:spPr>
        </c:majorGridlines>
        <c:numFmt formatCode="####.0" sourceLinked="1"/>
        <c:majorTickMark val="none"/>
        <c:minorTickMark val="none"/>
        <c:tickLblPos val="nextTo"/>
        <c:spPr>
          <a:ln w="17251">
            <a:noFill/>
          </a:ln>
        </c:spPr>
        <c:txPr>
          <a:bodyPr rot="-60000000" spcFirstLastPara="1" vertOverflow="ellipsis" vert="horz" wrap="square" anchor="ctr" anchorCtr="1"/>
          <a:lstStyle/>
          <a:p>
            <a:pPr>
              <a:defRPr sz="2445" b="1" i="0" u="none" strike="noStrike" kern="1200" baseline="0">
                <a:solidFill>
                  <a:schemeClr val="tx1">
                    <a:lumMod val="65000"/>
                    <a:lumOff val="35000"/>
                  </a:schemeClr>
                </a:solidFill>
                <a:latin typeface="+mn-lt"/>
                <a:ea typeface="+mn-ea"/>
                <a:cs typeface="+mn-cs"/>
              </a:defRPr>
            </a:pPr>
            <a:endParaRPr lang="es-HN"/>
          </a:p>
        </c:txPr>
        <c:crossAx val="73741392"/>
        <c:crosses val="autoZero"/>
        <c:crossBetween val="between"/>
      </c:valAx>
      <c:spPr>
        <a:noFill/>
        <a:ln w="69003">
          <a:noFill/>
        </a:ln>
      </c:spPr>
    </c:plotArea>
    <c:plotVisOnly val="1"/>
    <c:dispBlanksAs val="gap"/>
    <c:showDLblsOverMax val="0"/>
  </c:chart>
  <c:spPr>
    <a:noFill/>
    <a:ln w="25876"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807" b="0" i="0" u="none" strike="noStrike" kern="1200" spc="0" baseline="0">
                <a:solidFill>
                  <a:schemeClr val="tx1">
                    <a:lumMod val="95000"/>
                    <a:lumOff val="5000"/>
                  </a:schemeClr>
                </a:solidFill>
                <a:latin typeface="+mn-lt"/>
                <a:ea typeface="+mn-ea"/>
                <a:cs typeface="+mn-cs"/>
              </a:defRPr>
            </a:pPr>
            <a:r>
              <a:rPr lang="es-HN" sz="2400" b="1" dirty="0">
                <a:solidFill>
                  <a:schemeClr val="tx1">
                    <a:lumMod val="95000"/>
                    <a:lumOff val="5000"/>
                  </a:schemeClr>
                </a:solidFill>
              </a:rPr>
              <a:t>Gráfico 54</a:t>
            </a:r>
          </a:p>
          <a:p>
            <a:pPr>
              <a:defRPr sz="8807" b="0" i="0" u="none" strike="noStrike" kern="1200" spc="0" baseline="0">
                <a:solidFill>
                  <a:schemeClr val="tx1">
                    <a:lumMod val="95000"/>
                    <a:lumOff val="5000"/>
                  </a:schemeClr>
                </a:solidFill>
                <a:latin typeface="+mn-lt"/>
                <a:ea typeface="+mn-ea"/>
                <a:cs typeface="+mn-cs"/>
              </a:defRPr>
            </a:pPr>
            <a:r>
              <a:rPr lang="es-HN" sz="2400" b="1" dirty="0">
                <a:solidFill>
                  <a:schemeClr val="tx1">
                    <a:lumMod val="95000"/>
                    <a:lumOff val="5000"/>
                  </a:schemeClr>
                </a:solidFill>
              </a:rPr>
              <a:t>Fuente financiera institucional</a:t>
            </a:r>
          </a:p>
        </c:rich>
      </c:tx>
      <c:overlay val="0"/>
      <c:spPr>
        <a:noFill/>
        <a:ln w="68809">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68809">
                <a:noFill/>
              </a:ln>
            </c:spPr>
            <c:txPr>
              <a:bodyPr rot="0" spcFirstLastPara="1" vertOverflow="ellipsis" vert="horz" wrap="square" lIns="38100" tIns="19050" rIns="38100" bIns="19050" anchor="ctr" anchorCtr="1">
                <a:spAutoFit/>
              </a:bodyPr>
              <a:lstStyle/>
              <a:p>
                <a:pPr>
                  <a:defRPr sz="2438" b="1" i="0" u="none" strike="noStrike" kern="1200" baseline="0">
                    <a:solidFill>
                      <a:schemeClr val="tx1">
                        <a:lumMod val="95000"/>
                        <a:lumOff val="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(2)'!$A$12:$A$15</c:f>
              <c:strCache>
                <c:ptCount val="4"/>
                <c:pt idx="0">
                  <c:v>Autofinanciamiento</c:v>
                </c:pt>
                <c:pt idx="1">
                  <c:v>Cooperación Internacional</c:v>
                </c:pt>
                <c:pt idx="2">
                  <c:v>Transferencias del Estado</c:v>
                </c:pt>
                <c:pt idx="3">
                  <c:v>Donante Privado Nacional</c:v>
                </c:pt>
              </c:strCache>
            </c:strRef>
          </c:cat>
          <c:val>
            <c:numRef>
              <c:f>'Sheet1 (2)'!$B$12:$B$15</c:f>
              <c:numCache>
                <c:formatCode>####.0</c:formatCode>
                <c:ptCount val="4"/>
                <c:pt idx="0">
                  <c:v>56.097560975609802</c:v>
                </c:pt>
                <c:pt idx="1">
                  <c:v>48.780487804878049</c:v>
                </c:pt>
                <c:pt idx="2">
                  <c:v>39.024390243902438</c:v>
                </c:pt>
                <c:pt idx="3">
                  <c:v>12.195121951219512</c:v>
                </c:pt>
              </c:numCache>
            </c:numRef>
          </c:val>
          <c:extLst>
            <c:ext xmlns:c16="http://schemas.microsoft.com/office/drawing/2014/chart" uri="{C3380CC4-5D6E-409C-BE32-E72D297353CC}">
              <c16:uniqueId val="{00000000-BE63-430C-870E-4381E5C2FD08}"/>
            </c:ext>
          </c:extLst>
        </c:ser>
        <c:dLbls>
          <c:showLegendKey val="0"/>
          <c:showVal val="0"/>
          <c:showCatName val="0"/>
          <c:showSerName val="0"/>
          <c:showPercent val="0"/>
          <c:showBubbleSize val="0"/>
        </c:dLbls>
        <c:gapWidth val="182"/>
        <c:axId val="519550608"/>
        <c:axId val="1"/>
      </c:barChart>
      <c:catAx>
        <c:axId val="519550608"/>
        <c:scaling>
          <c:orientation val="minMax"/>
        </c:scaling>
        <c:delete val="0"/>
        <c:axPos val="l"/>
        <c:numFmt formatCode="General" sourceLinked="1"/>
        <c:majorTickMark val="none"/>
        <c:minorTickMark val="none"/>
        <c:tickLblPos val="nextTo"/>
        <c:spPr>
          <a:noFill/>
          <a:ln w="25803" cap="flat" cmpd="sng" algn="ctr">
            <a:solidFill>
              <a:schemeClr val="tx1">
                <a:lumMod val="15000"/>
                <a:lumOff val="85000"/>
              </a:schemeClr>
            </a:solidFill>
            <a:round/>
          </a:ln>
          <a:effectLst/>
        </c:spPr>
        <c:txPr>
          <a:bodyPr rot="-60000000" spcFirstLastPara="1" vertOverflow="ellipsis" vert="horz" wrap="square" anchor="ctr" anchorCtr="1"/>
          <a:lstStyle/>
          <a:p>
            <a:pPr>
              <a:defRPr sz="2438"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25803" cap="flat" cmpd="sng" algn="ctr">
              <a:solidFill>
                <a:schemeClr val="tx1">
                  <a:lumMod val="15000"/>
                  <a:lumOff val="85000"/>
                </a:schemeClr>
              </a:solidFill>
              <a:round/>
            </a:ln>
            <a:effectLst/>
          </c:spPr>
        </c:majorGridlines>
        <c:numFmt formatCode="####.0" sourceLinked="1"/>
        <c:majorTickMark val="none"/>
        <c:minorTickMark val="none"/>
        <c:tickLblPos val="nextTo"/>
        <c:spPr>
          <a:ln w="17202">
            <a:noFill/>
          </a:ln>
        </c:spPr>
        <c:txPr>
          <a:bodyPr rot="-60000000" spcFirstLastPara="1" vertOverflow="ellipsis" vert="horz" wrap="square" anchor="ctr" anchorCtr="1"/>
          <a:lstStyle/>
          <a:p>
            <a:pPr>
              <a:defRPr sz="2438" b="1" i="0" u="none" strike="noStrike" kern="1200" baseline="0">
                <a:solidFill>
                  <a:schemeClr val="tx1">
                    <a:lumMod val="95000"/>
                    <a:lumOff val="5000"/>
                  </a:schemeClr>
                </a:solidFill>
                <a:latin typeface="+mn-lt"/>
                <a:ea typeface="+mn-ea"/>
                <a:cs typeface="+mn-cs"/>
              </a:defRPr>
            </a:pPr>
            <a:endParaRPr lang="es-HN"/>
          </a:p>
        </c:txPr>
        <c:crossAx val="519550608"/>
        <c:crosses val="autoZero"/>
        <c:crossBetween val="between"/>
      </c:valAx>
      <c:spPr>
        <a:noFill/>
        <a:ln w="68809">
          <a:noFill/>
        </a:ln>
      </c:spPr>
    </c:plotArea>
    <c:plotVisOnly val="1"/>
    <c:dispBlanksAs val="gap"/>
    <c:showDLblsOverMax val="0"/>
  </c:chart>
  <c:spPr>
    <a:noFill/>
    <a:ln w="25803"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832" b="0" i="0" u="none" strike="noStrike" kern="1200" spc="0" baseline="0">
                <a:solidFill>
                  <a:schemeClr val="tx1">
                    <a:lumMod val="65000"/>
                    <a:lumOff val="35000"/>
                  </a:schemeClr>
                </a:solidFill>
                <a:latin typeface="+mn-lt"/>
                <a:ea typeface="+mn-ea"/>
                <a:cs typeface="+mn-cs"/>
              </a:defRPr>
            </a:pPr>
            <a:r>
              <a:rPr lang="es-HN" sz="2400" b="1" dirty="0">
                <a:solidFill>
                  <a:schemeClr val="tx1">
                    <a:lumMod val="95000"/>
                    <a:lumOff val="5000"/>
                  </a:schemeClr>
                </a:solidFill>
              </a:rPr>
              <a:t>Gráfico 55</a:t>
            </a:r>
          </a:p>
          <a:p>
            <a:pPr>
              <a:defRPr sz="4832" b="0" i="0" u="none" strike="noStrike" kern="1200" spc="0" baseline="0">
                <a:solidFill>
                  <a:schemeClr val="tx1">
                    <a:lumMod val="65000"/>
                    <a:lumOff val="35000"/>
                  </a:schemeClr>
                </a:solidFill>
                <a:latin typeface="+mn-lt"/>
                <a:ea typeface="+mn-ea"/>
                <a:cs typeface="+mn-cs"/>
              </a:defRPr>
            </a:pPr>
            <a:r>
              <a:rPr lang="es-HN" sz="2400" b="1" dirty="0">
                <a:solidFill>
                  <a:schemeClr val="tx1">
                    <a:lumMod val="95000"/>
                    <a:lumOff val="5000"/>
                  </a:schemeClr>
                </a:solidFill>
              </a:rPr>
              <a:t>Mecanismos que generan conocimientos</a:t>
            </a:r>
          </a:p>
        </c:rich>
      </c:tx>
      <c:overlay val="0"/>
      <c:spPr>
        <a:noFill/>
        <a:ln w="50967">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50967">
                <a:noFill/>
              </a:ln>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95000"/>
                        <a:lumOff val="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(2)'!$F$3:$F$12</c:f>
              <c:strCache>
                <c:ptCount val="10"/>
                <c:pt idx="0">
                  <c:v>Informes</c:v>
                </c:pt>
                <c:pt idx="1">
                  <c:v>Materiales educativos</c:v>
                </c:pt>
                <c:pt idx="2">
                  <c:v>Talleres</c:v>
                </c:pt>
                <c:pt idx="3">
                  <c:v>Eventos culturales y artísticos</c:v>
                </c:pt>
                <c:pt idx="4">
                  <c:v>Boletines informativos</c:v>
                </c:pt>
                <c:pt idx="5">
                  <c:v>Material promocional</c:v>
                </c:pt>
                <c:pt idx="6">
                  <c:v>Memorias institucionales</c:v>
                </c:pt>
                <c:pt idx="7">
                  <c:v>Radio</c:v>
                </c:pt>
                <c:pt idx="8">
                  <c:v>TV</c:v>
                </c:pt>
                <c:pt idx="9">
                  <c:v>Libros</c:v>
                </c:pt>
              </c:strCache>
            </c:strRef>
          </c:cat>
          <c:val>
            <c:numRef>
              <c:f>'Sheet1 (2)'!$G$3:$G$12</c:f>
              <c:numCache>
                <c:formatCode>####.0</c:formatCode>
                <c:ptCount val="10"/>
                <c:pt idx="0">
                  <c:v>82.926829268292678</c:v>
                </c:pt>
                <c:pt idx="1">
                  <c:v>80.487804878048777</c:v>
                </c:pt>
                <c:pt idx="2">
                  <c:v>73.170731707317074</c:v>
                </c:pt>
                <c:pt idx="3">
                  <c:v>70.7</c:v>
                </c:pt>
                <c:pt idx="4">
                  <c:v>58.536585365853661</c:v>
                </c:pt>
                <c:pt idx="5">
                  <c:v>56.097560975609753</c:v>
                </c:pt>
                <c:pt idx="6">
                  <c:v>53.658536585365852</c:v>
                </c:pt>
                <c:pt idx="7">
                  <c:v>53.658536585365852</c:v>
                </c:pt>
                <c:pt idx="8">
                  <c:v>53.658536585365852</c:v>
                </c:pt>
                <c:pt idx="9">
                  <c:v>51.219512195121951</c:v>
                </c:pt>
              </c:numCache>
            </c:numRef>
          </c:val>
          <c:extLst>
            <c:ext xmlns:c16="http://schemas.microsoft.com/office/drawing/2014/chart" uri="{C3380CC4-5D6E-409C-BE32-E72D297353CC}">
              <c16:uniqueId val="{00000000-44E5-4949-B0E7-996806D6459E}"/>
            </c:ext>
          </c:extLst>
        </c:ser>
        <c:dLbls>
          <c:showLegendKey val="0"/>
          <c:showVal val="0"/>
          <c:showCatName val="0"/>
          <c:showSerName val="0"/>
          <c:showPercent val="0"/>
          <c:showBubbleSize val="0"/>
        </c:dLbls>
        <c:gapWidth val="182"/>
        <c:axId val="956785664"/>
        <c:axId val="1"/>
      </c:barChart>
      <c:catAx>
        <c:axId val="956785664"/>
        <c:scaling>
          <c:orientation val="minMax"/>
        </c:scaling>
        <c:delete val="0"/>
        <c:axPos val="l"/>
        <c:numFmt formatCode="General" sourceLinked="1"/>
        <c:majorTickMark val="none"/>
        <c:minorTickMark val="none"/>
        <c:tickLblPos val="nextTo"/>
        <c:spPr>
          <a:noFill/>
          <a:ln w="19113" cap="flat" cmpd="sng" algn="ctr">
            <a:solidFill>
              <a:schemeClr val="tx1">
                <a:lumMod val="15000"/>
                <a:lumOff val="85000"/>
              </a:schemeClr>
            </a:solidFill>
            <a:round/>
          </a:ln>
          <a:effectLst/>
        </c:spPr>
        <c:txPr>
          <a:bodyPr rot="-60000000" spcFirstLastPara="1" vertOverflow="ellipsis" vert="horz" wrap="square" anchor="ctr" anchorCtr="1"/>
          <a:lstStyle/>
          <a:p>
            <a:pPr>
              <a:defRPr sz="1806"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9113" cap="flat" cmpd="sng" algn="ctr">
              <a:solidFill>
                <a:schemeClr val="tx1">
                  <a:lumMod val="15000"/>
                  <a:lumOff val="85000"/>
                </a:schemeClr>
              </a:solidFill>
              <a:round/>
            </a:ln>
            <a:effectLst/>
          </c:spPr>
        </c:majorGridlines>
        <c:numFmt formatCode="####.0" sourceLinked="1"/>
        <c:majorTickMark val="none"/>
        <c:minorTickMark val="none"/>
        <c:tickLblPos val="nextTo"/>
        <c:spPr>
          <a:ln w="12742">
            <a:noFill/>
          </a:ln>
        </c:spPr>
        <c:txPr>
          <a:bodyPr rot="-60000000" spcFirstLastPara="1" vertOverflow="ellipsis" vert="horz" wrap="square" anchor="ctr" anchorCtr="1"/>
          <a:lstStyle/>
          <a:p>
            <a:pPr>
              <a:defRPr sz="1806" b="1" i="0" u="none" strike="noStrike" kern="1200" baseline="0">
                <a:solidFill>
                  <a:schemeClr val="tx1">
                    <a:lumMod val="65000"/>
                    <a:lumOff val="35000"/>
                  </a:schemeClr>
                </a:solidFill>
                <a:latin typeface="+mn-lt"/>
                <a:ea typeface="+mn-ea"/>
                <a:cs typeface="+mn-cs"/>
              </a:defRPr>
            </a:pPr>
            <a:endParaRPr lang="es-HN"/>
          </a:p>
        </c:txPr>
        <c:crossAx val="956785664"/>
        <c:crosses val="autoZero"/>
        <c:crossBetween val="between"/>
      </c:valAx>
      <c:spPr>
        <a:noFill/>
        <a:ln w="50967">
          <a:noFill/>
        </a:ln>
      </c:spPr>
    </c:plotArea>
    <c:plotVisOnly val="1"/>
    <c:dispBlanksAs val="gap"/>
    <c:showDLblsOverMax val="0"/>
  </c:chart>
  <c:spPr>
    <a:noFill/>
    <a:ln w="19113"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75" b="0" i="0" u="none" strike="noStrike" kern="1200" spc="0" baseline="0">
                <a:solidFill>
                  <a:schemeClr val="tx1">
                    <a:lumMod val="65000"/>
                    <a:lumOff val="35000"/>
                  </a:schemeClr>
                </a:solidFill>
                <a:latin typeface="+mn-lt"/>
                <a:ea typeface="+mn-ea"/>
                <a:cs typeface="+mn-cs"/>
              </a:defRPr>
            </a:pPr>
            <a:r>
              <a:rPr lang="es-HN" sz="2400" b="1" dirty="0">
                <a:solidFill>
                  <a:schemeClr val="tx1">
                    <a:lumMod val="95000"/>
                    <a:lumOff val="5000"/>
                  </a:schemeClr>
                </a:solidFill>
              </a:rPr>
              <a:t>Gráfico 56</a:t>
            </a:r>
          </a:p>
          <a:p>
            <a:pPr>
              <a:defRPr sz="7075" b="0" i="0" u="none" strike="noStrike" kern="1200" spc="0" baseline="0">
                <a:solidFill>
                  <a:schemeClr val="tx1">
                    <a:lumMod val="65000"/>
                    <a:lumOff val="35000"/>
                  </a:schemeClr>
                </a:solidFill>
                <a:latin typeface="+mn-lt"/>
                <a:ea typeface="+mn-ea"/>
                <a:cs typeface="+mn-cs"/>
              </a:defRPr>
            </a:pPr>
            <a:r>
              <a:rPr lang="es-HN" sz="2400" b="1" dirty="0">
                <a:solidFill>
                  <a:schemeClr val="tx1">
                    <a:lumMod val="95000"/>
                    <a:lumOff val="5000"/>
                  </a:schemeClr>
                </a:solidFill>
              </a:rPr>
              <a:t>Instituciones que tienen sistema de monitoreo</a:t>
            </a:r>
          </a:p>
        </c:rich>
      </c:tx>
      <c:overlay val="0"/>
      <c:spPr>
        <a:noFill/>
        <a:ln w="61672">
          <a:noFill/>
        </a:ln>
      </c:spPr>
    </c:title>
    <c:autoTitleDeleted val="0"/>
    <c:plotArea>
      <c:layout/>
      <c:pieChart>
        <c:varyColors val="1"/>
        <c:ser>
          <c:idx val="0"/>
          <c:order val="0"/>
          <c:dPt>
            <c:idx val="0"/>
            <c:bubble3D val="0"/>
            <c:explosion val="6"/>
            <c:spPr>
              <a:solidFill>
                <a:schemeClr val="accent1"/>
              </a:solidFill>
              <a:ln w="46254">
                <a:solidFill>
                  <a:schemeClr val="lt1"/>
                </a:solidFill>
              </a:ln>
              <a:effectLst/>
            </c:spPr>
            <c:extLst>
              <c:ext xmlns:c16="http://schemas.microsoft.com/office/drawing/2014/chart" uri="{C3380CC4-5D6E-409C-BE32-E72D297353CC}">
                <c16:uniqueId val="{00000000-26C5-4CB2-94EA-0D2732A0400D}"/>
              </c:ext>
            </c:extLst>
          </c:dPt>
          <c:dPt>
            <c:idx val="1"/>
            <c:bubble3D val="0"/>
            <c:explosion val="12"/>
            <c:spPr>
              <a:solidFill>
                <a:schemeClr val="accent2"/>
              </a:solidFill>
              <a:ln w="46254">
                <a:solidFill>
                  <a:schemeClr val="lt1"/>
                </a:solidFill>
              </a:ln>
              <a:effectLst/>
            </c:spPr>
            <c:extLst>
              <c:ext xmlns:c16="http://schemas.microsoft.com/office/drawing/2014/chart" uri="{C3380CC4-5D6E-409C-BE32-E72D297353CC}">
                <c16:uniqueId val="{00000001-26C5-4CB2-94EA-0D2732A0400D}"/>
              </c:ext>
            </c:extLst>
          </c:dPt>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2185" b="1"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23127"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(2)'!$H$3:$H$4</c:f>
              <c:strCache>
                <c:ptCount val="2"/>
                <c:pt idx="0">
                  <c:v>Si</c:v>
                </c:pt>
                <c:pt idx="1">
                  <c:v>No</c:v>
                </c:pt>
              </c:strCache>
            </c:strRef>
          </c:cat>
          <c:val>
            <c:numRef>
              <c:f>'Sheet1 (2)'!$I$3:$I$4</c:f>
              <c:numCache>
                <c:formatCode>####.0</c:formatCode>
                <c:ptCount val="2"/>
                <c:pt idx="0">
                  <c:v>80.487804878048777</c:v>
                </c:pt>
                <c:pt idx="1">
                  <c:v>19.512195121951219</c:v>
                </c:pt>
              </c:numCache>
            </c:numRef>
          </c:val>
          <c:extLst>
            <c:ext xmlns:c16="http://schemas.microsoft.com/office/drawing/2014/chart" uri="{C3380CC4-5D6E-409C-BE32-E72D297353CC}">
              <c16:uniqueId val="{00000002-26C5-4CB2-94EA-0D2732A0400D}"/>
            </c:ext>
          </c:extLst>
        </c:ser>
        <c:dLbls>
          <c:showLegendKey val="0"/>
          <c:showVal val="0"/>
          <c:showCatName val="0"/>
          <c:showSerName val="0"/>
          <c:showPercent val="0"/>
          <c:showBubbleSize val="0"/>
          <c:showLeaderLines val="1"/>
        </c:dLbls>
        <c:firstSliceAng val="0"/>
      </c:pieChart>
      <c:spPr>
        <a:noFill/>
        <a:ln w="61672">
          <a:noFill/>
        </a:ln>
      </c:spPr>
    </c:plotArea>
    <c:plotVisOnly val="1"/>
    <c:dispBlanksAs val="gap"/>
    <c:showDLblsOverMax val="0"/>
  </c:chart>
  <c:spPr>
    <a:noFill/>
    <a:ln>
      <a:noFill/>
    </a:ln>
    <a:effectLst/>
  </c:spPr>
  <c:txPr>
    <a:bodyPr/>
    <a:lstStyle/>
    <a:p>
      <a:pPr>
        <a:defRPr/>
      </a:pPr>
      <a:endParaRPr lang="es-HN"/>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461" b="0" i="0" u="none" strike="noStrike" kern="1200" spc="0" baseline="0">
                <a:solidFill>
                  <a:schemeClr val="tx1">
                    <a:lumMod val="95000"/>
                    <a:lumOff val="5000"/>
                  </a:schemeClr>
                </a:solidFill>
                <a:latin typeface="+mn-lt"/>
                <a:ea typeface="+mn-ea"/>
                <a:cs typeface="+mn-cs"/>
              </a:defRPr>
            </a:pPr>
            <a:r>
              <a:rPr lang="es-HN" sz="2400" b="1" dirty="0">
                <a:solidFill>
                  <a:schemeClr val="tx1">
                    <a:lumMod val="95000"/>
                    <a:lumOff val="5000"/>
                  </a:schemeClr>
                </a:solidFill>
              </a:rPr>
              <a:t>Gráfico 57</a:t>
            </a:r>
          </a:p>
          <a:p>
            <a:pPr>
              <a:defRPr sz="7461" b="0" i="0" u="none" strike="noStrike" kern="1200" spc="0" baseline="0">
                <a:solidFill>
                  <a:schemeClr val="tx1">
                    <a:lumMod val="95000"/>
                    <a:lumOff val="5000"/>
                  </a:schemeClr>
                </a:solidFill>
                <a:latin typeface="+mn-lt"/>
                <a:ea typeface="+mn-ea"/>
                <a:cs typeface="+mn-cs"/>
              </a:defRPr>
            </a:pPr>
            <a:r>
              <a:rPr lang="es-HN" sz="2400" b="1" dirty="0">
                <a:solidFill>
                  <a:schemeClr val="tx1">
                    <a:lumMod val="95000"/>
                    <a:lumOff val="5000"/>
                  </a:schemeClr>
                </a:solidFill>
              </a:rPr>
              <a:t>Diferentes sistemas de monitoreo</a:t>
            </a:r>
            <a:r>
              <a:rPr lang="es-HN" sz="2400" b="1" baseline="0" dirty="0">
                <a:solidFill>
                  <a:schemeClr val="tx1">
                    <a:lumMod val="95000"/>
                    <a:lumOff val="5000"/>
                  </a:schemeClr>
                </a:solidFill>
              </a:rPr>
              <a:t> institucionales</a:t>
            </a:r>
            <a:endParaRPr lang="es-HN" sz="2400" b="1" dirty="0">
              <a:solidFill>
                <a:schemeClr val="tx1">
                  <a:lumMod val="95000"/>
                  <a:lumOff val="5000"/>
                </a:schemeClr>
              </a:solidFill>
            </a:endParaRPr>
          </a:p>
        </c:rich>
      </c:tx>
      <c:overlay val="0"/>
      <c:spPr>
        <a:noFill/>
        <a:ln w="63338">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63338">
                <a:noFill/>
              </a:ln>
            </c:spPr>
            <c:txPr>
              <a:bodyPr rot="0" spcFirstLastPara="1" vertOverflow="ellipsis" vert="horz" wrap="square" lIns="38100" tIns="19050" rIns="38100" bIns="19050" anchor="ctr" anchorCtr="1">
                <a:spAutoFit/>
              </a:bodyPr>
              <a:lstStyle/>
              <a:p>
                <a:pPr>
                  <a:defRPr sz="2244"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(2)'!$H$17:$H$20</c:f>
              <c:strCache>
                <c:ptCount val="4"/>
                <c:pt idx="0">
                  <c:v>Visita a la comunidad para conocer cambios </c:v>
                </c:pt>
                <c:pt idx="1">
                  <c:v>Presentación de informes y planificaciones mensuales.</c:v>
                </c:pt>
                <c:pt idx="2">
                  <c:v>Se evalua trimestralmente para conocer avances de las actividades que realizan.</c:v>
                </c:pt>
                <c:pt idx="3">
                  <c:v>Unidad para monitoreo evaluación y seguimiento.</c:v>
                </c:pt>
              </c:strCache>
            </c:strRef>
          </c:cat>
          <c:val>
            <c:numRef>
              <c:f>'Sheet1 (2)'!$I$17:$I$20</c:f>
              <c:numCache>
                <c:formatCode>####.0</c:formatCode>
                <c:ptCount val="4"/>
                <c:pt idx="0">
                  <c:v>12.2</c:v>
                </c:pt>
                <c:pt idx="1">
                  <c:v>4.9000000000000004</c:v>
                </c:pt>
                <c:pt idx="2">
                  <c:v>4.9000000000000004</c:v>
                </c:pt>
                <c:pt idx="3">
                  <c:v>4.9000000000000004</c:v>
                </c:pt>
              </c:numCache>
            </c:numRef>
          </c:val>
          <c:extLst>
            <c:ext xmlns:c16="http://schemas.microsoft.com/office/drawing/2014/chart" uri="{C3380CC4-5D6E-409C-BE32-E72D297353CC}">
              <c16:uniqueId val="{00000000-E9C5-43E6-804B-6499F1E3BB97}"/>
            </c:ext>
          </c:extLst>
        </c:ser>
        <c:dLbls>
          <c:showLegendKey val="0"/>
          <c:showVal val="0"/>
          <c:showCatName val="0"/>
          <c:showSerName val="0"/>
          <c:showPercent val="0"/>
          <c:showBubbleSize val="0"/>
        </c:dLbls>
        <c:gapWidth val="182"/>
        <c:axId val="67415231"/>
        <c:axId val="1"/>
      </c:barChart>
      <c:catAx>
        <c:axId val="67415231"/>
        <c:scaling>
          <c:orientation val="minMax"/>
        </c:scaling>
        <c:delete val="0"/>
        <c:axPos val="l"/>
        <c:numFmt formatCode="General" sourceLinked="1"/>
        <c:majorTickMark val="none"/>
        <c:minorTickMark val="none"/>
        <c:tickLblPos val="nextTo"/>
        <c:spPr>
          <a:noFill/>
          <a:ln w="23752" cap="flat" cmpd="sng" algn="ctr">
            <a:solidFill>
              <a:schemeClr val="tx1">
                <a:lumMod val="15000"/>
                <a:lumOff val="85000"/>
              </a:schemeClr>
            </a:solidFill>
            <a:round/>
          </a:ln>
          <a:effectLst/>
        </c:spPr>
        <c:txPr>
          <a:bodyPr rot="-60000000" spcFirstLastPara="1" vertOverflow="ellipsis" vert="horz" wrap="square" anchor="ctr" anchorCtr="1"/>
          <a:lstStyle/>
          <a:p>
            <a:pPr>
              <a:defRPr sz="2244"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23752" cap="flat" cmpd="sng" algn="ctr">
              <a:solidFill>
                <a:schemeClr val="tx1">
                  <a:lumMod val="15000"/>
                  <a:lumOff val="85000"/>
                </a:schemeClr>
              </a:solidFill>
              <a:round/>
            </a:ln>
            <a:effectLst/>
          </c:spPr>
        </c:majorGridlines>
        <c:numFmt formatCode="####.0" sourceLinked="1"/>
        <c:majorTickMark val="none"/>
        <c:minorTickMark val="none"/>
        <c:tickLblPos val="nextTo"/>
        <c:spPr>
          <a:ln w="15835">
            <a:noFill/>
          </a:ln>
        </c:spPr>
        <c:txPr>
          <a:bodyPr rot="-60000000" spcFirstLastPara="1" vertOverflow="ellipsis" vert="horz" wrap="square" anchor="ctr" anchorCtr="1"/>
          <a:lstStyle/>
          <a:p>
            <a:pPr>
              <a:defRPr sz="2244" b="1" i="0" u="none" strike="noStrike" kern="1200" baseline="0">
                <a:solidFill>
                  <a:schemeClr val="tx1">
                    <a:lumMod val="95000"/>
                    <a:lumOff val="5000"/>
                  </a:schemeClr>
                </a:solidFill>
                <a:latin typeface="+mn-lt"/>
                <a:ea typeface="+mn-ea"/>
                <a:cs typeface="+mn-cs"/>
              </a:defRPr>
            </a:pPr>
            <a:endParaRPr lang="es-HN"/>
          </a:p>
        </c:txPr>
        <c:crossAx val="67415231"/>
        <c:crosses val="autoZero"/>
        <c:crossBetween val="between"/>
      </c:valAx>
      <c:spPr>
        <a:noFill/>
        <a:ln w="63338">
          <a:noFill/>
        </a:ln>
      </c:spPr>
    </c:plotArea>
    <c:plotVisOnly val="1"/>
    <c:dispBlanksAs val="gap"/>
    <c:showDLblsOverMax val="0"/>
  </c:chart>
  <c:spPr>
    <a:noFill/>
    <a:ln w="23752"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98" b="0" i="0" u="none" strike="noStrike" kern="1200" spc="0" baseline="0">
                <a:solidFill>
                  <a:schemeClr val="tx1">
                    <a:lumMod val="65000"/>
                    <a:lumOff val="35000"/>
                  </a:schemeClr>
                </a:solidFill>
                <a:latin typeface="+mn-lt"/>
                <a:ea typeface="+mn-ea"/>
                <a:cs typeface="+mn-cs"/>
              </a:defRPr>
            </a:pPr>
            <a:r>
              <a:rPr lang="es-HN" sz="2400" b="1" dirty="0"/>
              <a:t>Gráfico 58</a:t>
            </a:r>
          </a:p>
          <a:p>
            <a:pPr>
              <a:defRPr sz="6098" b="0" i="0" u="none" strike="noStrike" kern="1200" spc="0" baseline="0">
                <a:solidFill>
                  <a:schemeClr val="tx1">
                    <a:lumMod val="65000"/>
                    <a:lumOff val="35000"/>
                  </a:schemeClr>
                </a:solidFill>
                <a:latin typeface="+mn-lt"/>
                <a:ea typeface="+mn-ea"/>
                <a:cs typeface="+mn-cs"/>
              </a:defRPr>
            </a:pPr>
            <a:r>
              <a:rPr lang="es-HN" sz="2400" b="1" dirty="0"/>
              <a:t>Porcentaje de instituciones que manejan información estadística</a:t>
            </a:r>
          </a:p>
        </c:rich>
      </c:tx>
      <c:layout>
        <c:manualLayout>
          <c:xMode val="edge"/>
          <c:yMode val="edge"/>
          <c:x val="0.17135996637295556"/>
          <c:y val="9.623273834727622E-3"/>
        </c:manualLayout>
      </c:layout>
      <c:overlay val="0"/>
      <c:spPr>
        <a:noFill/>
        <a:ln w="57263">
          <a:noFill/>
        </a:ln>
      </c:spPr>
    </c:title>
    <c:autoTitleDeleted val="0"/>
    <c:plotArea>
      <c:layout/>
      <c:pieChart>
        <c:varyColors val="1"/>
        <c:ser>
          <c:idx val="0"/>
          <c:order val="0"/>
          <c:dPt>
            <c:idx val="0"/>
            <c:bubble3D val="0"/>
            <c:explosion val="8"/>
            <c:spPr>
              <a:solidFill>
                <a:schemeClr val="accent1"/>
              </a:solidFill>
              <a:ln w="42947">
                <a:solidFill>
                  <a:schemeClr val="lt1"/>
                </a:solidFill>
              </a:ln>
              <a:effectLst/>
            </c:spPr>
            <c:extLst>
              <c:ext xmlns:c16="http://schemas.microsoft.com/office/drawing/2014/chart" uri="{C3380CC4-5D6E-409C-BE32-E72D297353CC}">
                <c16:uniqueId val="{00000000-53C0-43B8-948A-43F6D980573B}"/>
              </c:ext>
            </c:extLst>
          </c:dPt>
          <c:dPt>
            <c:idx val="1"/>
            <c:bubble3D val="0"/>
            <c:explosion val="15"/>
            <c:spPr>
              <a:solidFill>
                <a:schemeClr val="accent2"/>
              </a:solidFill>
              <a:ln w="42947">
                <a:solidFill>
                  <a:schemeClr val="lt1"/>
                </a:solidFill>
              </a:ln>
              <a:effectLst/>
            </c:spPr>
            <c:extLst>
              <c:ext xmlns:c16="http://schemas.microsoft.com/office/drawing/2014/chart" uri="{C3380CC4-5D6E-409C-BE32-E72D297353CC}">
                <c16:uniqueId val="{00000001-53C0-43B8-948A-43F6D980573B}"/>
              </c:ext>
            </c:extLst>
          </c:dPt>
          <c:dLbls>
            <c:dLbl>
              <c:idx val="0"/>
              <c:layout>
                <c:manualLayout>
                  <c:x val="-4.0495529253582935E-2"/>
                  <c:y val="-0.24978881839230405"/>
                </c:manualLayout>
              </c:layout>
              <c:tx>
                <c:rich>
                  <a:bodyPr rot="0" spcFirstLastPara="1" vertOverflow="ellipsis" vert="horz" wrap="square" lIns="38100" tIns="19050" rIns="38100" bIns="19050" anchor="ctr" anchorCtr="1">
                    <a:spAutoFit/>
                  </a:bodyPr>
                  <a:lstStyle/>
                  <a:p>
                    <a:pPr>
                      <a:defRPr sz="2029" b="1" i="0" u="none" strike="noStrike" kern="1200" baseline="0">
                        <a:solidFill>
                          <a:schemeClr val="tx1">
                            <a:lumMod val="75000"/>
                            <a:lumOff val="25000"/>
                          </a:schemeClr>
                        </a:solidFill>
                        <a:latin typeface="+mn-lt"/>
                        <a:ea typeface="+mn-ea"/>
                        <a:cs typeface="+mn-cs"/>
                      </a:defRPr>
                    </a:pPr>
                    <a:fld id="{C02263E0-8A0E-4CFE-AEC3-2054B3A9A430}" type="CATEGORYNAME">
                      <a:rPr lang="en-US" b="1"/>
                      <a:pPr>
                        <a:defRPr sz="2029" b="1" i="0" u="none" strike="noStrike" kern="1200" baseline="0">
                          <a:solidFill>
                            <a:schemeClr val="tx1">
                              <a:lumMod val="75000"/>
                              <a:lumOff val="25000"/>
                            </a:schemeClr>
                          </a:solidFill>
                          <a:latin typeface="+mn-lt"/>
                          <a:ea typeface="+mn-ea"/>
                          <a:cs typeface="+mn-cs"/>
                        </a:defRPr>
                      </a:pPr>
                      <a:t>[NOMBRE DE CATEGORÍA]</a:t>
                    </a:fld>
                    <a:r>
                      <a:rPr lang="en-US" b="1" baseline="0" dirty="0"/>
                      <a:t>
</a:t>
                    </a:r>
                    <a:fld id="{BD385F6D-468E-4124-829B-88EE48AEC05A}" type="PERCENTAGE">
                      <a:rPr lang="en-US" b="1" baseline="0"/>
                      <a:pPr>
                        <a:defRPr sz="2029" b="1" i="0" u="none" strike="noStrike" kern="1200" baseline="0">
                          <a:solidFill>
                            <a:schemeClr val="tx1">
                              <a:lumMod val="75000"/>
                              <a:lumOff val="25000"/>
                            </a:schemeClr>
                          </a:solidFill>
                          <a:latin typeface="+mn-lt"/>
                          <a:ea typeface="+mn-ea"/>
                          <a:cs typeface="+mn-cs"/>
                        </a:defRPr>
                      </a:pPr>
                      <a:t>[PORCENTAJE]</a:t>
                    </a:fld>
                    <a:endParaRPr lang="en-US" b="1" baseline="0" dirty="0"/>
                  </a:p>
                </c:rich>
              </c:tx>
              <c:spPr>
                <a:solidFill>
                  <a:schemeClr val="bg1"/>
                </a:solidFill>
                <a:ln>
                  <a:noFill/>
                </a:ln>
                <a:effectLst/>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C0-43B8-948A-43F6D980573B}"/>
                </c:ext>
              </c:extLst>
            </c:dLbl>
            <c:dLbl>
              <c:idx val="1"/>
              <c:spPr>
                <a:solidFill>
                  <a:schemeClr val="bg1"/>
                </a:solidFill>
                <a:ln>
                  <a:noFill/>
                </a:ln>
                <a:effectLst/>
              </c:spPr>
              <c:txPr>
                <a:bodyPr rot="0" spcFirstLastPara="1" vertOverflow="ellipsis" vert="horz" wrap="square" lIns="38100" tIns="19050" rIns="38100" bIns="19050" anchor="ctr" anchorCtr="1">
                  <a:spAutoFit/>
                </a:bodyPr>
                <a:lstStyle/>
                <a:p>
                  <a:pPr>
                    <a:defRPr sz="2029" b="1"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1-53C0-43B8-948A-43F6D980573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029" b="0"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21474"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(2)'!$E$4:$E$5</c:f>
              <c:strCache>
                <c:ptCount val="2"/>
                <c:pt idx="0">
                  <c:v>Si</c:v>
                </c:pt>
                <c:pt idx="1">
                  <c:v>No</c:v>
                </c:pt>
              </c:strCache>
            </c:strRef>
          </c:cat>
          <c:val>
            <c:numRef>
              <c:f>'Sheet1 (2)'!$F$4:$F$5</c:f>
              <c:numCache>
                <c:formatCode>####.0</c:formatCode>
                <c:ptCount val="2"/>
                <c:pt idx="0">
                  <c:v>85.365853658536579</c:v>
                </c:pt>
                <c:pt idx="1">
                  <c:v>14.634146341463415</c:v>
                </c:pt>
              </c:numCache>
            </c:numRef>
          </c:val>
          <c:extLst>
            <c:ext xmlns:c16="http://schemas.microsoft.com/office/drawing/2014/chart" uri="{C3380CC4-5D6E-409C-BE32-E72D297353CC}">
              <c16:uniqueId val="{00000002-53C0-43B8-948A-43F6D980573B}"/>
            </c:ext>
          </c:extLst>
        </c:ser>
        <c:dLbls>
          <c:showLegendKey val="0"/>
          <c:showVal val="0"/>
          <c:showCatName val="0"/>
          <c:showSerName val="0"/>
          <c:showPercent val="0"/>
          <c:showBubbleSize val="0"/>
          <c:showLeaderLines val="1"/>
        </c:dLbls>
        <c:firstSliceAng val="5"/>
      </c:pieChart>
      <c:spPr>
        <a:noFill/>
        <a:ln w="57263">
          <a:noFill/>
        </a:ln>
      </c:spPr>
    </c:plotArea>
    <c:plotVisOnly val="1"/>
    <c:dispBlanksAs val="gap"/>
    <c:showDLblsOverMax val="0"/>
  </c:chart>
  <c:spPr>
    <a:noFill/>
    <a:ln w="21474"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6689" b="1" i="0" u="none" strike="noStrike" baseline="0">
                <a:solidFill>
                  <a:srgbClr val="000000"/>
                </a:solidFill>
                <a:latin typeface="Calibri"/>
                <a:ea typeface="Calibri"/>
                <a:cs typeface="Calibri"/>
              </a:defRPr>
            </a:pPr>
            <a:r>
              <a:rPr lang="es-HN" sz="2400" b="1" i="0" u="none" strike="noStrike" baseline="0" dirty="0">
                <a:solidFill>
                  <a:srgbClr val="333333"/>
                </a:solidFill>
                <a:latin typeface="Calibri"/>
                <a:cs typeface="Calibri"/>
              </a:rPr>
              <a:t>Gráfico 4</a:t>
            </a:r>
          </a:p>
          <a:p>
            <a:pPr>
              <a:defRPr sz="6689" b="1" i="0" u="none" strike="noStrike" baseline="0">
                <a:solidFill>
                  <a:srgbClr val="000000"/>
                </a:solidFill>
                <a:latin typeface="Calibri"/>
                <a:ea typeface="Calibri"/>
                <a:cs typeface="Calibri"/>
              </a:defRPr>
            </a:pPr>
            <a:r>
              <a:rPr lang="es-HN" sz="2400" b="1" i="0" u="none" strike="noStrike" baseline="0" dirty="0">
                <a:solidFill>
                  <a:srgbClr val="333333"/>
                </a:solidFill>
                <a:latin typeface="Calibri"/>
                <a:cs typeface="Calibri"/>
              </a:rPr>
              <a:t>Áreas atendidas en la Educación Inserción al Mundo del Trabajo</a:t>
            </a:r>
          </a:p>
          <a:p>
            <a:pPr>
              <a:defRPr sz="6689" b="1" i="0" u="none" strike="noStrike" baseline="0">
                <a:solidFill>
                  <a:srgbClr val="000000"/>
                </a:solidFill>
                <a:latin typeface="Calibri"/>
                <a:ea typeface="Calibri"/>
                <a:cs typeface="Calibri"/>
              </a:defRPr>
            </a:pPr>
            <a:r>
              <a:rPr lang="es-HN" sz="2261" b="1" i="0" u="none" strike="noStrike" baseline="0" dirty="0">
                <a:solidFill>
                  <a:srgbClr val="333333"/>
                </a:solidFill>
                <a:latin typeface="Calibri"/>
                <a:cs typeface="Calibri"/>
              </a:rPr>
              <a:t> </a:t>
            </a:r>
          </a:p>
        </c:rich>
      </c:tx>
      <c:overlay val="0"/>
      <c:spPr>
        <a:noFill/>
        <a:ln w="47861">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47861">
                <a:noFill/>
              </a:ln>
            </c:spPr>
            <c:txPr>
              <a:bodyPr wrap="square" lIns="38100" tIns="19050" rIns="38100" bIns="19050" anchor="ctr">
                <a:spAutoFit/>
              </a:bodyPr>
              <a:lstStyle/>
              <a:p>
                <a:pPr>
                  <a:defRPr sz="1696" b="1" i="0" u="none" strike="noStrike" baseline="0">
                    <a:solidFill>
                      <a:srgbClr val="333333"/>
                    </a:solidFill>
                    <a:latin typeface="Calibri"/>
                    <a:ea typeface="Calibri"/>
                    <a:cs typeface="Calibri"/>
                  </a:defRPr>
                </a:pPr>
                <a:endParaRPr lang="es-HN"/>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graficos!$A$9:$A$11</c:f>
              <c:strCache>
                <c:ptCount val="3"/>
                <c:pt idx="0">
                  <c:v>Industrial</c:v>
                </c:pt>
                <c:pt idx="1">
                  <c:v>Agropecuaria</c:v>
                </c:pt>
                <c:pt idx="2">
                  <c:v>Comercio y servicio</c:v>
                </c:pt>
              </c:strCache>
            </c:strRef>
          </c:cat>
          <c:val>
            <c:numRef>
              <c:f>graficos!$B$9:$B$11</c:f>
              <c:numCache>
                <c:formatCode>0%</c:formatCode>
                <c:ptCount val="3"/>
                <c:pt idx="0">
                  <c:v>0.4</c:v>
                </c:pt>
                <c:pt idx="1">
                  <c:v>0.55000000000000004</c:v>
                </c:pt>
                <c:pt idx="2">
                  <c:v>0.7</c:v>
                </c:pt>
              </c:numCache>
            </c:numRef>
          </c:val>
          <c:extLst>
            <c:ext xmlns:c16="http://schemas.microsoft.com/office/drawing/2014/chart" uri="{C3380CC4-5D6E-409C-BE32-E72D297353CC}">
              <c16:uniqueId val="{00000000-BC96-4571-8E2B-2A4E15226DFE}"/>
            </c:ext>
          </c:extLst>
        </c:ser>
        <c:dLbls>
          <c:showLegendKey val="0"/>
          <c:showVal val="0"/>
          <c:showCatName val="0"/>
          <c:showSerName val="0"/>
          <c:showPercent val="0"/>
          <c:showBubbleSize val="0"/>
        </c:dLbls>
        <c:gapWidth val="219"/>
        <c:overlap val="-27"/>
        <c:axId val="211738511"/>
        <c:axId val="1"/>
      </c:barChart>
      <c:catAx>
        <c:axId val="211738511"/>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w="17948" cap="flat" cmpd="sng" algn="ctr">
              <a:solidFill>
                <a:schemeClr val="tx1">
                  <a:lumMod val="15000"/>
                  <a:lumOff val="85000"/>
                </a:schemeClr>
              </a:solidFill>
              <a:round/>
            </a:ln>
            <a:effectLst/>
          </c:spPr>
        </c:majorGridlines>
        <c:numFmt formatCode="0%" sourceLinked="1"/>
        <c:majorTickMark val="none"/>
        <c:minorTickMark val="none"/>
        <c:tickLblPos val="nextTo"/>
        <c:spPr>
          <a:ln w="11965">
            <a:noFill/>
          </a:ln>
        </c:spPr>
        <c:txPr>
          <a:bodyPr rot="0" vert="horz"/>
          <a:lstStyle/>
          <a:p>
            <a:pPr>
              <a:defRPr sz="1696" b="1" i="0" u="none" strike="noStrike" baseline="0">
                <a:solidFill>
                  <a:srgbClr val="333333"/>
                </a:solidFill>
                <a:latin typeface="Calibri"/>
                <a:ea typeface="Calibri"/>
                <a:cs typeface="Calibri"/>
              </a:defRPr>
            </a:pPr>
            <a:endParaRPr lang="es-HN"/>
          </a:p>
        </c:txPr>
        <c:crossAx val="211738511"/>
        <c:crosses val="autoZero"/>
        <c:crossBetween val="between"/>
      </c:valAx>
      <c:spPr>
        <a:noFill/>
        <a:ln w="47861">
          <a:noFill/>
        </a:ln>
      </c:spPr>
    </c:plotArea>
    <c:plotVisOnly val="1"/>
    <c:dispBlanksAs val="gap"/>
    <c:showDLblsOverMax val="0"/>
  </c:chart>
  <c:spPr>
    <a:noFill/>
    <a:ln>
      <a:noFill/>
    </a:ln>
    <a:effectLst/>
  </c:spPr>
  <c:txPr>
    <a:bodyPr/>
    <a:lstStyle/>
    <a:p>
      <a:pPr>
        <a:defRPr sz="1884" b="0" i="0" u="none" strike="noStrike" baseline="0">
          <a:solidFill>
            <a:srgbClr val="000000"/>
          </a:solidFill>
          <a:latin typeface="Calibri"/>
          <a:ea typeface="Calibri"/>
          <a:cs typeface="Calibri"/>
        </a:defRPr>
      </a:pPr>
      <a:endParaRPr lang="es-HN"/>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609" b="0" i="0" u="none" strike="noStrike" kern="1200" spc="0" baseline="0">
                <a:solidFill>
                  <a:schemeClr val="tx1">
                    <a:lumMod val="95000"/>
                    <a:lumOff val="5000"/>
                  </a:schemeClr>
                </a:solidFill>
                <a:latin typeface="+mn-lt"/>
                <a:ea typeface="+mn-ea"/>
                <a:cs typeface="+mn-cs"/>
              </a:defRPr>
            </a:pPr>
            <a:r>
              <a:rPr lang="es-HN" sz="2400" b="1" dirty="0">
                <a:solidFill>
                  <a:schemeClr val="tx1">
                    <a:lumMod val="95000"/>
                    <a:lumOff val="5000"/>
                  </a:schemeClr>
                </a:solidFill>
              </a:rPr>
              <a:t>Gráfico 59</a:t>
            </a:r>
          </a:p>
          <a:p>
            <a:pPr>
              <a:defRPr sz="6609" b="0" i="0" u="none" strike="noStrike" kern="1200" spc="0" baseline="0">
                <a:solidFill>
                  <a:schemeClr val="tx1">
                    <a:lumMod val="95000"/>
                    <a:lumOff val="5000"/>
                  </a:schemeClr>
                </a:solidFill>
                <a:latin typeface="+mn-lt"/>
                <a:ea typeface="+mn-ea"/>
                <a:cs typeface="+mn-cs"/>
              </a:defRPr>
            </a:pPr>
            <a:r>
              <a:rPr lang="es-HN" sz="2400" b="1" dirty="0">
                <a:solidFill>
                  <a:schemeClr val="tx1">
                    <a:lumMod val="95000"/>
                    <a:lumOff val="5000"/>
                  </a:schemeClr>
                </a:solidFill>
              </a:rPr>
              <a:t>Registro de información</a:t>
            </a:r>
            <a:r>
              <a:rPr lang="es-HN" sz="2400" b="1" baseline="0" dirty="0">
                <a:solidFill>
                  <a:schemeClr val="tx1">
                    <a:lumMod val="95000"/>
                    <a:lumOff val="5000"/>
                  </a:schemeClr>
                </a:solidFill>
              </a:rPr>
              <a:t> estadística institucional</a:t>
            </a:r>
            <a:endParaRPr lang="es-HN" sz="2400" b="1" dirty="0">
              <a:solidFill>
                <a:schemeClr val="tx1">
                  <a:lumMod val="95000"/>
                  <a:lumOff val="5000"/>
                </a:schemeClr>
              </a:solidFill>
            </a:endParaRPr>
          </a:p>
        </c:rich>
      </c:tx>
      <c:overlay val="0"/>
      <c:spPr>
        <a:noFill/>
        <a:ln w="59611">
          <a:noFill/>
        </a:ln>
      </c:spPr>
    </c:title>
    <c:autoTitleDeleted val="0"/>
    <c:plotArea>
      <c:layout/>
      <c:barChart>
        <c:barDir val="col"/>
        <c:grouping val="clustered"/>
        <c:varyColors val="0"/>
        <c:ser>
          <c:idx val="0"/>
          <c:order val="0"/>
          <c:spPr>
            <a:solidFill>
              <a:schemeClr val="accent4">
                <a:lumMod val="60000"/>
                <a:lumOff val="40000"/>
              </a:schemeClr>
            </a:solidFill>
            <a:ln>
              <a:noFill/>
            </a:ln>
            <a:effectLst/>
          </c:spPr>
          <c:invertIfNegative val="0"/>
          <c:dLbls>
            <c:spPr>
              <a:noFill/>
              <a:ln w="59611">
                <a:noFill/>
              </a:ln>
            </c:spPr>
            <c:txPr>
              <a:bodyPr rot="0" spcFirstLastPara="1" vertOverflow="ellipsis" vert="horz" wrap="square" lIns="38100" tIns="19050" rIns="38100" bIns="19050" anchor="ctr" anchorCtr="1">
                <a:spAutoFit/>
              </a:bodyPr>
              <a:lstStyle/>
              <a:p>
                <a:pPr>
                  <a:defRPr sz="2112"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(2)'!$A$14:$A$16</c:f>
              <c:strCache>
                <c:ptCount val="3"/>
                <c:pt idx="0">
                  <c:v>Digital</c:v>
                </c:pt>
                <c:pt idx="1">
                  <c:v>Manual</c:v>
                </c:pt>
                <c:pt idx="2">
                  <c:v>Automatizado</c:v>
                </c:pt>
              </c:strCache>
            </c:strRef>
          </c:cat>
          <c:val>
            <c:numRef>
              <c:f>'Sheet1 (2)'!$B$14:$B$16</c:f>
              <c:numCache>
                <c:formatCode>####.0</c:formatCode>
                <c:ptCount val="3"/>
                <c:pt idx="0">
                  <c:v>73.170731707317074</c:v>
                </c:pt>
                <c:pt idx="1">
                  <c:v>17.073170731707318</c:v>
                </c:pt>
                <c:pt idx="2">
                  <c:v>14.634146341463415</c:v>
                </c:pt>
              </c:numCache>
            </c:numRef>
          </c:val>
          <c:extLst>
            <c:ext xmlns:c16="http://schemas.microsoft.com/office/drawing/2014/chart" uri="{C3380CC4-5D6E-409C-BE32-E72D297353CC}">
              <c16:uniqueId val="{00000000-B061-428A-B091-BE6D64C8B6ED}"/>
            </c:ext>
          </c:extLst>
        </c:ser>
        <c:dLbls>
          <c:showLegendKey val="0"/>
          <c:showVal val="0"/>
          <c:showCatName val="0"/>
          <c:showSerName val="0"/>
          <c:showPercent val="0"/>
          <c:showBubbleSize val="0"/>
        </c:dLbls>
        <c:gapWidth val="219"/>
        <c:overlap val="-27"/>
        <c:axId val="398636288"/>
        <c:axId val="1"/>
      </c:barChart>
      <c:catAx>
        <c:axId val="398636288"/>
        <c:scaling>
          <c:orientation val="minMax"/>
        </c:scaling>
        <c:delete val="0"/>
        <c:axPos val="b"/>
        <c:numFmt formatCode="General" sourceLinked="1"/>
        <c:majorTickMark val="none"/>
        <c:minorTickMark val="none"/>
        <c:tickLblPos val="nextTo"/>
        <c:spPr>
          <a:noFill/>
          <a:ln w="22354" cap="flat" cmpd="sng" algn="ctr">
            <a:solidFill>
              <a:schemeClr val="tx1">
                <a:lumMod val="15000"/>
                <a:lumOff val="85000"/>
              </a:schemeClr>
            </a:solidFill>
            <a:round/>
          </a:ln>
          <a:effectLst/>
        </c:spPr>
        <c:txPr>
          <a:bodyPr rot="-60000000" spcFirstLastPara="1" vertOverflow="ellipsis" vert="horz" wrap="square" anchor="ctr" anchorCtr="1"/>
          <a:lstStyle/>
          <a:p>
            <a:pPr>
              <a:defRPr sz="2112" b="1" i="0" u="none" strike="noStrike" kern="1200" baseline="0">
                <a:solidFill>
                  <a:schemeClr val="tx1">
                    <a:lumMod val="95000"/>
                    <a:lumOff val="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l"/>
        <c:majorGridlines>
          <c:spPr>
            <a:ln w="22354" cap="flat" cmpd="sng" algn="ctr">
              <a:solidFill>
                <a:schemeClr val="tx1">
                  <a:lumMod val="15000"/>
                  <a:lumOff val="85000"/>
                </a:schemeClr>
              </a:solidFill>
              <a:round/>
            </a:ln>
            <a:effectLst/>
          </c:spPr>
        </c:majorGridlines>
        <c:numFmt formatCode="####.0" sourceLinked="1"/>
        <c:majorTickMark val="none"/>
        <c:minorTickMark val="none"/>
        <c:tickLblPos val="nextTo"/>
        <c:spPr>
          <a:ln w="14903">
            <a:noFill/>
          </a:ln>
        </c:spPr>
        <c:txPr>
          <a:bodyPr rot="-60000000" spcFirstLastPara="1" vertOverflow="ellipsis" vert="horz" wrap="square" anchor="ctr" anchorCtr="1"/>
          <a:lstStyle/>
          <a:p>
            <a:pPr>
              <a:defRPr sz="2112" b="1" i="0" u="none" strike="noStrike" kern="1200" baseline="0">
                <a:solidFill>
                  <a:schemeClr val="tx1">
                    <a:lumMod val="95000"/>
                    <a:lumOff val="5000"/>
                  </a:schemeClr>
                </a:solidFill>
                <a:latin typeface="+mn-lt"/>
                <a:ea typeface="+mn-ea"/>
                <a:cs typeface="+mn-cs"/>
              </a:defRPr>
            </a:pPr>
            <a:endParaRPr lang="es-HN"/>
          </a:p>
        </c:txPr>
        <c:crossAx val="398636288"/>
        <c:crosses val="autoZero"/>
        <c:crossBetween val="between"/>
      </c:valAx>
      <c:spPr>
        <a:noFill/>
        <a:ln w="59611">
          <a:noFill/>
        </a:ln>
      </c:spPr>
    </c:plotArea>
    <c:plotVisOnly val="1"/>
    <c:dispBlanksAs val="gap"/>
    <c:showDLblsOverMax val="0"/>
  </c:chart>
  <c:spPr>
    <a:noFill/>
    <a:ln w="22354"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93" b="1" i="0" u="none" strike="noStrike" kern="1200" spc="0" baseline="0">
                <a:solidFill>
                  <a:schemeClr val="tx1">
                    <a:lumMod val="65000"/>
                    <a:lumOff val="35000"/>
                  </a:schemeClr>
                </a:solidFill>
                <a:latin typeface="+mn-lt"/>
                <a:ea typeface="+mn-ea"/>
                <a:cs typeface="+mn-cs"/>
              </a:defRPr>
            </a:pPr>
            <a:r>
              <a:rPr lang="es-HN" sz="2400" b="1" dirty="0"/>
              <a:t>Gráfico 60</a:t>
            </a:r>
          </a:p>
          <a:p>
            <a:pPr>
              <a:defRPr sz="2293" b="1" i="0" u="none" strike="noStrike" kern="1200" spc="0" baseline="0">
                <a:solidFill>
                  <a:schemeClr val="tx1">
                    <a:lumMod val="65000"/>
                    <a:lumOff val="35000"/>
                  </a:schemeClr>
                </a:solidFill>
                <a:latin typeface="+mn-lt"/>
                <a:ea typeface="+mn-ea"/>
                <a:cs typeface="+mn-cs"/>
              </a:defRPr>
            </a:pPr>
            <a:r>
              <a:rPr lang="es-HN" sz="2400" b="1" dirty="0"/>
              <a:t>Áreas</a:t>
            </a:r>
            <a:r>
              <a:rPr lang="es-HN" sz="2400" b="1" baseline="0" dirty="0"/>
              <a:t> que las instituciones tienen necesidad de apoyo</a:t>
            </a:r>
            <a:endParaRPr lang="es-HN" sz="2400" b="1" dirty="0"/>
          </a:p>
        </c:rich>
      </c:tx>
      <c:overlay val="0"/>
      <c:spPr>
        <a:noFill/>
        <a:ln w="35108">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35108">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(2)'!$B$18:$B$31</c:f>
              <c:strCache>
                <c:ptCount val="14"/>
                <c:pt idx="0">
                  <c:v>Investigación/sistematizaciones/divulgación</c:v>
                </c:pt>
                <c:pt idx="1">
                  <c:v>Instalar Sistema de información estadística</c:v>
                </c:pt>
                <c:pt idx="2">
                  <c:v>Diseño y gestión de proyectos en SNB</c:v>
                </c:pt>
                <c:pt idx="3">
                  <c:v>Certificar personas</c:v>
                </c:pt>
                <c:pt idx="4">
                  <c:v>Formación de educadores técnicos</c:v>
                </c:pt>
                <c:pt idx="5">
                  <c:v>Capacitar en Sistema de información estadística</c:v>
                </c:pt>
                <c:pt idx="6">
                  <c:v>Formación de educadores voluntarios</c:v>
                </c:pt>
                <c:pt idx="7">
                  <c:v>Acreditar programas</c:v>
                </c:pt>
                <c:pt idx="8">
                  <c:v>Diseño y gestión de proyectos en educación inserción laboral</c:v>
                </c:pt>
                <c:pt idx="9">
                  <c:v>Diseño Curricular de sus programas de Educación no formal</c:v>
                </c:pt>
                <c:pt idx="10">
                  <c:v>Diseño y gestión de proyectos en educación infantil temprana</c:v>
                </c:pt>
                <c:pt idx="11">
                  <c:v>Diseño y gestión de proyectos en alfa. y educ.básica no formal</c:v>
                </c:pt>
                <c:pt idx="12">
                  <c:v>Procesamiento de alimentos</c:v>
                </c:pt>
                <c:pt idx="13">
                  <c:v>Sistemas didácticos automatizados</c:v>
                </c:pt>
              </c:strCache>
            </c:strRef>
          </c:cat>
          <c:val>
            <c:numRef>
              <c:f>'Sheet1 (2)'!$C$18:$C$31</c:f>
              <c:numCache>
                <c:formatCode>####.0</c:formatCode>
                <c:ptCount val="14"/>
                <c:pt idx="0">
                  <c:v>65.853658536585371</c:v>
                </c:pt>
                <c:pt idx="1">
                  <c:v>60.975609756097562</c:v>
                </c:pt>
                <c:pt idx="2">
                  <c:v>58.536585365853661</c:v>
                </c:pt>
                <c:pt idx="3">
                  <c:v>58.536585365853661</c:v>
                </c:pt>
                <c:pt idx="4">
                  <c:v>58.536585365853661</c:v>
                </c:pt>
                <c:pt idx="5">
                  <c:v>56.097560975609753</c:v>
                </c:pt>
                <c:pt idx="6">
                  <c:v>53.658536585365852</c:v>
                </c:pt>
                <c:pt idx="7">
                  <c:v>51.219512195121951</c:v>
                </c:pt>
                <c:pt idx="8">
                  <c:v>46.341463414634148</c:v>
                </c:pt>
                <c:pt idx="9">
                  <c:v>46.341463414634148</c:v>
                </c:pt>
                <c:pt idx="10">
                  <c:v>21.951219512195124</c:v>
                </c:pt>
                <c:pt idx="11">
                  <c:v>7.3170731707317076</c:v>
                </c:pt>
                <c:pt idx="12">
                  <c:v>2.4390243902439024</c:v>
                </c:pt>
                <c:pt idx="13">
                  <c:v>2.4390243902439024</c:v>
                </c:pt>
              </c:numCache>
            </c:numRef>
          </c:val>
          <c:extLst>
            <c:ext xmlns:c16="http://schemas.microsoft.com/office/drawing/2014/chart" uri="{C3380CC4-5D6E-409C-BE32-E72D297353CC}">
              <c16:uniqueId val="{00000000-4D9E-4BFA-BEA1-A2FDE2A7ABAA}"/>
            </c:ext>
          </c:extLst>
        </c:ser>
        <c:dLbls>
          <c:showLegendKey val="0"/>
          <c:showVal val="0"/>
          <c:showCatName val="0"/>
          <c:showSerName val="0"/>
          <c:showPercent val="0"/>
          <c:showBubbleSize val="0"/>
        </c:dLbls>
        <c:gapWidth val="182"/>
        <c:axId val="724777103"/>
        <c:axId val="1"/>
      </c:barChart>
      <c:catAx>
        <c:axId val="724777103"/>
        <c:scaling>
          <c:orientation val="minMax"/>
        </c:scaling>
        <c:delete val="0"/>
        <c:axPos val="l"/>
        <c:numFmt formatCode="General" sourceLinked="1"/>
        <c:majorTickMark val="none"/>
        <c:minorTickMark val="none"/>
        <c:tickLblPos val="nextTo"/>
        <c:spPr>
          <a:noFill/>
          <a:ln w="13166"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3166" cap="flat" cmpd="sng" algn="ctr">
              <a:solidFill>
                <a:schemeClr val="tx1">
                  <a:lumMod val="15000"/>
                  <a:lumOff val="85000"/>
                </a:schemeClr>
              </a:solidFill>
              <a:round/>
            </a:ln>
            <a:effectLst/>
          </c:spPr>
        </c:majorGridlines>
        <c:numFmt formatCode="####.0" sourceLinked="1"/>
        <c:majorTickMark val="none"/>
        <c:minorTickMark val="none"/>
        <c:tickLblPos val="nextTo"/>
        <c:spPr>
          <a:ln w="8777">
            <a:noFill/>
          </a:ln>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s-HN"/>
          </a:p>
        </c:txPr>
        <c:crossAx val="724777103"/>
        <c:crosses val="autoZero"/>
        <c:crossBetween val="between"/>
      </c:valAx>
      <c:spPr>
        <a:noFill/>
        <a:ln w="35108">
          <a:noFill/>
        </a:ln>
      </c:spPr>
    </c:plotArea>
    <c:plotVisOnly val="1"/>
    <c:dispBlanksAs val="gap"/>
    <c:showDLblsOverMax val="0"/>
  </c:chart>
  <c:spPr>
    <a:noFill/>
    <a:ln w="13166" cap="flat" cmpd="sng" algn="ctr">
      <a:solidFill>
        <a:schemeClr val="tx1">
          <a:lumMod val="15000"/>
          <a:lumOff val="85000"/>
        </a:schemeClr>
      </a:solidFill>
      <a:round/>
    </a:ln>
    <a:effectLst/>
  </c:spPr>
  <c:txPr>
    <a:bodyPr/>
    <a:lstStyle/>
    <a:p>
      <a:pPr>
        <a:defRPr/>
      </a:pPr>
      <a:endParaRPr lang="es-H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250" b="1"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7</a:t>
            </a:r>
          </a:p>
          <a:p>
            <a:pPr>
              <a:defRPr sz="8250" b="1" i="0" u="none" strike="noStrike" kern="1200" spc="0" baseline="0">
                <a:solidFill>
                  <a:schemeClr val="tx1">
                    <a:lumMod val="65000"/>
                    <a:lumOff val="35000"/>
                  </a:schemeClr>
                </a:solidFill>
                <a:latin typeface="+mn-lt"/>
                <a:ea typeface="+mn-ea"/>
                <a:cs typeface="+mn-cs"/>
              </a:defRPr>
            </a:pPr>
            <a:r>
              <a:rPr lang="es-HN" sz="2400" b="1" baseline="0" dirty="0"/>
              <a:t>Áreas atendidas en el sector Agropecuario</a:t>
            </a:r>
          </a:p>
          <a:p>
            <a:pPr>
              <a:defRPr sz="8250" b="1" i="0" u="none" strike="noStrike" kern="1200" spc="0" baseline="0">
                <a:solidFill>
                  <a:schemeClr val="tx1">
                    <a:lumMod val="65000"/>
                    <a:lumOff val="35000"/>
                  </a:schemeClr>
                </a:solidFill>
                <a:latin typeface="+mn-lt"/>
                <a:ea typeface="+mn-ea"/>
                <a:cs typeface="+mn-cs"/>
              </a:defRPr>
            </a:pPr>
            <a:r>
              <a:rPr lang="es-HN" sz="2400" b="1" baseline="0" dirty="0"/>
              <a:t>Edad no especificada</a:t>
            </a:r>
            <a:endParaRPr lang="es-HN" sz="2400" b="1" dirty="0"/>
          </a:p>
        </c:rich>
      </c:tx>
      <c:overlay val="0"/>
      <c:spPr>
        <a:noFill/>
        <a:ln w="48293">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48293">
                <a:noFill/>
              </a:ln>
            </c:spPr>
            <c:txPr>
              <a:bodyPr rot="0" spcFirstLastPara="1" vertOverflow="ellipsis" vert="horz" wrap="square" lIns="38100" tIns="19050" rIns="38100" bIns="19050" anchor="ctr" anchorCtr="1">
                <a:spAutoFit/>
              </a:bodyPr>
              <a:lstStyle/>
              <a:p>
                <a:pPr>
                  <a:defRPr sz="1711"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(2)'!$A$16:$A$24</c:f>
              <c:strCache>
                <c:ptCount val="9"/>
                <c:pt idx="0">
                  <c:v>Medio ambiente</c:v>
                </c:pt>
                <c:pt idx="1">
                  <c:v>Sanidad aves de corral</c:v>
                </c:pt>
                <c:pt idx="2">
                  <c:v>Buen uso de plaguicidas y pesticidas</c:v>
                </c:pt>
                <c:pt idx="3">
                  <c:v>Cultivo de Hortalizas</c:v>
                </c:pt>
                <c:pt idx="4">
                  <c:v>Fertilización y nutrición del cultivo de palma aceitera</c:v>
                </c:pt>
                <c:pt idx="5">
                  <c:v>Manejo integrado de Bactericera cockerelli en papa</c:v>
                </c:pt>
                <c:pt idx="6">
                  <c:v>Modernizar la horticultura</c:v>
                </c:pt>
                <c:pt idx="7">
                  <c:v>Producción del cultivo de plátano énfasis en mercado interno</c:v>
                </c:pt>
                <c:pt idx="8">
                  <c:v>Manejo poscosecha de frutas tropicales (piñas, papaya, sandía, aguacate, rambután y plátano).</c:v>
                </c:pt>
              </c:strCache>
            </c:strRef>
          </c:cat>
          <c:val>
            <c:numRef>
              <c:f>'Sheet1 (2)'!$B$16:$B$24</c:f>
              <c:numCache>
                <c:formatCode>####.0</c:formatCode>
                <c:ptCount val="9"/>
                <c:pt idx="0">
                  <c:v>22.222222222222221</c:v>
                </c:pt>
                <c:pt idx="1">
                  <c:v>11.111111111111111</c:v>
                </c:pt>
                <c:pt idx="2">
                  <c:v>11.111111111111111</c:v>
                </c:pt>
                <c:pt idx="3">
                  <c:v>11.111111111111111</c:v>
                </c:pt>
                <c:pt idx="4">
                  <c:v>11.111111111111111</c:v>
                </c:pt>
                <c:pt idx="5">
                  <c:v>11.111111111111111</c:v>
                </c:pt>
                <c:pt idx="6">
                  <c:v>11.111111111111111</c:v>
                </c:pt>
                <c:pt idx="7">
                  <c:v>11.111111111111111</c:v>
                </c:pt>
                <c:pt idx="8">
                  <c:v>11.111111111111111</c:v>
                </c:pt>
              </c:numCache>
            </c:numRef>
          </c:val>
          <c:extLst>
            <c:ext xmlns:c16="http://schemas.microsoft.com/office/drawing/2014/chart" uri="{C3380CC4-5D6E-409C-BE32-E72D297353CC}">
              <c16:uniqueId val="{00000000-ED28-42DD-BC8A-873D3BBD384F}"/>
            </c:ext>
          </c:extLst>
        </c:ser>
        <c:dLbls>
          <c:showLegendKey val="0"/>
          <c:showVal val="0"/>
          <c:showCatName val="0"/>
          <c:showSerName val="0"/>
          <c:showPercent val="0"/>
          <c:showBubbleSize val="0"/>
        </c:dLbls>
        <c:gapWidth val="182"/>
        <c:axId val="1743085360"/>
        <c:axId val="1"/>
      </c:barChart>
      <c:catAx>
        <c:axId val="1743085360"/>
        <c:scaling>
          <c:orientation val="minMax"/>
        </c:scaling>
        <c:delete val="0"/>
        <c:axPos val="l"/>
        <c:numFmt formatCode="General" sourceLinked="1"/>
        <c:majorTickMark val="none"/>
        <c:minorTickMark val="none"/>
        <c:tickLblPos val="nextTo"/>
        <c:spPr>
          <a:noFill/>
          <a:ln w="18110" cap="flat" cmpd="sng" algn="ctr">
            <a:solidFill>
              <a:schemeClr val="tx1">
                <a:lumMod val="15000"/>
                <a:lumOff val="85000"/>
              </a:schemeClr>
            </a:solidFill>
            <a:round/>
          </a:ln>
          <a:effectLst/>
        </c:spPr>
        <c:txPr>
          <a:bodyPr rot="-60000000" spcFirstLastPara="1" vertOverflow="ellipsis" vert="horz" wrap="square" anchor="ctr" anchorCtr="1"/>
          <a:lstStyle/>
          <a:p>
            <a:pPr>
              <a:defRPr sz="1521"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8110" cap="flat" cmpd="sng" algn="ctr">
              <a:solidFill>
                <a:schemeClr val="tx1">
                  <a:lumMod val="15000"/>
                  <a:lumOff val="85000"/>
                </a:schemeClr>
              </a:solidFill>
              <a:round/>
            </a:ln>
            <a:effectLst/>
          </c:spPr>
        </c:majorGridlines>
        <c:numFmt formatCode="####.0" sourceLinked="1"/>
        <c:majorTickMark val="none"/>
        <c:minorTickMark val="none"/>
        <c:tickLblPos val="nextTo"/>
        <c:spPr>
          <a:ln w="12073">
            <a:noFill/>
          </a:ln>
        </c:spPr>
        <c:txPr>
          <a:bodyPr rot="-60000000" spcFirstLastPara="1" vertOverflow="ellipsis" vert="horz" wrap="square" anchor="ctr" anchorCtr="1"/>
          <a:lstStyle/>
          <a:p>
            <a:pPr>
              <a:defRPr sz="1711" b="1" i="0" u="none" strike="noStrike" kern="1200" baseline="0">
                <a:solidFill>
                  <a:schemeClr val="tx1">
                    <a:lumMod val="65000"/>
                    <a:lumOff val="35000"/>
                  </a:schemeClr>
                </a:solidFill>
                <a:latin typeface="+mn-lt"/>
                <a:ea typeface="+mn-ea"/>
                <a:cs typeface="+mn-cs"/>
              </a:defRPr>
            </a:pPr>
            <a:endParaRPr lang="es-HN"/>
          </a:p>
        </c:txPr>
        <c:crossAx val="1743085360"/>
        <c:crosses val="autoZero"/>
        <c:crossBetween val="between"/>
      </c:valAx>
      <c:spPr>
        <a:noFill/>
        <a:ln w="48293">
          <a:noFill/>
        </a:ln>
      </c:spPr>
    </c:plotArea>
    <c:plotVisOnly val="1"/>
    <c:dispBlanksAs val="gap"/>
    <c:showDLblsOverMax val="0"/>
  </c:chart>
  <c:spPr>
    <a:noFill/>
    <a:ln w="18110" cap="flat" cmpd="sng" algn="ctr">
      <a:noFill/>
      <a:round/>
    </a:ln>
    <a:effectLst/>
  </c:spPr>
  <c:txPr>
    <a:bodyPr/>
    <a:lstStyle/>
    <a:p>
      <a:pPr>
        <a:defRPr/>
      </a:pPr>
      <a:endParaRPr lang="es-H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149"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10</a:t>
            </a:r>
          </a:p>
          <a:p>
            <a:pPr>
              <a:defRPr sz="6149" b="0" i="0" u="none" strike="noStrike" kern="1200" spc="0" baseline="0">
                <a:solidFill>
                  <a:schemeClr val="tx1">
                    <a:lumMod val="65000"/>
                    <a:lumOff val="35000"/>
                  </a:schemeClr>
                </a:solidFill>
                <a:latin typeface="+mn-lt"/>
                <a:ea typeface="+mn-ea"/>
                <a:cs typeface="+mn-cs"/>
              </a:defRPr>
            </a:pPr>
            <a:r>
              <a:rPr lang="es-HN" sz="2400" b="1" baseline="0" dirty="0"/>
              <a:t>Áreas educativas atendidas en el sector Comercio y Servicio</a:t>
            </a:r>
          </a:p>
          <a:p>
            <a:pPr>
              <a:defRPr sz="6149" b="0" i="0" u="none" strike="noStrike" kern="1200" spc="0" baseline="0">
                <a:solidFill>
                  <a:schemeClr val="tx1">
                    <a:lumMod val="65000"/>
                    <a:lumOff val="35000"/>
                  </a:schemeClr>
                </a:solidFill>
                <a:latin typeface="+mn-lt"/>
                <a:ea typeface="+mn-ea"/>
                <a:cs typeface="+mn-cs"/>
              </a:defRPr>
            </a:pPr>
            <a:r>
              <a:rPr lang="es-HN" sz="2400" b="1" baseline="0" dirty="0"/>
              <a:t>Edad no especificada </a:t>
            </a:r>
            <a:endParaRPr lang="es-HN" sz="2400" b="1" dirty="0"/>
          </a:p>
        </c:rich>
      </c:tx>
      <c:overlay val="0"/>
      <c:spPr>
        <a:noFill/>
        <a:ln w="43786">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43786">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(2)'!$A$17:$A$26</c:f>
              <c:strCache>
                <c:ptCount val="10"/>
                <c:pt idx="0">
                  <c:v>Panadería y repostería</c:v>
                </c:pt>
                <c:pt idx="1">
                  <c:v>Montaje y mantenimiento de microempresas</c:v>
                </c:pt>
                <c:pt idx="2">
                  <c:v>Belleza</c:v>
                </c:pt>
                <c:pt idx="3">
                  <c:v>Computación</c:v>
                </c:pt>
                <c:pt idx="4">
                  <c:v>Manualidades</c:v>
                </c:pt>
                <c:pt idx="5">
                  <c:v>Cocina</c:v>
                </c:pt>
                <c:pt idx="6">
                  <c:v>Motivación, org. y comerc.</c:v>
                </c:pt>
                <c:pt idx="7">
                  <c:v>Inglés</c:v>
                </c:pt>
                <c:pt idx="8">
                  <c:v>Turismo </c:v>
                </c:pt>
                <c:pt idx="9">
                  <c:v>Atención al cliente</c:v>
                </c:pt>
              </c:strCache>
            </c:strRef>
          </c:cat>
          <c:val>
            <c:numRef>
              <c:f>'Sheet1 (2)'!$B$17:$B$26</c:f>
              <c:numCache>
                <c:formatCode>####.0</c:formatCode>
                <c:ptCount val="10"/>
                <c:pt idx="0">
                  <c:v>44.444444444444443</c:v>
                </c:pt>
                <c:pt idx="1">
                  <c:v>44.444444444444443</c:v>
                </c:pt>
                <c:pt idx="2">
                  <c:v>33.333333333333336</c:v>
                </c:pt>
                <c:pt idx="3">
                  <c:v>33.333333333333336</c:v>
                </c:pt>
                <c:pt idx="4">
                  <c:v>33.333333333333336</c:v>
                </c:pt>
                <c:pt idx="5">
                  <c:v>22.222222222222221</c:v>
                </c:pt>
                <c:pt idx="6">
                  <c:v>22.222222222222221</c:v>
                </c:pt>
                <c:pt idx="7">
                  <c:v>11.111111111111111</c:v>
                </c:pt>
                <c:pt idx="8">
                  <c:v>11.111111111111111</c:v>
                </c:pt>
                <c:pt idx="9">
                  <c:v>11.111111111111111</c:v>
                </c:pt>
              </c:numCache>
            </c:numRef>
          </c:val>
          <c:extLst>
            <c:ext xmlns:c16="http://schemas.microsoft.com/office/drawing/2014/chart" uri="{C3380CC4-5D6E-409C-BE32-E72D297353CC}">
              <c16:uniqueId val="{00000000-7C61-47B5-A867-71EE2EE78F61}"/>
            </c:ext>
          </c:extLst>
        </c:ser>
        <c:dLbls>
          <c:showLegendKey val="0"/>
          <c:showVal val="0"/>
          <c:showCatName val="0"/>
          <c:showSerName val="0"/>
          <c:showPercent val="0"/>
          <c:showBubbleSize val="0"/>
        </c:dLbls>
        <c:gapWidth val="182"/>
        <c:axId val="1697956160"/>
        <c:axId val="1"/>
      </c:barChart>
      <c:catAx>
        <c:axId val="1697956160"/>
        <c:scaling>
          <c:orientation val="minMax"/>
        </c:scaling>
        <c:delete val="0"/>
        <c:axPos val="l"/>
        <c:numFmt formatCode="General" sourceLinked="1"/>
        <c:majorTickMark val="none"/>
        <c:minorTickMark val="none"/>
        <c:tickLblPos val="nextTo"/>
        <c:spPr>
          <a:noFill/>
          <a:ln w="16420" cap="flat" cmpd="sng" algn="ctr">
            <a:solidFill>
              <a:schemeClr val="tx1">
                <a:lumMod val="15000"/>
                <a:lumOff val="85000"/>
              </a:schemeClr>
            </a:solidFill>
            <a:round/>
          </a:ln>
          <a:effectLst/>
        </c:spPr>
        <c:txPr>
          <a:bodyPr rot="-60000000" spcFirstLastPara="1" vertOverflow="ellipsis" vert="horz" wrap="square" anchor="ctr" anchorCtr="1"/>
          <a:lstStyle/>
          <a:p>
            <a:pPr>
              <a:defRPr sz="1551"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6420" cap="flat" cmpd="sng" algn="ctr">
              <a:solidFill>
                <a:schemeClr val="tx1">
                  <a:lumMod val="15000"/>
                  <a:lumOff val="85000"/>
                </a:schemeClr>
              </a:solidFill>
              <a:round/>
            </a:ln>
            <a:effectLst/>
          </c:spPr>
        </c:majorGridlines>
        <c:numFmt formatCode="####.0" sourceLinked="1"/>
        <c:majorTickMark val="none"/>
        <c:minorTickMark val="none"/>
        <c:tickLblPos val="nextTo"/>
        <c:spPr>
          <a:ln w="10947">
            <a:noFill/>
          </a:ln>
        </c:spPr>
        <c:txPr>
          <a:bodyPr rot="-60000000" spcFirstLastPara="1" vertOverflow="ellipsis" vert="horz" wrap="square" anchor="ctr" anchorCtr="1"/>
          <a:lstStyle/>
          <a:p>
            <a:pPr>
              <a:defRPr sz="1551" b="1" i="0" u="none" strike="noStrike" kern="1200" baseline="0">
                <a:solidFill>
                  <a:schemeClr val="tx1">
                    <a:lumMod val="65000"/>
                    <a:lumOff val="35000"/>
                  </a:schemeClr>
                </a:solidFill>
                <a:latin typeface="+mn-lt"/>
                <a:ea typeface="+mn-ea"/>
                <a:cs typeface="+mn-cs"/>
              </a:defRPr>
            </a:pPr>
            <a:endParaRPr lang="es-HN"/>
          </a:p>
        </c:txPr>
        <c:crossAx val="1697956160"/>
        <c:crosses val="autoZero"/>
        <c:crossBetween val="between"/>
      </c:valAx>
      <c:spPr>
        <a:noFill/>
        <a:ln w="43786">
          <a:noFill/>
        </a:ln>
      </c:spPr>
    </c:plotArea>
    <c:plotVisOnly val="1"/>
    <c:dispBlanksAs val="gap"/>
    <c:showDLblsOverMax val="0"/>
  </c:chart>
  <c:spPr>
    <a:noFill/>
    <a:ln w="16420" cap="flat" cmpd="sng" algn="ctr">
      <a:noFill/>
      <a:round/>
    </a:ln>
    <a:effectLst/>
  </c:spPr>
  <c:txPr>
    <a:bodyPr/>
    <a:lstStyle/>
    <a:p>
      <a:pPr>
        <a:defRPr/>
      </a:pPr>
      <a:endParaRPr lang="es-HN"/>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797" b="0" i="0" u="none" strike="noStrike" kern="1200" spc="0" baseline="0">
                <a:solidFill>
                  <a:schemeClr val="tx1">
                    <a:lumMod val="65000"/>
                    <a:lumOff val="35000"/>
                  </a:schemeClr>
                </a:solidFill>
                <a:latin typeface="+mn-lt"/>
                <a:ea typeface="+mn-ea"/>
                <a:cs typeface="+mn-cs"/>
              </a:defRPr>
            </a:pPr>
            <a:r>
              <a:rPr lang="es-HN" sz="2400" b="1" dirty="0"/>
              <a:t>Gráfico</a:t>
            </a:r>
            <a:r>
              <a:rPr lang="es-HN" sz="2400" b="1" baseline="0" dirty="0"/>
              <a:t> 11</a:t>
            </a:r>
          </a:p>
          <a:p>
            <a:pPr>
              <a:defRPr sz="6797" b="0" i="0" u="none" strike="noStrike" kern="1200" spc="0" baseline="0">
                <a:solidFill>
                  <a:schemeClr val="tx1">
                    <a:lumMod val="65000"/>
                    <a:lumOff val="35000"/>
                  </a:schemeClr>
                </a:solidFill>
                <a:latin typeface="+mn-lt"/>
                <a:ea typeface="+mn-ea"/>
                <a:cs typeface="+mn-cs"/>
              </a:defRPr>
            </a:pPr>
            <a:r>
              <a:rPr lang="es-HN" sz="2400" b="1" baseline="0" dirty="0"/>
              <a:t>Áreas educativas atendidas en el sector Industrial</a:t>
            </a:r>
          </a:p>
          <a:p>
            <a:pPr>
              <a:defRPr sz="6797" b="0" i="0" u="none" strike="noStrike" kern="1200" spc="0" baseline="0">
                <a:solidFill>
                  <a:schemeClr val="tx1">
                    <a:lumMod val="65000"/>
                    <a:lumOff val="35000"/>
                  </a:schemeClr>
                </a:solidFill>
                <a:latin typeface="+mn-lt"/>
                <a:ea typeface="+mn-ea"/>
                <a:cs typeface="+mn-cs"/>
              </a:defRPr>
            </a:pPr>
            <a:r>
              <a:rPr lang="es-HN" sz="2400" b="1" baseline="0" dirty="0"/>
              <a:t>Edad sin especificar</a:t>
            </a:r>
            <a:endParaRPr lang="es-HN" sz="2400" b="1" dirty="0"/>
          </a:p>
        </c:rich>
      </c:tx>
      <c:overlay val="0"/>
      <c:spPr>
        <a:noFill/>
        <a:ln w="45275">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45275">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(2)'!$A$15:$A$23</c:f>
              <c:strCache>
                <c:ptCount val="9"/>
                <c:pt idx="0">
                  <c:v>Albañilería</c:v>
                </c:pt>
                <c:pt idx="1">
                  <c:v>Corte y confección </c:v>
                </c:pt>
                <c:pt idx="2">
                  <c:v>Electricidad</c:v>
                </c:pt>
                <c:pt idx="3">
                  <c:v>Forja</c:v>
                </c:pt>
                <c:pt idx="4">
                  <c:v>Ebanistería</c:v>
                </c:pt>
                <c:pt idx="5">
                  <c:v>Carpintería</c:v>
                </c:pt>
                <c:pt idx="6">
                  <c:v>Soldadura</c:v>
                </c:pt>
                <c:pt idx="7">
                  <c:v>Uso de máquina coser industrial</c:v>
                </c:pt>
                <c:pt idx="8">
                  <c:v>Barismo/Artesanías de Café</c:v>
                </c:pt>
              </c:strCache>
            </c:strRef>
          </c:cat>
          <c:val>
            <c:numRef>
              <c:f>'Sheet1 (2)'!$B$15:$B$23</c:f>
              <c:numCache>
                <c:formatCode>####.0</c:formatCode>
                <c:ptCount val="9"/>
                <c:pt idx="0">
                  <c:v>22.222222222222221</c:v>
                </c:pt>
                <c:pt idx="1">
                  <c:v>22.222222222222221</c:v>
                </c:pt>
                <c:pt idx="2">
                  <c:v>22.222222222222221</c:v>
                </c:pt>
                <c:pt idx="3">
                  <c:v>11.111111111111111</c:v>
                </c:pt>
                <c:pt idx="4">
                  <c:v>11.111111111111111</c:v>
                </c:pt>
                <c:pt idx="5">
                  <c:v>11.111111111111111</c:v>
                </c:pt>
                <c:pt idx="6">
                  <c:v>11.111111111111111</c:v>
                </c:pt>
                <c:pt idx="7">
                  <c:v>11.111111111111111</c:v>
                </c:pt>
                <c:pt idx="8">
                  <c:v>11.111111111111111</c:v>
                </c:pt>
              </c:numCache>
            </c:numRef>
          </c:val>
          <c:extLst>
            <c:ext xmlns:c16="http://schemas.microsoft.com/office/drawing/2014/chart" uri="{C3380CC4-5D6E-409C-BE32-E72D297353CC}">
              <c16:uniqueId val="{00000000-05D3-4B82-AFF8-B0B179A864B2}"/>
            </c:ext>
          </c:extLst>
        </c:ser>
        <c:dLbls>
          <c:showLegendKey val="0"/>
          <c:showVal val="0"/>
          <c:showCatName val="0"/>
          <c:showSerName val="0"/>
          <c:showPercent val="0"/>
          <c:showBubbleSize val="0"/>
        </c:dLbls>
        <c:gapWidth val="182"/>
        <c:axId val="2040576688"/>
        <c:axId val="1"/>
      </c:barChart>
      <c:catAx>
        <c:axId val="2040576688"/>
        <c:scaling>
          <c:orientation val="minMax"/>
        </c:scaling>
        <c:delete val="0"/>
        <c:axPos val="l"/>
        <c:numFmt formatCode="General" sourceLinked="1"/>
        <c:majorTickMark val="none"/>
        <c:minorTickMark val="none"/>
        <c:tickLblPos val="nextTo"/>
        <c:spPr>
          <a:noFill/>
          <a:ln w="16978" cap="flat" cmpd="sng" algn="ctr">
            <a:solidFill>
              <a:schemeClr val="tx1">
                <a:lumMod val="15000"/>
                <a:lumOff val="85000"/>
              </a:schemeClr>
            </a:solidFill>
            <a:round/>
          </a:ln>
          <a:effectLst/>
        </c:spPr>
        <c:txPr>
          <a:bodyPr rot="-60000000" spcFirstLastPara="1" vertOverflow="ellipsis" vert="horz" wrap="square" anchor="ctr" anchorCtr="1"/>
          <a:lstStyle/>
          <a:p>
            <a:pPr>
              <a:defRPr sz="1604"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6978" cap="flat" cmpd="sng" algn="ctr">
              <a:solidFill>
                <a:schemeClr val="tx1">
                  <a:lumMod val="15000"/>
                  <a:lumOff val="85000"/>
                </a:schemeClr>
              </a:solidFill>
              <a:round/>
            </a:ln>
            <a:effectLst/>
          </c:spPr>
        </c:majorGridlines>
        <c:numFmt formatCode="####.0" sourceLinked="1"/>
        <c:majorTickMark val="none"/>
        <c:minorTickMark val="none"/>
        <c:tickLblPos val="nextTo"/>
        <c:spPr>
          <a:ln w="11319">
            <a:noFill/>
          </a:ln>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s-HN"/>
          </a:p>
        </c:txPr>
        <c:crossAx val="2040576688"/>
        <c:crosses val="autoZero"/>
        <c:crossBetween val="between"/>
      </c:valAx>
      <c:spPr>
        <a:noFill/>
        <a:ln w="45275">
          <a:noFill/>
        </a:ln>
      </c:spPr>
    </c:plotArea>
    <c:plotVisOnly val="1"/>
    <c:dispBlanksAs val="gap"/>
    <c:showDLblsOverMax val="0"/>
  </c:chart>
  <c:spPr>
    <a:noFill/>
    <a:ln>
      <a:noFill/>
    </a:ln>
    <a:effectLst/>
  </c:spPr>
  <c:txPr>
    <a:bodyPr/>
    <a:lstStyle/>
    <a:p>
      <a:pPr>
        <a:defRPr/>
      </a:pPr>
      <a:endParaRPr lang="es-HN"/>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HN" sz="2400" b="1"/>
              <a:t>Gráfico 12</a:t>
            </a:r>
          </a:p>
          <a:p>
            <a:pPr>
              <a:defRPr sz="2400" b="1" i="0" u="none" strike="noStrike" kern="1200" spc="0" baseline="0">
                <a:solidFill>
                  <a:schemeClr val="tx1">
                    <a:lumMod val="65000"/>
                    <a:lumOff val="35000"/>
                  </a:schemeClr>
                </a:solidFill>
                <a:latin typeface="+mn-lt"/>
                <a:ea typeface="+mn-ea"/>
                <a:cs typeface="+mn-cs"/>
              </a:defRPr>
            </a:pPr>
            <a:r>
              <a:rPr lang="es-HN" sz="2400" b="1"/>
              <a:t>Áreas de Educación para la Satisfacción de Necesidades Básicas atendidas</a:t>
            </a:r>
          </a:p>
        </c:rich>
      </c:tx>
      <c:overlay val="0"/>
      <c:spPr>
        <a:noFill/>
        <a:ln w="38744">
          <a:noFill/>
        </a:ln>
      </c:spPr>
    </c:title>
    <c:autoTitleDeleted val="0"/>
    <c:view3D>
      <c:rotX val="15"/>
      <c:rotY val="20"/>
      <c:depthPercent val="100"/>
      <c:rAngAx val="0"/>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col"/>
        <c:grouping val="standard"/>
        <c:varyColors val="0"/>
        <c:ser>
          <c:idx val="0"/>
          <c:order val="0"/>
          <c:spPr>
            <a:solidFill>
              <a:schemeClr val="accent4">
                <a:lumMod val="60000"/>
                <a:lumOff val="40000"/>
              </a:schemeClr>
            </a:solidFill>
            <a:ln>
              <a:noFill/>
            </a:ln>
            <a:effectLst/>
            <a:sp3d/>
          </c:spPr>
          <c:invertIfNegative val="0"/>
          <c:dLbls>
            <c:dLbl>
              <c:idx val="0"/>
              <c:layout>
                <c:manualLayout>
                  <c:x val="2.3222058834823141E-3"/>
                  <c:y val="-1.2060301507537688E-2"/>
                </c:manualLayout>
              </c:layout>
              <c:spPr>
                <a:noFill/>
                <a:ln w="38744">
                  <a:noFill/>
                </a:ln>
              </c:spPr>
              <c:txPr>
                <a:bodyPr rot="0" spcFirstLastPara="1" vertOverflow="ellipsis" horzOverflow="clip"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298-42E0-83E3-1F62D276906C}"/>
                </c:ext>
              </c:extLst>
            </c:dLbl>
            <c:dLbl>
              <c:idx val="1"/>
              <c:layout>
                <c:manualLayout>
                  <c:x val="2.543638271269486E-3"/>
                  <c:y val="-2.7803584853400936E-2"/>
                </c:manualLayout>
              </c:layout>
              <c:spPr>
                <a:noFill/>
                <a:ln w="38744">
                  <a:noFill/>
                </a:ln>
              </c:spPr>
              <c:txPr>
                <a:bodyPr rot="0" spcFirstLastPara="1" vertOverflow="ellipsis" horzOverflow="clip"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298-42E0-83E3-1F62D276906C}"/>
                </c:ext>
              </c:extLst>
            </c:dLbl>
            <c:spPr>
              <a:noFill/>
              <a:ln w="38744">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Consolidado!$D$7:$D$8</c:f>
              <c:strCache>
                <c:ptCount val="2"/>
                <c:pt idx="0">
                  <c:v>Desarrollo Comunitario</c:v>
                </c:pt>
                <c:pt idx="1">
                  <c:v>Desarrollo Social</c:v>
                </c:pt>
              </c:strCache>
            </c:strRef>
          </c:cat>
          <c:val>
            <c:numRef>
              <c:f>Consolidado!$E$7:$E$8</c:f>
              <c:numCache>
                <c:formatCode>#,#00%</c:formatCode>
                <c:ptCount val="2"/>
                <c:pt idx="0">
                  <c:v>1</c:v>
                </c:pt>
                <c:pt idx="1">
                  <c:v>0.63400000000000001</c:v>
                </c:pt>
              </c:numCache>
            </c:numRef>
          </c:val>
          <c:shape val="cylinder"/>
          <c:extLst>
            <c:ext xmlns:c16="http://schemas.microsoft.com/office/drawing/2014/chart" uri="{C3380CC4-5D6E-409C-BE32-E72D297353CC}">
              <c16:uniqueId val="{00000002-0298-42E0-83E3-1F62D276906C}"/>
            </c:ext>
          </c:extLst>
        </c:ser>
        <c:dLbls>
          <c:showLegendKey val="0"/>
          <c:showVal val="0"/>
          <c:showCatName val="0"/>
          <c:showSerName val="0"/>
          <c:showPercent val="0"/>
          <c:showBubbleSize val="0"/>
        </c:dLbls>
        <c:gapWidth val="219"/>
        <c:shape val="box"/>
        <c:axId val="373226168"/>
        <c:axId val="1"/>
        <c:axId val="2"/>
      </c:bar3DChart>
      <c:catAx>
        <c:axId val="373226168"/>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w="14529" cap="flat" cmpd="sng" algn="ctr">
              <a:solidFill>
                <a:schemeClr val="tx1">
                  <a:lumMod val="15000"/>
                  <a:lumOff val="85000"/>
                </a:schemeClr>
              </a:solidFill>
              <a:round/>
            </a:ln>
            <a:effectLst/>
          </c:spPr>
        </c:majorGridlines>
        <c:numFmt formatCode="#,#00%" sourceLinked="1"/>
        <c:majorTickMark val="none"/>
        <c:minorTickMark val="none"/>
        <c:tickLblPos val="nextTo"/>
        <c:spPr>
          <a:ln w="9686">
            <a:noFill/>
          </a:ln>
        </c:spPr>
        <c:txPr>
          <a:bodyPr rot="-60000000" spcFirstLastPara="1" vertOverflow="ellipsis" vert="horz" wrap="square" anchor="ctr" anchorCtr="1"/>
          <a:lstStyle/>
          <a:p>
            <a:pPr>
              <a:defRPr sz="1373" b="0" i="0" u="none" strike="noStrike" kern="1200" baseline="0">
                <a:solidFill>
                  <a:schemeClr val="tx1">
                    <a:lumMod val="65000"/>
                    <a:lumOff val="35000"/>
                  </a:schemeClr>
                </a:solidFill>
                <a:latin typeface="+mn-lt"/>
                <a:ea typeface="+mn-ea"/>
                <a:cs typeface="+mn-cs"/>
              </a:defRPr>
            </a:pPr>
            <a:endParaRPr lang="es-HN"/>
          </a:p>
        </c:txPr>
        <c:crossAx val="373226168"/>
        <c:crosses val="autoZero"/>
        <c:crossBetween val="between"/>
      </c:valAx>
      <c:serAx>
        <c:axId val="2"/>
        <c:scaling>
          <c:orientation val="minMax"/>
        </c:scaling>
        <c:delete val="1"/>
        <c:axPos val="b"/>
        <c:majorTickMark val="out"/>
        <c:minorTickMark val="none"/>
        <c:tickLblPos val="nextTo"/>
        <c:crossAx val="1"/>
        <c:crosses val="autoZero"/>
      </c:serAx>
      <c:spPr>
        <a:noFill/>
        <a:ln w="38744">
          <a:noFill/>
        </a:ln>
      </c:spPr>
    </c:plotArea>
    <c:plotVisOnly val="1"/>
    <c:dispBlanksAs val="gap"/>
    <c:showDLblsOverMax val="0"/>
  </c:chart>
  <c:spPr>
    <a:solidFill>
      <a:schemeClr val="bg1"/>
    </a:solidFill>
    <a:ln w="14529" cap="flat" cmpd="sng" algn="ctr">
      <a:gradFill>
        <a:gsLst>
          <a:gs pos="26551">
            <a:schemeClr val="accent4">
              <a:lumMod val="20000"/>
              <a:lumOff val="80000"/>
            </a:schemeClr>
          </a:gs>
          <a:gs pos="13246">
            <a:schemeClr val="accent4">
              <a:lumMod val="20000"/>
              <a:lumOff val="80000"/>
            </a:schemeClr>
          </a:gs>
          <a:gs pos="0">
            <a:schemeClr val="accent1">
              <a:lumMod val="5000"/>
              <a:lumOff val="95000"/>
            </a:schemeClr>
          </a:gs>
          <a:gs pos="61000">
            <a:schemeClr val="accent4">
              <a:lumMod val="20000"/>
              <a:lumOff val="80000"/>
            </a:schemeClr>
          </a:gs>
          <a:gs pos="77000">
            <a:schemeClr val="accent4">
              <a:lumMod val="20000"/>
              <a:lumOff val="80000"/>
            </a:schemeClr>
          </a:gs>
          <a:gs pos="94000">
            <a:schemeClr val="accent4">
              <a:lumMod val="20000"/>
              <a:lumOff val="80000"/>
            </a:schemeClr>
          </a:gs>
        </a:gsLst>
        <a:lin ang="5400000" scaled="1"/>
      </a:gradFill>
      <a:round/>
    </a:ln>
    <a:effectLst/>
  </c:spPr>
  <c:txPr>
    <a:bodyPr/>
    <a:lstStyle/>
    <a:p>
      <a:pPr>
        <a:defRPr/>
      </a:pPr>
      <a:endParaRPr lang="es-H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29" b="0" i="0" u="none" strike="noStrike" kern="1200" spc="0" baseline="0">
                <a:solidFill>
                  <a:schemeClr val="tx1">
                    <a:lumMod val="65000"/>
                    <a:lumOff val="35000"/>
                  </a:schemeClr>
                </a:solidFill>
                <a:latin typeface="+mn-lt"/>
                <a:ea typeface="+mn-ea"/>
                <a:cs typeface="+mn-cs"/>
              </a:defRPr>
            </a:pPr>
            <a:r>
              <a:rPr lang="es-HN" sz="2400" b="1" dirty="0"/>
              <a:t>Gráfico 16</a:t>
            </a:r>
          </a:p>
          <a:p>
            <a:pPr>
              <a:defRPr sz="7029" b="0" i="0" u="none" strike="noStrike" kern="1200" spc="0" baseline="0">
                <a:solidFill>
                  <a:schemeClr val="tx1">
                    <a:lumMod val="65000"/>
                    <a:lumOff val="35000"/>
                  </a:schemeClr>
                </a:solidFill>
                <a:latin typeface="+mn-lt"/>
                <a:ea typeface="+mn-ea"/>
                <a:cs typeface="+mn-cs"/>
              </a:defRPr>
            </a:pPr>
            <a:r>
              <a:rPr lang="es-HN" sz="2400" b="1" dirty="0"/>
              <a:t>Temas Atendidas</a:t>
            </a:r>
            <a:r>
              <a:rPr lang="es-HN" sz="2400" b="1" baseline="0" dirty="0"/>
              <a:t> en Educación Social</a:t>
            </a:r>
          </a:p>
          <a:p>
            <a:pPr>
              <a:defRPr sz="7029" b="0" i="0" u="none" strike="noStrike" kern="1200" spc="0" baseline="0">
                <a:solidFill>
                  <a:schemeClr val="tx1">
                    <a:lumMod val="65000"/>
                    <a:lumOff val="35000"/>
                  </a:schemeClr>
                </a:solidFill>
                <a:latin typeface="+mn-lt"/>
                <a:ea typeface="+mn-ea"/>
                <a:cs typeface="+mn-cs"/>
              </a:defRPr>
            </a:pPr>
            <a:r>
              <a:rPr lang="es-HN" sz="2400" b="1" baseline="0" dirty="0"/>
              <a:t>Edad sin especificar</a:t>
            </a:r>
            <a:endParaRPr lang="es-HN" sz="2400" b="1" dirty="0"/>
          </a:p>
        </c:rich>
      </c:tx>
      <c:overlay val="0"/>
      <c:spPr>
        <a:noFill/>
        <a:ln w="45791">
          <a:noFill/>
        </a:ln>
      </c:spPr>
    </c:title>
    <c:autoTitleDeleted val="0"/>
    <c:plotArea>
      <c:layout/>
      <c:barChart>
        <c:barDir val="bar"/>
        <c:grouping val="clustered"/>
        <c:varyColors val="0"/>
        <c:ser>
          <c:idx val="0"/>
          <c:order val="0"/>
          <c:spPr>
            <a:solidFill>
              <a:schemeClr val="accent4">
                <a:lumMod val="60000"/>
                <a:lumOff val="40000"/>
              </a:schemeClr>
            </a:solidFill>
            <a:ln>
              <a:noFill/>
            </a:ln>
            <a:effectLst/>
          </c:spPr>
          <c:invertIfNegative val="0"/>
          <c:dLbls>
            <c:spPr>
              <a:noFill/>
              <a:ln w="45791">
                <a:noFill/>
              </a:ln>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(2)'!$A$26:$A$36</c:f>
              <c:strCache>
                <c:ptCount val="11"/>
                <c:pt idx="0">
                  <c:v>Autoestima</c:v>
                </c:pt>
                <c:pt idx="1">
                  <c:v>Participación comunitaria</c:v>
                </c:pt>
                <c:pt idx="2">
                  <c:v>Cultura y valores</c:v>
                </c:pt>
                <c:pt idx="3">
                  <c:v>Identidad nacional</c:v>
                </c:pt>
                <c:pt idx="4">
                  <c:v>Autorrealización</c:v>
                </c:pt>
                <c:pt idx="5">
                  <c:v>Convivencia ciudadana</c:v>
                </c:pt>
                <c:pt idx="6">
                  <c:v>Desarrollo del pensamiento y conciencia crítica</c:v>
                </c:pt>
                <c:pt idx="7">
                  <c:v>Cuidado personal</c:v>
                </c:pt>
                <c:pt idx="8">
                  <c:v>Uso del tiempo libre</c:v>
                </c:pt>
                <c:pt idx="9">
                  <c:v>Prevención de desastres naturales</c:v>
                </c:pt>
                <c:pt idx="10">
                  <c:v>Desarrollo para la lectura, escritura y matemáticas</c:v>
                </c:pt>
              </c:strCache>
            </c:strRef>
          </c:cat>
          <c:val>
            <c:numRef>
              <c:f>'Sheet1 (2)'!$B$26:$B$36</c:f>
              <c:numCache>
                <c:formatCode>####.0</c:formatCode>
                <c:ptCount val="11"/>
                <c:pt idx="0">
                  <c:v>54.545454545454547</c:v>
                </c:pt>
                <c:pt idx="1">
                  <c:v>50</c:v>
                </c:pt>
                <c:pt idx="2">
                  <c:v>50</c:v>
                </c:pt>
                <c:pt idx="3">
                  <c:v>40.909090909090907</c:v>
                </c:pt>
                <c:pt idx="4">
                  <c:v>36.363636363636367</c:v>
                </c:pt>
                <c:pt idx="5">
                  <c:v>31.818181818181817</c:v>
                </c:pt>
                <c:pt idx="6">
                  <c:v>31.818181818181817</c:v>
                </c:pt>
                <c:pt idx="7">
                  <c:v>22.727272727272727</c:v>
                </c:pt>
                <c:pt idx="8">
                  <c:v>22.727272727272727</c:v>
                </c:pt>
                <c:pt idx="9">
                  <c:v>18.181818181818183</c:v>
                </c:pt>
                <c:pt idx="10">
                  <c:v>18.181818181818183</c:v>
                </c:pt>
              </c:numCache>
            </c:numRef>
          </c:val>
          <c:extLst>
            <c:ext xmlns:c16="http://schemas.microsoft.com/office/drawing/2014/chart" uri="{C3380CC4-5D6E-409C-BE32-E72D297353CC}">
              <c16:uniqueId val="{00000000-60A2-4C5A-AF85-0F76E9C06DA8}"/>
            </c:ext>
          </c:extLst>
        </c:ser>
        <c:dLbls>
          <c:showLegendKey val="0"/>
          <c:showVal val="0"/>
          <c:showCatName val="0"/>
          <c:showSerName val="0"/>
          <c:showPercent val="0"/>
          <c:showBubbleSize val="0"/>
        </c:dLbls>
        <c:gapWidth val="182"/>
        <c:axId val="521749088"/>
        <c:axId val="1"/>
      </c:barChart>
      <c:catAx>
        <c:axId val="521749088"/>
        <c:scaling>
          <c:orientation val="minMax"/>
        </c:scaling>
        <c:delete val="0"/>
        <c:axPos val="l"/>
        <c:numFmt formatCode="General" sourceLinked="1"/>
        <c:majorTickMark val="none"/>
        <c:minorTickMark val="none"/>
        <c:tickLblPos val="nextTo"/>
        <c:spPr>
          <a:noFill/>
          <a:ln w="17171" cap="flat" cmpd="sng" algn="ctr">
            <a:solidFill>
              <a:schemeClr val="tx1">
                <a:lumMod val="15000"/>
                <a:lumOff val="85000"/>
              </a:schemeClr>
            </a:solidFill>
            <a:round/>
          </a:ln>
          <a:effectLst/>
        </c:spPr>
        <c:txPr>
          <a:bodyPr rot="-60000000" spcFirstLastPara="1" vertOverflow="ellipsis" vert="horz" wrap="square" anchor="ctr" anchorCtr="1"/>
          <a:lstStyle/>
          <a:p>
            <a:pPr>
              <a:defRPr sz="1623" b="1" i="0" u="none" strike="noStrike" kern="1200" baseline="0">
                <a:solidFill>
                  <a:schemeClr val="tx1">
                    <a:lumMod val="65000"/>
                    <a:lumOff val="35000"/>
                  </a:schemeClr>
                </a:solidFill>
                <a:latin typeface="+mn-lt"/>
                <a:ea typeface="+mn-ea"/>
                <a:cs typeface="+mn-cs"/>
              </a:defRPr>
            </a:pPr>
            <a:endParaRPr lang="es-HN"/>
          </a:p>
        </c:txPr>
        <c:crossAx val="1"/>
        <c:crosses val="autoZero"/>
        <c:auto val="1"/>
        <c:lblAlgn val="ctr"/>
        <c:lblOffset val="100"/>
        <c:noMultiLvlLbl val="0"/>
      </c:catAx>
      <c:valAx>
        <c:axId val="1"/>
        <c:scaling>
          <c:orientation val="minMax"/>
        </c:scaling>
        <c:delete val="0"/>
        <c:axPos val="b"/>
        <c:majorGridlines>
          <c:spPr>
            <a:ln w="17171" cap="flat" cmpd="sng" algn="ctr">
              <a:solidFill>
                <a:schemeClr val="tx1">
                  <a:lumMod val="15000"/>
                  <a:lumOff val="85000"/>
                </a:schemeClr>
              </a:solidFill>
              <a:round/>
            </a:ln>
            <a:effectLst/>
          </c:spPr>
        </c:majorGridlines>
        <c:numFmt formatCode="####.0" sourceLinked="1"/>
        <c:majorTickMark val="none"/>
        <c:minorTickMark val="none"/>
        <c:tickLblPos val="nextTo"/>
        <c:spPr>
          <a:ln w="11448">
            <a:noFill/>
          </a:ln>
        </c:spPr>
        <c:txPr>
          <a:bodyPr rot="-60000000" spcFirstLastPara="1" vertOverflow="ellipsis" vert="horz" wrap="square" anchor="ctr" anchorCtr="1"/>
          <a:lstStyle/>
          <a:p>
            <a:pPr>
              <a:defRPr sz="1623" b="1" i="0" u="none" strike="noStrike" kern="1200" baseline="0">
                <a:solidFill>
                  <a:schemeClr val="tx1">
                    <a:lumMod val="65000"/>
                    <a:lumOff val="35000"/>
                  </a:schemeClr>
                </a:solidFill>
                <a:latin typeface="+mn-lt"/>
                <a:ea typeface="+mn-ea"/>
                <a:cs typeface="+mn-cs"/>
              </a:defRPr>
            </a:pPr>
            <a:endParaRPr lang="es-HN"/>
          </a:p>
        </c:txPr>
        <c:crossAx val="521749088"/>
        <c:crosses val="autoZero"/>
        <c:crossBetween val="between"/>
      </c:valAx>
      <c:spPr>
        <a:noFill/>
        <a:ln w="45791">
          <a:noFill/>
        </a:ln>
      </c:spPr>
    </c:plotArea>
    <c:plotVisOnly val="1"/>
    <c:dispBlanksAs val="gap"/>
    <c:showDLblsOverMax val="0"/>
  </c:chart>
  <c:spPr>
    <a:noFill/>
    <a:ln>
      <a:noFill/>
    </a:ln>
    <a:effectLst/>
  </c:spPr>
  <c:txPr>
    <a:bodyPr/>
    <a:lstStyle/>
    <a:p>
      <a:pPr>
        <a:defRPr/>
      </a:pPr>
      <a:endParaRPr lang="es-HN"/>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F018095-ACBB-4478-85DB-F882B51EA0A8}" type="datetimeFigureOut">
              <a:rPr lang="es-ES"/>
              <a:pPr/>
              <a:t>05/12/2018</a:t>
            </a:fld>
            <a:endParaRPr lang="es-E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92F1EF-1BC3-4D22-9B9A-6BE5549F3B99}" type="slidenum">
              <a:rPr lang="es-ES"/>
              <a:pPr/>
              <a:t>‹Nº›</a:t>
            </a:fld>
            <a:endParaRPr lang="es-ES"/>
          </a:p>
        </p:txBody>
      </p:sp>
    </p:spTree>
    <p:extLst>
      <p:ext uri="{BB962C8B-B14F-4D97-AF65-F5344CB8AC3E}">
        <p14:creationId xmlns:p14="http://schemas.microsoft.com/office/powerpoint/2010/main" val="1693061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75E271D-6431-4307-8930-40ADC377B359}" type="datetimeFigureOut">
              <a:rPr lang="es-ES"/>
              <a:pPr>
                <a:defRPr/>
              </a:pPr>
              <a:t>05/12/2018</a:t>
            </a:fld>
            <a:endParaRPr lang="es-ES"/>
          </a:p>
        </p:txBody>
      </p:sp>
      <p:sp>
        <p:nvSpPr>
          <p:cNvPr id="4" name="3 Marcador de imagen de diapositiva"/>
          <p:cNvSpPr>
            <a:spLocks noGrp="1" noRot="1" noChangeAspect="1"/>
          </p:cNvSpPr>
          <p:nvPr>
            <p:ph type="sldImg" idx="2"/>
          </p:nvPr>
        </p:nvSpPr>
        <p:spPr>
          <a:xfrm>
            <a:off x="674688" y="685800"/>
            <a:ext cx="5508625"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DFE075D-79DB-4A66-B238-8E7118292DA8}" type="slidenum">
              <a:rPr lang="es-ES"/>
              <a:pPr>
                <a:defRPr/>
              </a:pPr>
              <a:t>‹Nº›</a:t>
            </a:fld>
            <a:endParaRPr lang="es-ES"/>
          </a:p>
        </p:txBody>
      </p:sp>
    </p:spTree>
    <p:extLst>
      <p:ext uri="{BB962C8B-B14F-4D97-AF65-F5344CB8AC3E}">
        <p14:creationId xmlns:p14="http://schemas.microsoft.com/office/powerpoint/2010/main" val="2512072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63" kern="1200">
        <a:solidFill>
          <a:schemeClr val="tx1"/>
        </a:solidFill>
        <a:latin typeface="+mn-lt"/>
        <a:ea typeface="+mn-ea"/>
        <a:cs typeface="+mn-cs"/>
      </a:defRPr>
    </a:lvl1pPr>
    <a:lvl2pPr marL="481203" algn="l" rtl="0" eaLnBrk="0" fontAlgn="base" hangingPunct="0">
      <a:spcBef>
        <a:spcPct val="30000"/>
      </a:spcBef>
      <a:spcAft>
        <a:spcPct val="0"/>
      </a:spcAft>
      <a:defRPr sz="1263" kern="1200">
        <a:solidFill>
          <a:schemeClr val="tx1"/>
        </a:solidFill>
        <a:latin typeface="+mn-lt"/>
        <a:ea typeface="+mn-ea"/>
        <a:cs typeface="+mn-cs"/>
      </a:defRPr>
    </a:lvl2pPr>
    <a:lvl3pPr marL="962406" algn="l" rtl="0" eaLnBrk="0" fontAlgn="base" hangingPunct="0">
      <a:spcBef>
        <a:spcPct val="30000"/>
      </a:spcBef>
      <a:spcAft>
        <a:spcPct val="0"/>
      </a:spcAft>
      <a:defRPr sz="1263" kern="1200">
        <a:solidFill>
          <a:schemeClr val="tx1"/>
        </a:solidFill>
        <a:latin typeface="+mn-lt"/>
        <a:ea typeface="+mn-ea"/>
        <a:cs typeface="+mn-cs"/>
      </a:defRPr>
    </a:lvl3pPr>
    <a:lvl4pPr marL="1443609" algn="l" rtl="0" eaLnBrk="0" fontAlgn="base" hangingPunct="0">
      <a:spcBef>
        <a:spcPct val="30000"/>
      </a:spcBef>
      <a:spcAft>
        <a:spcPct val="0"/>
      </a:spcAft>
      <a:defRPr sz="1263" kern="1200">
        <a:solidFill>
          <a:schemeClr val="tx1"/>
        </a:solidFill>
        <a:latin typeface="+mn-lt"/>
        <a:ea typeface="+mn-ea"/>
        <a:cs typeface="+mn-cs"/>
      </a:defRPr>
    </a:lvl4pPr>
    <a:lvl5pPr marL="1924812" algn="l" rtl="0" eaLnBrk="0" fontAlgn="base" hangingPunct="0">
      <a:spcBef>
        <a:spcPct val="30000"/>
      </a:spcBef>
      <a:spcAft>
        <a:spcPct val="0"/>
      </a:spcAft>
      <a:defRPr sz="1263" kern="1200">
        <a:solidFill>
          <a:schemeClr val="tx1"/>
        </a:solidFill>
        <a:latin typeface="+mn-lt"/>
        <a:ea typeface="+mn-ea"/>
        <a:cs typeface="+mn-cs"/>
      </a:defRPr>
    </a:lvl5pPr>
    <a:lvl6pPr marL="2406015" algn="l" defTabSz="962406" rtl="0" eaLnBrk="1" latinLnBrk="0" hangingPunct="1">
      <a:defRPr sz="1263" kern="1200">
        <a:solidFill>
          <a:schemeClr val="tx1"/>
        </a:solidFill>
        <a:latin typeface="+mn-lt"/>
        <a:ea typeface="+mn-ea"/>
        <a:cs typeface="+mn-cs"/>
      </a:defRPr>
    </a:lvl6pPr>
    <a:lvl7pPr marL="2887218" algn="l" defTabSz="962406" rtl="0" eaLnBrk="1" latinLnBrk="0" hangingPunct="1">
      <a:defRPr sz="1263" kern="1200">
        <a:solidFill>
          <a:schemeClr val="tx1"/>
        </a:solidFill>
        <a:latin typeface="+mn-lt"/>
        <a:ea typeface="+mn-ea"/>
        <a:cs typeface="+mn-cs"/>
      </a:defRPr>
    </a:lvl7pPr>
    <a:lvl8pPr marL="3368421" algn="l" defTabSz="962406" rtl="0" eaLnBrk="1" latinLnBrk="0" hangingPunct="1">
      <a:defRPr sz="1263" kern="1200">
        <a:solidFill>
          <a:schemeClr val="tx1"/>
        </a:solidFill>
        <a:latin typeface="+mn-lt"/>
        <a:ea typeface="+mn-ea"/>
        <a:cs typeface="+mn-cs"/>
      </a:defRPr>
    </a:lvl8pPr>
    <a:lvl9pPr marL="3849624" algn="l" defTabSz="962406" rtl="0" eaLnBrk="1" latinLnBrk="0" hangingPunct="1">
      <a:defRPr sz="126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noTextEdit="1"/>
          </p:cNvSpPr>
          <p:nvPr>
            <p:ph type="sldImg"/>
          </p:nvPr>
        </p:nvSpPr>
        <p:spPr bwMode="auto">
          <a:xfrm>
            <a:off x="674688" y="685800"/>
            <a:ext cx="5508625" cy="3429000"/>
          </a:xfrm>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HN"/>
          </a:p>
        </p:txBody>
      </p:sp>
      <p:sp>
        <p:nvSpPr>
          <p:cNvPr id="235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52316E-C59D-4FE8-A39D-80EA3B5CAF5B}" type="slidenum">
              <a:rPr lang="es-ES" smtClean="0"/>
              <a:pPr fontAlgn="base">
                <a:spcBef>
                  <a:spcPct val="0"/>
                </a:spcBef>
                <a:spcAft>
                  <a:spcPct val="0"/>
                </a:spcAft>
                <a:defRPr/>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xfrm>
            <a:off x="674688" y="685800"/>
            <a:ext cx="5508625" cy="3429000"/>
          </a:xfrm>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HN"/>
          </a:p>
        </p:txBody>
      </p:sp>
      <p:sp>
        <p:nvSpPr>
          <p:cNvPr id="266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A6024E-AD45-4CDC-9B9C-403ECFC6F69D}" type="slidenum">
              <a:rPr lang="es-ES" smtClean="0"/>
              <a:pPr fontAlgn="base">
                <a:spcBef>
                  <a:spcPct val="0"/>
                </a:spcBef>
                <a:spcAft>
                  <a:spcPct val="0"/>
                </a:spcAft>
                <a:defRPr/>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80124" y="2527416"/>
            <a:ext cx="11108055" cy="1743954"/>
          </a:xfrm>
        </p:spPr>
        <p:txBody>
          <a:bodyPr/>
          <a:lstStyle/>
          <a:p>
            <a:r>
              <a:rPr lang="es-ES"/>
              <a:t>Haga clic para modificar el estilo de título del patrón</a:t>
            </a:r>
          </a:p>
        </p:txBody>
      </p:sp>
      <p:sp>
        <p:nvSpPr>
          <p:cNvPr id="3" name="2 Subtítulo"/>
          <p:cNvSpPr>
            <a:spLocks noGrp="1"/>
          </p:cNvSpPr>
          <p:nvPr>
            <p:ph type="subTitle" idx="1"/>
          </p:nvPr>
        </p:nvSpPr>
        <p:spPr>
          <a:xfrm>
            <a:off x="1960245" y="4610365"/>
            <a:ext cx="9147810" cy="207918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88F2C10B-6944-4A37-8BDD-FE7684B6F4C8}" type="datetimeFigureOut">
              <a:rPr lang="es-ES"/>
              <a:pPr>
                <a:defRPr/>
              </a:pPr>
              <a:t>05/12/2018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3763A88-1EBE-42A9-A921-CC52BB65562B}"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E4A2CEAC-3029-40D8-A38B-BF9FA74E8100}" type="datetimeFigureOut">
              <a:rPr lang="es-ES"/>
              <a:pPr>
                <a:defRPr/>
              </a:pPr>
              <a:t>05/12/2018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9B1E2F8-A41E-40D5-B246-981C93C6B2B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74517" y="325817"/>
            <a:ext cx="2940368" cy="694191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53415" y="325817"/>
            <a:ext cx="8603298" cy="694191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393CAF0-057F-47FC-B4C5-D0AF68BA8227}" type="datetimeFigureOut">
              <a:rPr lang="es-ES"/>
              <a:pPr>
                <a:defRPr/>
              </a:pPr>
              <a:t>05/12/2018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6F61E69-4954-4681-B76A-BD471FBA5A6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19A20C4E-107D-4131-BFBE-78CC46689944}" type="datetimeFigureOut">
              <a:rPr lang="es-ES"/>
              <a:pPr>
                <a:defRPr/>
              </a:pPr>
              <a:t>05/12/2018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785A47D-4EC1-4E73-9022-121A9D37F598}"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32306" y="5228096"/>
            <a:ext cx="11108055" cy="1615887"/>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1032306" y="3448359"/>
            <a:ext cx="11108055" cy="17797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6DDFA3E-4396-4202-9152-58B5202F8C4F}" type="datetimeFigureOut">
              <a:rPr lang="es-ES"/>
              <a:pPr>
                <a:defRPr/>
              </a:pPr>
              <a:t>05/12/2018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55D5AC1-4C08-4F3C-933F-33A60A3C017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53416" y="1898387"/>
            <a:ext cx="5771833" cy="53693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643053" y="1898387"/>
            <a:ext cx="5771833" cy="53693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D57FB439-AF17-480A-9DB3-C0BD618645AD}" type="datetimeFigureOut">
              <a:rPr lang="es-ES"/>
              <a:pPr>
                <a:defRPr/>
              </a:pPr>
              <a:t>05/12/2018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0B73122-DE3D-4F4B-BE4C-9314C6740AA8}"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53415" y="1821171"/>
            <a:ext cx="5774102" cy="7589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53415" y="2580147"/>
            <a:ext cx="5774102" cy="468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638517" y="1821171"/>
            <a:ext cx="5776370" cy="7589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638517" y="2580147"/>
            <a:ext cx="5776370" cy="468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A01FA22F-FC99-46E1-A97D-0F4CFBCC99BA}" type="datetimeFigureOut">
              <a:rPr lang="es-ES"/>
              <a:pPr>
                <a:defRPr/>
              </a:pPr>
              <a:t>05/12/2018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B9BA279-F5C6-47B7-B897-602EF3EBE93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D3B9ABF4-FC3A-43D1-8728-5AC39FEBCF1A}" type="datetimeFigureOut">
              <a:rPr lang="es-ES"/>
              <a:pPr>
                <a:defRPr/>
              </a:pPr>
              <a:t>05/12/2018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0FE9DBE-51EA-4C40-AD3D-8B98313C3B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BD3CB8-1A09-474A-95BD-47E6EB924C9A}" type="datetimeFigureOut">
              <a:rPr lang="es-ES"/>
              <a:pPr>
                <a:defRPr/>
              </a:pPr>
              <a:t>05/12/2018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2AFAE3F-B214-4171-83DF-9D5E6658CA9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3417" y="323931"/>
            <a:ext cx="4299381" cy="137859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5109344" y="323933"/>
            <a:ext cx="7305543" cy="69437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53417" y="1702522"/>
            <a:ext cx="4299381" cy="55652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96B7288-50E1-4D46-ADFF-A14E1B828F4E}" type="datetimeFigureOut">
              <a:rPr lang="es-ES"/>
              <a:pPr>
                <a:defRPr/>
              </a:pPr>
              <a:t>05/12/2018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408A96D-471A-472D-8CB2-12A74F6FFEF3}"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61478" y="5695157"/>
            <a:ext cx="7840980" cy="672345"/>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561478" y="726961"/>
            <a:ext cx="7840980" cy="48815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561478" y="6367502"/>
            <a:ext cx="7840980" cy="9548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46A3D4F-F5E8-4D34-B022-B67C15B1B44B}" type="datetimeFigureOut">
              <a:rPr lang="es-ES"/>
              <a:pPr>
                <a:defRPr/>
              </a:pPr>
              <a:t>05/12/2018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AA0679B-A2AF-42F9-9207-0F41A0E9433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0000"/>
            <a:lum/>
          </a:blip>
          <a:srcRect/>
          <a:stretch>
            <a:fillRect r="-7000" b="-1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53415" y="325815"/>
            <a:ext cx="11761470" cy="13559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653415" y="1898387"/>
            <a:ext cx="11761470" cy="53693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53415" y="7540811"/>
            <a:ext cx="3049270" cy="43316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33A5562-C62B-4FCD-9C0C-2EFCA6FA310F}" type="datetimeFigureOut">
              <a:rPr lang="es-ES"/>
              <a:pPr>
                <a:defRPr/>
              </a:pPr>
              <a:t>05/12/2018</a:t>
            </a:fld>
            <a:endParaRPr lang="es-ES"/>
          </a:p>
        </p:txBody>
      </p:sp>
      <p:sp>
        <p:nvSpPr>
          <p:cNvPr id="5" name="4 Marcador de pie de página"/>
          <p:cNvSpPr>
            <a:spLocks noGrp="1"/>
          </p:cNvSpPr>
          <p:nvPr>
            <p:ph type="ftr" sz="quarter" idx="3"/>
          </p:nvPr>
        </p:nvSpPr>
        <p:spPr>
          <a:xfrm>
            <a:off x="4465004" y="7540811"/>
            <a:ext cx="4138295" cy="43316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9365615" y="7540811"/>
            <a:ext cx="3049270" cy="43316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CB993F-A2AA-424D-8C19-019B1171869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Chart.xls"/><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C46549A-2BA1-4BE5-B4D3-0EDC6A61A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24" y="638969"/>
            <a:ext cx="11329257" cy="63727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endCondLst>
                                    <p:cond evt="onNext" delay="0">
                                      <p:tgtEl>
                                        <p:sldTgt/>
                                      </p:tgtEl>
                                    </p:cond>
                                  </p:endCondLst>
                                  <p:childTnLst>
                                    <p:animMotion origin="layout" path="M 0 0 L 0 -0.06898 " pathEditMode="relative" rAng="0" ptsTypes="AA">
                                      <p:cBhvr>
                                        <p:cTn id="6" dur="2750" fill="hold"/>
                                        <p:tgtEl>
                                          <p:spTgt spid="4"/>
                                        </p:tgtEl>
                                        <p:attrNameLst>
                                          <p:attrName>ppt_x</p:attrName>
                                          <p:attrName>ppt_y</p:attrName>
                                        </p:attrNameLst>
                                      </p:cBhvr>
                                      <p:rCtr x="0"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9EA9018-3897-4C43-9E90-BA5814B37592}"/>
              </a:ext>
            </a:extLst>
          </p:cNvPr>
          <p:cNvSpPr/>
          <p:nvPr/>
        </p:nvSpPr>
        <p:spPr>
          <a:xfrm>
            <a:off x="2231672" y="7404120"/>
            <a:ext cx="8604956" cy="383823"/>
          </a:xfrm>
          <a:prstGeom prst="rect">
            <a:avLst/>
          </a:prstGeom>
        </p:spPr>
        <p:txBody>
          <a:bodyPr wrap="square">
            <a:spAutoFit/>
          </a:bodyPr>
          <a:lstStyle/>
          <a:p>
            <a:pPr marL="228600" algn="just">
              <a:lnSpc>
                <a:spcPct val="115000"/>
              </a:lnSpc>
              <a:spcAft>
                <a:spcPts val="1000"/>
              </a:spcAft>
            </a:pPr>
            <a:r>
              <a:rPr lang="es-HN" b="1" dirty="0">
                <a:latin typeface="+mj-lt"/>
                <a:ea typeface="Calibri" panose="020F0502020204030204" pitchFamily="34" charset="0"/>
                <a:cs typeface="Times New Roman" panose="02020603050405020304" pitchFamily="18" charset="0"/>
              </a:rPr>
              <a:t>De 9 Instituciones que atendieron a la población sin edades específicas. </a:t>
            </a:r>
            <a:endParaRPr lang="es-HN" sz="1800" b="1" dirty="0">
              <a:effectLst/>
              <a:latin typeface="+mj-lt"/>
              <a:ea typeface="Calibri" panose="020F0502020204030204" pitchFamily="34" charset="0"/>
              <a:cs typeface="Times New Roman" panose="02020603050405020304" pitchFamily="18" charset="0"/>
            </a:endParaRPr>
          </a:p>
        </p:txBody>
      </p:sp>
      <p:graphicFrame>
        <p:nvGraphicFramePr>
          <p:cNvPr id="6" name="Objeto 4">
            <a:extLst>
              <a:ext uri="{FF2B5EF4-FFF2-40B4-BE49-F238E27FC236}">
                <a16:creationId xmlns:a16="http://schemas.microsoft.com/office/drawing/2014/main" id="{68723B09-E37D-47F2-8E52-197EEB04E4E6}"/>
              </a:ext>
            </a:extLst>
          </p:cNvPr>
          <p:cNvGraphicFramePr>
            <a:graphicFrameLocks/>
          </p:cNvGraphicFramePr>
          <p:nvPr>
            <p:extLst>
              <p:ext uri="{D42A27DB-BD31-4B8C-83A1-F6EECF244321}">
                <p14:modId xmlns:p14="http://schemas.microsoft.com/office/powerpoint/2010/main" val="1695225170"/>
              </p:ext>
            </p:extLst>
          </p:nvPr>
        </p:nvGraphicFramePr>
        <p:xfrm>
          <a:off x="1133550" y="782618"/>
          <a:ext cx="10729192" cy="6570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2825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23CEDF-CBB5-48F5-B509-83236EBA66BA}"/>
              </a:ext>
            </a:extLst>
          </p:cNvPr>
          <p:cNvSpPr>
            <a:spLocks noChangeArrowheads="1"/>
          </p:cNvSpPr>
          <p:nvPr/>
        </p:nvSpPr>
        <p:spPr bwMode="auto">
          <a:xfrm>
            <a:off x="3941862" y="2267769"/>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
        <p:nvSpPr>
          <p:cNvPr id="5" name="Rectangle 4">
            <a:extLst>
              <a:ext uri="{FF2B5EF4-FFF2-40B4-BE49-F238E27FC236}">
                <a16:creationId xmlns:a16="http://schemas.microsoft.com/office/drawing/2014/main" id="{1BB25C59-D7C0-4EA2-A779-FBE0731CD10B}"/>
              </a:ext>
            </a:extLst>
          </p:cNvPr>
          <p:cNvSpPr>
            <a:spLocks noChangeArrowheads="1"/>
          </p:cNvSpPr>
          <p:nvPr/>
        </p:nvSpPr>
        <p:spPr bwMode="auto">
          <a:xfrm>
            <a:off x="4949974" y="2443956"/>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8" name="Objeto 6">
            <a:extLst>
              <a:ext uri="{FF2B5EF4-FFF2-40B4-BE49-F238E27FC236}">
                <a16:creationId xmlns:a16="http://schemas.microsoft.com/office/drawing/2014/main" id="{6DAC1433-405D-4E15-B649-0A3B19C2EDF0}"/>
              </a:ext>
            </a:extLst>
          </p:cNvPr>
          <p:cNvGraphicFramePr>
            <a:graphicFrameLocks/>
          </p:cNvGraphicFramePr>
          <p:nvPr>
            <p:extLst>
              <p:ext uri="{D42A27DB-BD31-4B8C-83A1-F6EECF244321}">
                <p14:modId xmlns:p14="http://schemas.microsoft.com/office/powerpoint/2010/main" val="1078916936"/>
              </p:ext>
            </p:extLst>
          </p:nvPr>
        </p:nvGraphicFramePr>
        <p:xfrm>
          <a:off x="1277566" y="1331671"/>
          <a:ext cx="10462368" cy="5832642"/>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00C85DE3-20AC-477F-97E6-21DA878B771F}"/>
              </a:ext>
            </a:extLst>
          </p:cNvPr>
          <p:cNvSpPr txBox="1"/>
          <p:nvPr/>
        </p:nvSpPr>
        <p:spPr>
          <a:xfrm>
            <a:off x="1061542" y="611585"/>
            <a:ext cx="10801200" cy="461665"/>
          </a:xfrm>
          <a:prstGeom prst="rect">
            <a:avLst/>
          </a:prstGeom>
          <a:noFill/>
        </p:spPr>
        <p:txBody>
          <a:bodyPr wrap="square" rtlCol="0">
            <a:spAutoFit/>
          </a:bodyPr>
          <a:lstStyle/>
          <a:p>
            <a:r>
              <a:rPr lang="es-ES" sz="2400" b="1" u="sng" dirty="0">
                <a:effectLst>
                  <a:outerShdw blurRad="38100" dist="38100" dir="2700000" algn="tl">
                    <a:srgbClr val="000000">
                      <a:alpha val="43137"/>
                    </a:srgbClr>
                  </a:outerShdw>
                </a:effectLst>
              </a:rPr>
              <a:t>EDUCACIÓN PARA LA SATISFACCIÓN DE NECESIDADES BÁSICAS</a:t>
            </a:r>
            <a:endParaRPr lang="es-HN"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5405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99799F6-7945-48B6-A882-063DC6B89F7B}"/>
              </a:ext>
            </a:extLst>
          </p:cNvPr>
          <p:cNvSpPr/>
          <p:nvPr/>
        </p:nvSpPr>
        <p:spPr>
          <a:xfrm>
            <a:off x="197446" y="6957662"/>
            <a:ext cx="12529392" cy="710707"/>
          </a:xfrm>
          <a:prstGeom prst="rect">
            <a:avLst/>
          </a:prstGeom>
        </p:spPr>
        <p:txBody>
          <a:bodyPr wrap="square">
            <a:spAutoFit/>
          </a:bodyPr>
          <a:lstStyle/>
          <a:p>
            <a:pPr marL="457200" algn="ctr">
              <a:lnSpc>
                <a:spcPct val="115000"/>
              </a:lnSpc>
              <a:spcAft>
                <a:spcPts val="0"/>
              </a:spcAft>
            </a:pPr>
            <a:r>
              <a:rPr lang="es-HN" b="1" dirty="0">
                <a:latin typeface="+mj-lt"/>
                <a:ea typeface="Calibri" panose="020F0502020204030204" pitchFamily="34" charset="0"/>
                <a:cs typeface="Times New Roman" panose="02020603050405020304" pitchFamily="18" charset="0"/>
              </a:rPr>
              <a:t>De 22 instituciones que atendieron edades sin especificar en la opción de satisfacción de necesidades básicas.</a:t>
            </a:r>
            <a:endParaRPr lang="es-HN" sz="1800" b="1" dirty="0">
              <a:effectLst/>
              <a:latin typeface="+mj-lt"/>
              <a:ea typeface="Calibri" panose="020F0502020204030204" pitchFamily="34" charset="0"/>
              <a:cs typeface="Times New Roman" panose="02020603050405020304" pitchFamily="18" charset="0"/>
            </a:endParaRPr>
          </a:p>
        </p:txBody>
      </p:sp>
      <p:graphicFrame>
        <p:nvGraphicFramePr>
          <p:cNvPr id="6" name="Objeto 4">
            <a:extLst>
              <a:ext uri="{FF2B5EF4-FFF2-40B4-BE49-F238E27FC236}">
                <a16:creationId xmlns:a16="http://schemas.microsoft.com/office/drawing/2014/main" id="{A89542A0-D0B8-40C2-A4C6-4C37C121C17D}"/>
              </a:ext>
            </a:extLst>
          </p:cNvPr>
          <p:cNvGraphicFramePr>
            <a:graphicFrameLocks/>
          </p:cNvGraphicFramePr>
          <p:nvPr>
            <p:extLst>
              <p:ext uri="{D42A27DB-BD31-4B8C-83A1-F6EECF244321}">
                <p14:modId xmlns:p14="http://schemas.microsoft.com/office/powerpoint/2010/main" val="3527719360"/>
              </p:ext>
            </p:extLst>
          </p:nvPr>
        </p:nvGraphicFramePr>
        <p:xfrm>
          <a:off x="1148346" y="615882"/>
          <a:ext cx="10767008" cy="6225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9979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02A28D5-DEE7-41C6-872A-94EE08B2F868}"/>
              </a:ext>
            </a:extLst>
          </p:cNvPr>
          <p:cNvSpPr/>
          <p:nvPr/>
        </p:nvSpPr>
        <p:spPr>
          <a:xfrm>
            <a:off x="1853630" y="6948289"/>
            <a:ext cx="9112474" cy="710707"/>
          </a:xfrm>
          <a:prstGeom prst="rect">
            <a:avLst/>
          </a:prstGeom>
        </p:spPr>
        <p:txBody>
          <a:bodyPr wrap="square">
            <a:spAutoFit/>
          </a:bodyPr>
          <a:lstStyle/>
          <a:p>
            <a:pPr marL="457200" algn="ctr">
              <a:lnSpc>
                <a:spcPct val="115000"/>
              </a:lnSpc>
              <a:spcAft>
                <a:spcPts val="0"/>
              </a:spcAft>
            </a:pPr>
            <a:r>
              <a:rPr lang="es-HN" b="1" dirty="0">
                <a:latin typeface="+mj-lt"/>
                <a:ea typeface="Calibri" panose="020F0502020204030204" pitchFamily="34" charset="0"/>
                <a:cs typeface="Times New Roman" panose="02020603050405020304" pitchFamily="18" charset="0"/>
              </a:rPr>
              <a:t>22 instituciones que atendieron edades sin especificar en la opción de educación de satisfacción de necesidades básicas. </a:t>
            </a:r>
            <a:endParaRPr lang="es-HN" sz="1800" b="1" dirty="0">
              <a:effectLst/>
              <a:latin typeface="+mj-lt"/>
              <a:ea typeface="Calibri" panose="020F0502020204030204" pitchFamily="34" charset="0"/>
              <a:cs typeface="Times New Roman" panose="02020603050405020304" pitchFamily="18" charset="0"/>
            </a:endParaRPr>
          </a:p>
        </p:txBody>
      </p:sp>
      <p:graphicFrame>
        <p:nvGraphicFramePr>
          <p:cNvPr id="6" name="Objeto 4">
            <a:extLst>
              <a:ext uri="{FF2B5EF4-FFF2-40B4-BE49-F238E27FC236}">
                <a16:creationId xmlns:a16="http://schemas.microsoft.com/office/drawing/2014/main" id="{0145CBC4-DCB9-4149-BBBF-287E55483771}"/>
              </a:ext>
            </a:extLst>
          </p:cNvPr>
          <p:cNvGraphicFramePr>
            <a:graphicFrameLocks/>
          </p:cNvGraphicFramePr>
          <p:nvPr>
            <p:extLst>
              <p:ext uri="{D42A27DB-BD31-4B8C-83A1-F6EECF244321}">
                <p14:modId xmlns:p14="http://schemas.microsoft.com/office/powerpoint/2010/main" val="3783099378"/>
              </p:ext>
            </p:extLst>
          </p:nvPr>
        </p:nvGraphicFramePr>
        <p:xfrm>
          <a:off x="618301" y="878409"/>
          <a:ext cx="11831698" cy="5875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676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08D362-3D1F-42D2-9D31-C782508C6990}"/>
              </a:ext>
            </a:extLst>
          </p:cNvPr>
          <p:cNvSpPr/>
          <p:nvPr/>
        </p:nvSpPr>
        <p:spPr>
          <a:xfrm>
            <a:off x="2213670" y="7308329"/>
            <a:ext cx="8208912" cy="369332"/>
          </a:xfrm>
          <a:prstGeom prst="rect">
            <a:avLst/>
          </a:prstGeom>
        </p:spPr>
        <p:txBody>
          <a:bodyPr wrap="square">
            <a:spAutoFit/>
          </a:bodyPr>
          <a:lstStyle/>
          <a:p>
            <a:r>
              <a:rPr lang="es-ES_tradnl" b="1" dirty="0">
                <a:latin typeface="+mj-lt"/>
                <a:ea typeface="MS Mincho" panose="020B0400000000000000" pitchFamily="49" charset="-128"/>
                <a:cs typeface="Times New Roman" panose="02020603050405020304" pitchFamily="18" charset="0"/>
              </a:rPr>
              <a:t>De 6 instituciones que atienden la opción de educación infantil temprana. </a:t>
            </a:r>
            <a:endParaRPr lang="es-HN" b="1" dirty="0">
              <a:latin typeface="+mj-lt"/>
            </a:endParaRPr>
          </a:p>
        </p:txBody>
      </p:sp>
      <p:sp>
        <p:nvSpPr>
          <p:cNvPr id="4" name="Rectangle 2">
            <a:extLst>
              <a:ext uri="{FF2B5EF4-FFF2-40B4-BE49-F238E27FC236}">
                <a16:creationId xmlns:a16="http://schemas.microsoft.com/office/drawing/2014/main" id="{0843DE7B-CFAC-4C65-BB21-511B3D20FB61}"/>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7" name="Objeto 4">
            <a:extLst>
              <a:ext uri="{FF2B5EF4-FFF2-40B4-BE49-F238E27FC236}">
                <a16:creationId xmlns:a16="http://schemas.microsoft.com/office/drawing/2014/main" id="{4E4D6E94-74AC-4948-A16A-4E6B705F544F}"/>
              </a:ext>
            </a:extLst>
          </p:cNvPr>
          <p:cNvGraphicFramePr>
            <a:graphicFrameLocks/>
          </p:cNvGraphicFramePr>
          <p:nvPr>
            <p:extLst>
              <p:ext uri="{D42A27DB-BD31-4B8C-83A1-F6EECF244321}">
                <p14:modId xmlns:p14="http://schemas.microsoft.com/office/powerpoint/2010/main" val="1501205961"/>
              </p:ext>
            </p:extLst>
          </p:nvPr>
        </p:nvGraphicFramePr>
        <p:xfrm>
          <a:off x="1616398" y="1403672"/>
          <a:ext cx="10267552"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B5FEB6DC-E0AE-468D-BA28-650B3E89E981}"/>
              </a:ext>
            </a:extLst>
          </p:cNvPr>
          <p:cNvSpPr>
            <a:spLocks noChangeArrowheads="1"/>
          </p:cNvSpPr>
          <p:nvPr/>
        </p:nvSpPr>
        <p:spPr bwMode="auto">
          <a:xfrm>
            <a:off x="0" y="2143125"/>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
        <p:nvSpPr>
          <p:cNvPr id="3" name="CuadroTexto 2">
            <a:extLst>
              <a:ext uri="{FF2B5EF4-FFF2-40B4-BE49-F238E27FC236}">
                <a16:creationId xmlns:a16="http://schemas.microsoft.com/office/drawing/2014/main" id="{BB900C7A-86C6-4937-9643-E830835E29DD}"/>
              </a:ext>
            </a:extLst>
          </p:cNvPr>
          <p:cNvSpPr txBox="1"/>
          <p:nvPr/>
        </p:nvSpPr>
        <p:spPr>
          <a:xfrm>
            <a:off x="917526" y="611585"/>
            <a:ext cx="11521280" cy="523220"/>
          </a:xfrm>
          <a:prstGeom prst="rect">
            <a:avLst/>
          </a:prstGeom>
          <a:noFill/>
        </p:spPr>
        <p:txBody>
          <a:bodyPr wrap="square" rtlCol="0">
            <a:spAutoFit/>
          </a:bodyPr>
          <a:lstStyle/>
          <a:p>
            <a:r>
              <a:rPr lang="es-ES" sz="2800" b="1" u="sng" dirty="0"/>
              <a:t>COBERTURA MUNICIPAL POR OPCIÓN EDUCATIVA NO FORMAL</a:t>
            </a:r>
            <a:endParaRPr lang="es-HN" sz="2800" b="1" u="sng" dirty="0"/>
          </a:p>
        </p:txBody>
      </p:sp>
    </p:spTree>
    <p:extLst>
      <p:ext uri="{BB962C8B-B14F-4D97-AF65-F5344CB8AC3E}">
        <p14:creationId xmlns:p14="http://schemas.microsoft.com/office/powerpoint/2010/main" val="792154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518F331-E0D9-40F0-BD13-5FEAEF056DE4}"/>
              </a:ext>
            </a:extLst>
          </p:cNvPr>
          <p:cNvSpPr/>
          <p:nvPr/>
        </p:nvSpPr>
        <p:spPr>
          <a:xfrm>
            <a:off x="1637606" y="7261367"/>
            <a:ext cx="9433048" cy="646331"/>
          </a:xfrm>
          <a:prstGeom prst="rect">
            <a:avLst/>
          </a:prstGeom>
        </p:spPr>
        <p:txBody>
          <a:bodyPr wrap="square">
            <a:spAutoFit/>
          </a:bodyPr>
          <a:lstStyle/>
          <a:p>
            <a:r>
              <a:rPr lang="es-ES_tradnl" b="1" dirty="0">
                <a:latin typeface="+mj-lt"/>
                <a:ea typeface="MS Mincho" panose="020B0400000000000000" pitchFamily="49" charset="-128"/>
                <a:cs typeface="Times New Roman" panose="02020603050405020304" pitchFamily="18" charset="0"/>
              </a:rPr>
              <a:t>De 22 instituciones que atienden la opción de educación de satisfacción de necesidades básicas con atención a participantes con edades sin especificar.</a:t>
            </a:r>
            <a:endParaRPr lang="es-HN" b="1" dirty="0">
              <a:latin typeface="+mj-lt"/>
            </a:endParaRPr>
          </a:p>
        </p:txBody>
      </p:sp>
      <p:sp>
        <p:nvSpPr>
          <p:cNvPr id="4" name="Rectangle 2">
            <a:extLst>
              <a:ext uri="{FF2B5EF4-FFF2-40B4-BE49-F238E27FC236}">
                <a16:creationId xmlns:a16="http://schemas.microsoft.com/office/drawing/2014/main" id="{459F8753-63DD-4425-BD10-F934FBCF4154}"/>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7" name="Objeto 4">
            <a:extLst>
              <a:ext uri="{FF2B5EF4-FFF2-40B4-BE49-F238E27FC236}">
                <a16:creationId xmlns:a16="http://schemas.microsoft.com/office/drawing/2014/main" id="{658AD036-5916-4717-B566-95DA037058E4}"/>
              </a:ext>
            </a:extLst>
          </p:cNvPr>
          <p:cNvGraphicFramePr>
            <a:graphicFrameLocks/>
          </p:cNvGraphicFramePr>
          <p:nvPr>
            <p:extLst>
              <p:ext uri="{D42A27DB-BD31-4B8C-83A1-F6EECF244321}">
                <p14:modId xmlns:p14="http://schemas.microsoft.com/office/powerpoint/2010/main" val="1711831197"/>
              </p:ext>
            </p:extLst>
          </p:nvPr>
        </p:nvGraphicFramePr>
        <p:xfrm>
          <a:off x="356258" y="755616"/>
          <a:ext cx="12355784" cy="640869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D66865F3-B185-492E-8906-F4C0777046D8}"/>
              </a:ext>
            </a:extLst>
          </p:cNvPr>
          <p:cNvSpPr>
            <a:spLocks noChangeArrowheads="1"/>
          </p:cNvSpPr>
          <p:nvPr/>
        </p:nvSpPr>
        <p:spPr bwMode="auto">
          <a:xfrm>
            <a:off x="0" y="422910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Tree>
    <p:extLst>
      <p:ext uri="{BB962C8B-B14F-4D97-AF65-F5344CB8AC3E}">
        <p14:creationId xmlns:p14="http://schemas.microsoft.com/office/powerpoint/2010/main" val="36052450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9F3182-3950-4BF0-BE20-E1EACD71BE44}"/>
              </a:ext>
            </a:extLst>
          </p:cNvPr>
          <p:cNvSpPr/>
          <p:nvPr/>
        </p:nvSpPr>
        <p:spPr>
          <a:xfrm>
            <a:off x="1781622" y="7053884"/>
            <a:ext cx="9145016" cy="677108"/>
          </a:xfrm>
          <a:prstGeom prst="rect">
            <a:avLst/>
          </a:prstGeom>
        </p:spPr>
        <p:txBody>
          <a:bodyPr wrap="square">
            <a:spAutoFit/>
          </a:bodyPr>
          <a:lstStyle/>
          <a:p>
            <a:pPr algn="ctr">
              <a:spcAft>
                <a:spcPts val="0"/>
              </a:spcAft>
              <a:tabLst>
                <a:tab pos="1333500" algn="l"/>
              </a:tabLst>
            </a:pPr>
            <a:r>
              <a:rPr lang="es-ES_tradnl" b="1" dirty="0">
                <a:latin typeface="+mj-lt"/>
                <a:ea typeface="MS Mincho" panose="020B0400000000000000" pitchFamily="49" charset="-128"/>
                <a:cs typeface="Times New Roman" panose="02020603050405020304" pitchFamily="18" charset="0"/>
              </a:rPr>
              <a:t>De 9 instituciones que atienden la opción de educación inserción en el mundo del trabajo con atención a participantes en edad sin especificar. </a:t>
            </a:r>
            <a:endParaRPr lang="es-HN" sz="2000" b="1" dirty="0">
              <a:effectLst/>
              <a:latin typeface="+mj-lt"/>
              <a:ea typeface="MS Mincho" panose="020B0400000000000000"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E3C7C349-8380-4EA3-B239-E6902FD0E7C3}"/>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7" name="Objeto 4">
            <a:extLst>
              <a:ext uri="{FF2B5EF4-FFF2-40B4-BE49-F238E27FC236}">
                <a16:creationId xmlns:a16="http://schemas.microsoft.com/office/drawing/2014/main" id="{92036DC0-8769-467D-BB84-420064F30DA7}"/>
              </a:ext>
            </a:extLst>
          </p:cNvPr>
          <p:cNvGraphicFramePr>
            <a:graphicFrameLocks/>
          </p:cNvGraphicFramePr>
          <p:nvPr>
            <p:extLst>
              <p:ext uri="{D42A27DB-BD31-4B8C-83A1-F6EECF244321}">
                <p14:modId xmlns:p14="http://schemas.microsoft.com/office/powerpoint/2010/main" val="1385252458"/>
              </p:ext>
            </p:extLst>
          </p:nvPr>
        </p:nvGraphicFramePr>
        <p:xfrm>
          <a:off x="248246" y="455745"/>
          <a:ext cx="12211768" cy="629772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7B4561C8-D158-4AFA-AAD3-252CD22162F3}"/>
              </a:ext>
            </a:extLst>
          </p:cNvPr>
          <p:cNvSpPr>
            <a:spLocks noChangeArrowheads="1"/>
          </p:cNvSpPr>
          <p:nvPr/>
        </p:nvSpPr>
        <p:spPr bwMode="auto">
          <a:xfrm>
            <a:off x="0" y="274320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Tree>
    <p:extLst>
      <p:ext uri="{BB962C8B-B14F-4D97-AF65-F5344CB8AC3E}">
        <p14:creationId xmlns:p14="http://schemas.microsoft.com/office/powerpoint/2010/main" val="12635139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3977E4F-3DEF-42EB-90A3-6B925C79C3DB}"/>
              </a:ext>
            </a:extLst>
          </p:cNvPr>
          <p:cNvSpPr>
            <a:spLocks noChangeArrowheads="1"/>
          </p:cNvSpPr>
          <p:nvPr/>
        </p:nvSpPr>
        <p:spPr bwMode="auto">
          <a:xfrm>
            <a:off x="3797846" y="2123753"/>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9" name="Objeto 5">
            <a:extLst>
              <a:ext uri="{FF2B5EF4-FFF2-40B4-BE49-F238E27FC236}">
                <a16:creationId xmlns:a16="http://schemas.microsoft.com/office/drawing/2014/main" id="{F766AEA6-8A49-45AA-AF80-D3E9330C350B}"/>
              </a:ext>
            </a:extLst>
          </p:cNvPr>
          <p:cNvGraphicFramePr>
            <a:graphicFrameLocks/>
          </p:cNvGraphicFramePr>
          <p:nvPr>
            <p:extLst>
              <p:ext uri="{D42A27DB-BD31-4B8C-83A1-F6EECF244321}">
                <p14:modId xmlns:p14="http://schemas.microsoft.com/office/powerpoint/2010/main" val="3720495696"/>
              </p:ext>
            </p:extLst>
          </p:nvPr>
        </p:nvGraphicFramePr>
        <p:xfrm>
          <a:off x="1256358" y="1166440"/>
          <a:ext cx="11059640" cy="58030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a:extLst>
              <a:ext uri="{FF2B5EF4-FFF2-40B4-BE49-F238E27FC236}">
                <a16:creationId xmlns:a16="http://schemas.microsoft.com/office/drawing/2014/main" id="{419FAE75-0193-4C55-B876-4BBD3AFAE185}"/>
              </a:ext>
            </a:extLst>
          </p:cNvPr>
          <p:cNvSpPr>
            <a:spLocks noChangeArrowheads="1"/>
          </p:cNvSpPr>
          <p:nvPr/>
        </p:nvSpPr>
        <p:spPr bwMode="auto">
          <a:xfrm>
            <a:off x="3797846" y="4762178"/>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
        <p:nvSpPr>
          <p:cNvPr id="8" name="CuadroTexto 7">
            <a:extLst>
              <a:ext uri="{FF2B5EF4-FFF2-40B4-BE49-F238E27FC236}">
                <a16:creationId xmlns:a16="http://schemas.microsoft.com/office/drawing/2014/main" id="{70B4825A-CB31-4C5E-8242-4502A187C934}"/>
              </a:ext>
            </a:extLst>
          </p:cNvPr>
          <p:cNvSpPr txBox="1"/>
          <p:nvPr/>
        </p:nvSpPr>
        <p:spPr>
          <a:xfrm>
            <a:off x="1781622" y="7164313"/>
            <a:ext cx="9073008" cy="369332"/>
          </a:xfrm>
          <a:prstGeom prst="rect">
            <a:avLst/>
          </a:prstGeom>
          <a:noFill/>
        </p:spPr>
        <p:txBody>
          <a:bodyPr wrap="square" rtlCol="0">
            <a:spAutoFit/>
          </a:bodyPr>
          <a:lstStyle/>
          <a:p>
            <a:r>
              <a:rPr lang="es-ES" dirty="0"/>
              <a:t>*Una institución atiende Alfabetización con población con edad no especificada.</a:t>
            </a:r>
            <a:endParaRPr lang="es-HN" dirty="0"/>
          </a:p>
        </p:txBody>
      </p:sp>
    </p:spTree>
    <p:extLst>
      <p:ext uri="{BB962C8B-B14F-4D97-AF65-F5344CB8AC3E}">
        <p14:creationId xmlns:p14="http://schemas.microsoft.com/office/powerpoint/2010/main" val="4068570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2CC564-EE12-4E5B-9286-38FA6095DBCE}"/>
              </a:ext>
            </a:extLst>
          </p:cNvPr>
          <p:cNvSpPr>
            <a:spLocks noGrp="1"/>
          </p:cNvSpPr>
          <p:nvPr>
            <p:ph type="title"/>
          </p:nvPr>
        </p:nvSpPr>
        <p:spPr>
          <a:xfrm>
            <a:off x="653415" y="325815"/>
            <a:ext cx="8112983" cy="1355989"/>
          </a:xfrm>
        </p:spPr>
        <p:txBody>
          <a:bodyPr/>
          <a:lstStyle/>
          <a:p>
            <a:r>
              <a:rPr lang="es-ES" sz="2800" b="1" u="sng" dirty="0"/>
              <a:t>ATENCIÓN POR GRUPO DE EDADES</a:t>
            </a:r>
            <a:endParaRPr lang="es-HN" sz="2800" b="1" u="sng" dirty="0"/>
          </a:p>
        </p:txBody>
      </p:sp>
      <p:sp>
        <p:nvSpPr>
          <p:cNvPr id="7" name="Rectangle 2">
            <a:extLst>
              <a:ext uri="{FF2B5EF4-FFF2-40B4-BE49-F238E27FC236}">
                <a16:creationId xmlns:a16="http://schemas.microsoft.com/office/drawing/2014/main" id="{BDA84A1B-D6CD-4A62-B53B-38BB0CA147B7}"/>
              </a:ext>
            </a:extLst>
          </p:cNvPr>
          <p:cNvSpPr>
            <a:spLocks noChangeArrowheads="1"/>
          </p:cNvSpPr>
          <p:nvPr/>
        </p:nvSpPr>
        <p:spPr bwMode="auto">
          <a:xfrm>
            <a:off x="3077765" y="2627809"/>
            <a:ext cx="234150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HN"/>
          </a:p>
        </p:txBody>
      </p:sp>
      <p:graphicFrame>
        <p:nvGraphicFramePr>
          <p:cNvPr id="8" name="Objeto 7">
            <a:extLst>
              <a:ext uri="{FF2B5EF4-FFF2-40B4-BE49-F238E27FC236}">
                <a16:creationId xmlns:a16="http://schemas.microsoft.com/office/drawing/2014/main" id="{D58A8CBE-B25D-46FD-A989-A33693B529C3}"/>
              </a:ext>
            </a:extLst>
          </p:cNvPr>
          <p:cNvGraphicFramePr>
            <a:graphicFrameLocks/>
          </p:cNvGraphicFramePr>
          <p:nvPr>
            <p:extLst>
              <p:ext uri="{D42A27DB-BD31-4B8C-83A1-F6EECF244321}">
                <p14:modId xmlns:p14="http://schemas.microsoft.com/office/powerpoint/2010/main" val="1745284870"/>
              </p:ext>
            </p:extLst>
          </p:nvPr>
        </p:nvGraphicFramePr>
        <p:xfrm>
          <a:off x="1421582" y="1763716"/>
          <a:ext cx="9865096" cy="5400593"/>
        </p:xfrm>
        <a:graphic>
          <a:graphicData uri="http://schemas.openxmlformats.org/presentationml/2006/ole">
            <mc:AlternateContent xmlns:mc="http://schemas.openxmlformats.org/markup-compatibility/2006">
              <mc:Choice xmlns:v="urn:schemas-microsoft-com:vml" Requires="v">
                <p:oleObj spid="_x0000_s4112" name="Chart" r:id="rId3" imgW="4572000" imgH="2181330" progId="Excel.Chart.8">
                  <p:embed/>
                </p:oleObj>
              </mc:Choice>
              <mc:Fallback>
                <p:oleObj name="Chart" r:id="rId3" imgW="4572000" imgH="2181330" progId="Excel.Chart.8">
                  <p:embed/>
                  <p:pic>
                    <p:nvPicPr>
                      <p:cNvPr id="0" name="Object 1"/>
                      <p:cNvPicPr>
                        <a:picLocks noChangeArrowheads="1"/>
                      </p:cNvPicPr>
                      <p:nvPr/>
                    </p:nvPicPr>
                    <p:blipFill>
                      <a:blip r:embed="rId4"/>
                      <a:srcRect/>
                      <a:stretch>
                        <a:fillRect/>
                      </a:stretch>
                    </p:blipFill>
                    <p:spPr bwMode="auto">
                      <a:xfrm>
                        <a:off x="1421582" y="1763716"/>
                        <a:ext cx="9865096" cy="5400593"/>
                      </a:xfrm>
                      <a:prstGeom prst="rect">
                        <a:avLst/>
                      </a:prstGeom>
                      <a:noFill/>
                    </p:spPr>
                  </p:pic>
                </p:oleObj>
              </mc:Fallback>
            </mc:AlternateContent>
          </a:graphicData>
        </a:graphic>
      </p:graphicFrame>
      <p:sp>
        <p:nvSpPr>
          <p:cNvPr id="9" name="Rectangle 3">
            <a:extLst>
              <a:ext uri="{FF2B5EF4-FFF2-40B4-BE49-F238E27FC236}">
                <a16:creationId xmlns:a16="http://schemas.microsoft.com/office/drawing/2014/main" id="{9F382B0B-3635-430E-A871-65E6C836757F}"/>
              </a:ext>
            </a:extLst>
          </p:cNvPr>
          <p:cNvSpPr>
            <a:spLocks noChangeArrowheads="1"/>
          </p:cNvSpPr>
          <p:nvPr/>
        </p:nvSpPr>
        <p:spPr bwMode="auto">
          <a:xfrm>
            <a:off x="3077765" y="4809034"/>
            <a:ext cx="234150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HN"/>
          </a:p>
        </p:txBody>
      </p:sp>
    </p:spTree>
    <p:extLst>
      <p:ext uri="{BB962C8B-B14F-4D97-AF65-F5344CB8AC3E}">
        <p14:creationId xmlns:p14="http://schemas.microsoft.com/office/powerpoint/2010/main" val="2618831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BCBAFE-922D-471F-85BC-E10353DEB73B}"/>
              </a:ext>
            </a:extLst>
          </p:cNvPr>
          <p:cNvSpPr/>
          <p:nvPr/>
        </p:nvSpPr>
        <p:spPr>
          <a:xfrm>
            <a:off x="1493590" y="7187262"/>
            <a:ext cx="9289032" cy="369332"/>
          </a:xfrm>
          <a:prstGeom prst="rect">
            <a:avLst/>
          </a:prstGeom>
        </p:spPr>
        <p:txBody>
          <a:bodyPr wrap="square">
            <a:spAutoFit/>
          </a:bodyPr>
          <a:lstStyle/>
          <a:p>
            <a:r>
              <a:rPr lang="es-ES_tradnl" b="1" dirty="0">
                <a:latin typeface="+mj-lt"/>
                <a:ea typeface="MS Mincho" panose="020B0400000000000000" pitchFamily="49" charset="-128"/>
                <a:cs typeface="Times New Roman" panose="02020603050405020304" pitchFamily="18" charset="0"/>
              </a:rPr>
              <a:t>Están 10 instituciones de las 41 investigadas que trabajan con esta población. </a:t>
            </a:r>
            <a:endParaRPr lang="es-HN" b="1" dirty="0">
              <a:latin typeface="+mj-lt"/>
            </a:endParaRPr>
          </a:p>
        </p:txBody>
      </p:sp>
      <p:graphicFrame>
        <p:nvGraphicFramePr>
          <p:cNvPr id="6" name="Objeto 4">
            <a:extLst>
              <a:ext uri="{FF2B5EF4-FFF2-40B4-BE49-F238E27FC236}">
                <a16:creationId xmlns:a16="http://schemas.microsoft.com/office/drawing/2014/main" id="{418DDA9C-749C-4BEC-8A81-FF90419466B7}"/>
              </a:ext>
            </a:extLst>
          </p:cNvPr>
          <p:cNvGraphicFramePr>
            <a:graphicFrameLocks/>
          </p:cNvGraphicFramePr>
          <p:nvPr>
            <p:extLst>
              <p:ext uri="{D42A27DB-BD31-4B8C-83A1-F6EECF244321}">
                <p14:modId xmlns:p14="http://schemas.microsoft.com/office/powerpoint/2010/main" val="2506093210"/>
              </p:ext>
            </p:extLst>
          </p:nvPr>
        </p:nvGraphicFramePr>
        <p:xfrm>
          <a:off x="298264" y="1259658"/>
          <a:ext cx="12445414" cy="592760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F45AA326-A224-4CE9-AA9D-9EE55EB86D42}"/>
              </a:ext>
            </a:extLst>
          </p:cNvPr>
          <p:cNvSpPr txBox="1"/>
          <p:nvPr/>
        </p:nvSpPr>
        <p:spPr>
          <a:xfrm>
            <a:off x="1277566" y="467569"/>
            <a:ext cx="6840760" cy="461665"/>
          </a:xfrm>
          <a:prstGeom prst="rect">
            <a:avLst/>
          </a:prstGeom>
          <a:noFill/>
        </p:spPr>
        <p:txBody>
          <a:bodyPr wrap="square" rtlCol="0">
            <a:spAutoFit/>
          </a:bodyPr>
          <a:lstStyle/>
          <a:p>
            <a:r>
              <a:rPr lang="es-ES" sz="2400" b="1" u="sng" dirty="0"/>
              <a:t>ATENCIÓN POR GRUPOS POBLACIONALES</a:t>
            </a:r>
            <a:endParaRPr lang="es-HN" sz="2400" b="1" u="sng" dirty="0"/>
          </a:p>
        </p:txBody>
      </p:sp>
    </p:spTree>
    <p:extLst>
      <p:ext uri="{BB962C8B-B14F-4D97-AF65-F5344CB8AC3E}">
        <p14:creationId xmlns:p14="http://schemas.microsoft.com/office/powerpoint/2010/main" val="11994266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89534" y="683593"/>
            <a:ext cx="11449272" cy="2123658"/>
          </a:xfrm>
          <a:prstGeom prst="rect">
            <a:avLst/>
          </a:prstGeom>
        </p:spPr>
        <p:txBody>
          <a:bodyPr wrap="square">
            <a:spAutoFit/>
          </a:bodyPr>
          <a:lstStyle/>
          <a:p>
            <a:pPr algn="ctr"/>
            <a:r>
              <a:rPr lang="es-ES_tradnl" sz="2800" b="1" dirty="0"/>
              <a:t>RESULTADOS DEL MAPEO NACIONAL INSTITUCIONAL 2017</a:t>
            </a:r>
            <a:endParaRPr lang="es-HN" sz="2800" dirty="0"/>
          </a:p>
          <a:p>
            <a:pPr algn="ctr"/>
            <a:r>
              <a:rPr lang="es-ES_tradnl" sz="2800" b="1" dirty="0"/>
              <a:t>TRABAJO REALIZADO EN BASE A 41 INSTITUCIONES QUE TIENEN COBERTURA</a:t>
            </a:r>
            <a:endParaRPr lang="es-HN" sz="2800" dirty="0"/>
          </a:p>
          <a:p>
            <a:pPr algn="ctr"/>
            <a:r>
              <a:rPr lang="es-ES_tradnl" sz="2800" b="1" dirty="0"/>
              <a:t>EN EL DEPARTAMENTO DE INTIBUCA</a:t>
            </a:r>
            <a:r>
              <a:rPr lang="es-ES_tradnl" sz="2800" dirty="0"/>
              <a:t> </a:t>
            </a:r>
          </a:p>
          <a:p>
            <a:pPr algn="ctr"/>
            <a:r>
              <a:rPr lang="es-ES_tradnl" sz="2000" dirty="0"/>
              <a:t>(17 municipios)</a:t>
            </a:r>
            <a:endParaRPr lang="es-HN" sz="2000" dirty="0"/>
          </a:p>
        </p:txBody>
      </p:sp>
      <p:pic>
        <p:nvPicPr>
          <p:cNvPr id="8" name="Imagen 7">
            <a:extLst>
              <a:ext uri="{FF2B5EF4-FFF2-40B4-BE49-F238E27FC236}">
                <a16:creationId xmlns:a16="http://schemas.microsoft.com/office/drawing/2014/main" id="{868B0E72-860A-43AD-A24B-5081D9F7B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428" y="2915841"/>
            <a:ext cx="4855443" cy="497994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1AFEEAC-B4A4-4372-AC33-FDFC72C87FC0}"/>
              </a:ext>
            </a:extLst>
          </p:cNvPr>
          <p:cNvSpPr/>
          <p:nvPr/>
        </p:nvSpPr>
        <p:spPr>
          <a:xfrm>
            <a:off x="1817626" y="6939518"/>
            <a:ext cx="9433048" cy="646331"/>
          </a:xfrm>
          <a:prstGeom prst="rect">
            <a:avLst/>
          </a:prstGeom>
        </p:spPr>
        <p:txBody>
          <a:bodyPr wrap="square">
            <a:spAutoFit/>
          </a:bodyPr>
          <a:lstStyle/>
          <a:p>
            <a:pPr algn="ctr"/>
            <a:r>
              <a:rPr lang="es-ES_tradnl" b="1" dirty="0">
                <a:latin typeface="+mj-lt"/>
                <a:ea typeface="MS Mincho" panose="020B0400000000000000" pitchFamily="49" charset="-128"/>
                <a:cs typeface="Times New Roman" panose="02020603050405020304" pitchFamily="18" charset="0"/>
              </a:rPr>
              <a:t>Hay 17 instituciones de las 41 investigadas que trabajan con esta población en el departamento de Intibucá. </a:t>
            </a:r>
            <a:endParaRPr lang="es-HN" b="1" dirty="0">
              <a:latin typeface="+mj-lt"/>
            </a:endParaRPr>
          </a:p>
        </p:txBody>
      </p:sp>
      <p:graphicFrame>
        <p:nvGraphicFramePr>
          <p:cNvPr id="6" name="Objeto 4">
            <a:extLst>
              <a:ext uri="{FF2B5EF4-FFF2-40B4-BE49-F238E27FC236}">
                <a16:creationId xmlns:a16="http://schemas.microsoft.com/office/drawing/2014/main" id="{D197F2FC-435D-4172-9A25-C381CD6D052D}"/>
              </a:ext>
            </a:extLst>
          </p:cNvPr>
          <p:cNvGraphicFramePr>
            <a:graphicFrameLocks/>
          </p:cNvGraphicFramePr>
          <p:nvPr>
            <p:extLst>
              <p:ext uri="{D42A27DB-BD31-4B8C-83A1-F6EECF244321}">
                <p14:modId xmlns:p14="http://schemas.microsoft.com/office/powerpoint/2010/main" val="148584351"/>
              </p:ext>
            </p:extLst>
          </p:nvPr>
        </p:nvGraphicFramePr>
        <p:xfrm>
          <a:off x="788306" y="778079"/>
          <a:ext cx="11491688" cy="6019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34232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F1401D-69A1-4CEA-8CFE-E0E13A471F70}"/>
              </a:ext>
            </a:extLst>
          </p:cNvPr>
          <p:cNvSpPr/>
          <p:nvPr/>
        </p:nvSpPr>
        <p:spPr>
          <a:xfrm>
            <a:off x="2033650" y="7216879"/>
            <a:ext cx="8856984" cy="369332"/>
          </a:xfrm>
          <a:prstGeom prst="rect">
            <a:avLst/>
          </a:prstGeom>
        </p:spPr>
        <p:txBody>
          <a:bodyPr wrap="square">
            <a:spAutoFit/>
          </a:bodyPr>
          <a:lstStyle/>
          <a:p>
            <a:pPr algn="ctr"/>
            <a:r>
              <a:rPr lang="es-ES_tradnl" b="1" dirty="0">
                <a:latin typeface="+mj-lt"/>
                <a:ea typeface="MS Mincho" panose="020B0400000000000000" pitchFamily="49" charset="-128"/>
                <a:cs typeface="Times New Roman" panose="02020603050405020304" pitchFamily="18" charset="0"/>
              </a:rPr>
              <a:t>Hay 8 instituciones de las 41 investigadas que trabajan con esta población. </a:t>
            </a:r>
            <a:endParaRPr lang="es-HN" b="1" dirty="0">
              <a:latin typeface="+mj-lt"/>
            </a:endParaRPr>
          </a:p>
        </p:txBody>
      </p:sp>
      <p:graphicFrame>
        <p:nvGraphicFramePr>
          <p:cNvPr id="6" name="Objeto 4">
            <a:extLst>
              <a:ext uri="{FF2B5EF4-FFF2-40B4-BE49-F238E27FC236}">
                <a16:creationId xmlns:a16="http://schemas.microsoft.com/office/drawing/2014/main" id="{26230EE8-D670-4618-8A33-71367FF9964D}"/>
              </a:ext>
            </a:extLst>
          </p:cNvPr>
          <p:cNvGraphicFramePr>
            <a:graphicFrameLocks/>
          </p:cNvGraphicFramePr>
          <p:nvPr>
            <p:extLst>
              <p:ext uri="{D42A27DB-BD31-4B8C-83A1-F6EECF244321}">
                <p14:modId xmlns:p14="http://schemas.microsoft.com/office/powerpoint/2010/main" val="1205881046"/>
              </p:ext>
            </p:extLst>
          </p:nvPr>
        </p:nvGraphicFramePr>
        <p:xfrm>
          <a:off x="248246" y="734393"/>
          <a:ext cx="12427792" cy="6297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29684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3880A052-F7B8-4D8F-BA0C-B3F11A326729}"/>
              </a:ext>
            </a:extLst>
          </p:cNvPr>
          <p:cNvGraphicFramePr>
            <a:graphicFrameLocks/>
          </p:cNvGraphicFramePr>
          <p:nvPr>
            <p:extLst>
              <p:ext uri="{D42A27DB-BD31-4B8C-83A1-F6EECF244321}">
                <p14:modId xmlns:p14="http://schemas.microsoft.com/office/powerpoint/2010/main" val="2367602290"/>
              </p:ext>
            </p:extLst>
          </p:nvPr>
        </p:nvGraphicFramePr>
        <p:xfrm>
          <a:off x="752302" y="1475681"/>
          <a:ext cx="11923736"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D2EDA60E-080D-4797-93C3-C3B36F3EA861}"/>
              </a:ext>
            </a:extLst>
          </p:cNvPr>
          <p:cNvSpPr txBox="1"/>
          <p:nvPr/>
        </p:nvSpPr>
        <p:spPr>
          <a:xfrm>
            <a:off x="1205558" y="683593"/>
            <a:ext cx="5832648" cy="523220"/>
          </a:xfrm>
          <a:prstGeom prst="rect">
            <a:avLst/>
          </a:prstGeom>
          <a:noFill/>
        </p:spPr>
        <p:txBody>
          <a:bodyPr wrap="square" rtlCol="0">
            <a:spAutoFit/>
          </a:bodyPr>
          <a:lstStyle/>
          <a:p>
            <a:r>
              <a:rPr lang="es-ES" sz="2800" b="1" u="sng" dirty="0"/>
              <a:t>ATENCIÓN POR SEXO</a:t>
            </a:r>
            <a:endParaRPr lang="es-HN" sz="2800" b="1" u="sng" dirty="0"/>
          </a:p>
        </p:txBody>
      </p:sp>
    </p:spTree>
    <p:extLst>
      <p:ext uri="{BB962C8B-B14F-4D97-AF65-F5344CB8AC3E}">
        <p14:creationId xmlns:p14="http://schemas.microsoft.com/office/powerpoint/2010/main" val="2386912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56CE3070-A7C4-44D2-9925-8C7D3870413E}"/>
              </a:ext>
            </a:extLst>
          </p:cNvPr>
          <p:cNvGraphicFramePr>
            <a:graphicFrameLocks/>
          </p:cNvGraphicFramePr>
          <p:nvPr>
            <p:extLst>
              <p:ext uri="{D42A27DB-BD31-4B8C-83A1-F6EECF244321}">
                <p14:modId xmlns:p14="http://schemas.microsoft.com/office/powerpoint/2010/main" val="3694437591"/>
              </p:ext>
            </p:extLst>
          </p:nvPr>
        </p:nvGraphicFramePr>
        <p:xfrm>
          <a:off x="608286" y="1547689"/>
          <a:ext cx="11851728"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ED576536-DCA6-4339-AB32-A7A47B2339EE}"/>
              </a:ext>
            </a:extLst>
          </p:cNvPr>
          <p:cNvSpPr txBox="1"/>
          <p:nvPr/>
        </p:nvSpPr>
        <p:spPr>
          <a:xfrm>
            <a:off x="989534" y="683593"/>
            <a:ext cx="6192688" cy="523220"/>
          </a:xfrm>
          <a:prstGeom prst="rect">
            <a:avLst/>
          </a:prstGeom>
          <a:noFill/>
        </p:spPr>
        <p:txBody>
          <a:bodyPr wrap="square" rtlCol="0">
            <a:spAutoFit/>
          </a:bodyPr>
          <a:lstStyle/>
          <a:p>
            <a:r>
              <a:rPr lang="es-ES" sz="2800" b="1" u="sng" dirty="0"/>
              <a:t>ATENCIÓN POR ORIGEN</a:t>
            </a:r>
            <a:endParaRPr lang="es-HN" sz="2800" b="1" u="sng" dirty="0"/>
          </a:p>
        </p:txBody>
      </p:sp>
    </p:spTree>
    <p:extLst>
      <p:ext uri="{BB962C8B-B14F-4D97-AF65-F5344CB8AC3E}">
        <p14:creationId xmlns:p14="http://schemas.microsoft.com/office/powerpoint/2010/main" val="7292013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F581D26A-D6BA-4697-AE9C-26A05BF9974C}"/>
              </a:ext>
            </a:extLst>
          </p:cNvPr>
          <p:cNvGraphicFramePr>
            <a:graphicFrameLocks/>
          </p:cNvGraphicFramePr>
          <p:nvPr>
            <p:extLst>
              <p:ext uri="{D42A27DB-BD31-4B8C-83A1-F6EECF244321}">
                <p14:modId xmlns:p14="http://schemas.microsoft.com/office/powerpoint/2010/main" val="3727922973"/>
              </p:ext>
            </p:extLst>
          </p:nvPr>
        </p:nvGraphicFramePr>
        <p:xfrm>
          <a:off x="536278" y="1187649"/>
          <a:ext cx="11563696"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BBB95200-22E7-4A70-B095-0517CC70980A}"/>
              </a:ext>
            </a:extLst>
          </p:cNvPr>
          <p:cNvSpPr txBox="1"/>
          <p:nvPr/>
        </p:nvSpPr>
        <p:spPr>
          <a:xfrm>
            <a:off x="968326" y="6660257"/>
            <a:ext cx="10030320" cy="923330"/>
          </a:xfrm>
          <a:prstGeom prst="rect">
            <a:avLst/>
          </a:prstGeom>
          <a:noFill/>
        </p:spPr>
        <p:txBody>
          <a:bodyPr wrap="square" rtlCol="0">
            <a:spAutoFit/>
          </a:bodyPr>
          <a:lstStyle/>
          <a:p>
            <a:r>
              <a:rPr lang="es-ES_tradnl" dirty="0"/>
              <a:t>En las 41 instituciones entrevistadas que tienen cobertura en el departamento de Intibucá el personal de formadores permanente es de 880 que significa el (21%), 726 temporales que es el (18%) y 2505 voluntarios (61%) que realizan los procesos de educación no formal.</a:t>
            </a:r>
            <a:endParaRPr lang="es-HN" dirty="0"/>
          </a:p>
        </p:txBody>
      </p:sp>
      <p:sp>
        <p:nvSpPr>
          <p:cNvPr id="4" name="CuadroTexto 3">
            <a:extLst>
              <a:ext uri="{FF2B5EF4-FFF2-40B4-BE49-F238E27FC236}">
                <a16:creationId xmlns:a16="http://schemas.microsoft.com/office/drawing/2014/main" id="{BBF7A7DE-3518-41C3-BE2E-90CDEA36B5F4}"/>
              </a:ext>
            </a:extLst>
          </p:cNvPr>
          <p:cNvSpPr txBox="1"/>
          <p:nvPr/>
        </p:nvSpPr>
        <p:spPr>
          <a:xfrm>
            <a:off x="1205558" y="493803"/>
            <a:ext cx="6048672" cy="461665"/>
          </a:xfrm>
          <a:prstGeom prst="rect">
            <a:avLst/>
          </a:prstGeom>
          <a:noFill/>
        </p:spPr>
        <p:txBody>
          <a:bodyPr wrap="square" rtlCol="0">
            <a:spAutoFit/>
          </a:bodyPr>
          <a:lstStyle/>
          <a:p>
            <a:r>
              <a:rPr lang="es-ES" sz="2400" b="1" u="sng" dirty="0"/>
              <a:t>FORMACIÓN DE FORMADORES</a:t>
            </a:r>
            <a:endParaRPr lang="es-HN" sz="2400" b="1" u="sng" dirty="0"/>
          </a:p>
        </p:txBody>
      </p:sp>
    </p:spTree>
    <p:extLst>
      <p:ext uri="{BB962C8B-B14F-4D97-AF65-F5344CB8AC3E}">
        <p14:creationId xmlns:p14="http://schemas.microsoft.com/office/powerpoint/2010/main" val="13689137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646E9C8-70BD-4708-BA83-122377667245}"/>
              </a:ext>
            </a:extLst>
          </p:cNvPr>
          <p:cNvSpPr/>
          <p:nvPr/>
        </p:nvSpPr>
        <p:spPr>
          <a:xfrm>
            <a:off x="1349574" y="6503241"/>
            <a:ext cx="10153128" cy="1093120"/>
          </a:xfrm>
          <a:prstGeom prst="rect">
            <a:avLst/>
          </a:prstGeom>
        </p:spPr>
        <p:txBody>
          <a:bodyPr wrap="square">
            <a:spAutoFit/>
          </a:bodyPr>
          <a:lstStyle/>
          <a:p>
            <a:pPr marL="457200" algn="ctr">
              <a:lnSpc>
                <a:spcPct val="115000"/>
              </a:lnSpc>
              <a:spcAft>
                <a:spcPts val="1000"/>
              </a:spcAft>
            </a:pPr>
            <a:r>
              <a:rPr lang="es-HN" b="1" dirty="0">
                <a:solidFill>
                  <a:srgbClr val="FF0000"/>
                </a:solidFill>
                <a:latin typeface="+mj-lt"/>
                <a:ea typeface="Calibri" panose="020F0502020204030204" pitchFamily="34" charset="0"/>
                <a:cs typeface="Times New Roman" panose="02020603050405020304" pitchFamily="18" charset="0"/>
              </a:rPr>
              <a:t> </a:t>
            </a:r>
            <a:endParaRPr lang="es-HN" b="1" dirty="0">
              <a:latin typeface="+mj-lt"/>
              <a:ea typeface="Calibri" panose="020F0502020204030204" pitchFamily="34" charset="0"/>
              <a:cs typeface="Times New Roman" panose="02020603050405020304" pitchFamily="18" charset="0"/>
            </a:endParaRPr>
          </a:p>
          <a:p>
            <a:pPr algn="ctr"/>
            <a:r>
              <a:rPr lang="es-ES_tradnl" b="1" dirty="0">
                <a:latin typeface="+mj-lt"/>
                <a:ea typeface="MS Mincho" panose="020B0400000000000000" pitchFamily="49" charset="-128"/>
                <a:cs typeface="Times New Roman" panose="02020603050405020304" pitchFamily="18" charset="0"/>
              </a:rPr>
              <a:t>El porcentaje de educadores profesionales institucionales de las 41 instituciones  tienen cobertura en el departamento de Intibucá.</a:t>
            </a:r>
            <a:endParaRPr lang="es-HN" b="1" dirty="0">
              <a:latin typeface="+mj-lt"/>
            </a:endParaRPr>
          </a:p>
        </p:txBody>
      </p:sp>
      <p:graphicFrame>
        <p:nvGraphicFramePr>
          <p:cNvPr id="6" name="Objeto 4">
            <a:extLst>
              <a:ext uri="{FF2B5EF4-FFF2-40B4-BE49-F238E27FC236}">
                <a16:creationId xmlns:a16="http://schemas.microsoft.com/office/drawing/2014/main" id="{42CD2207-DA7C-47B6-8C26-365783AB4180}"/>
              </a:ext>
            </a:extLst>
          </p:cNvPr>
          <p:cNvGraphicFramePr>
            <a:graphicFrameLocks/>
          </p:cNvGraphicFramePr>
          <p:nvPr>
            <p:extLst>
              <p:ext uri="{D42A27DB-BD31-4B8C-83A1-F6EECF244321}">
                <p14:modId xmlns:p14="http://schemas.microsoft.com/office/powerpoint/2010/main" val="2153085726"/>
              </p:ext>
            </p:extLst>
          </p:nvPr>
        </p:nvGraphicFramePr>
        <p:xfrm>
          <a:off x="248246" y="590377"/>
          <a:ext cx="12571808" cy="6163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8691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08B0D79-965B-4C57-B642-F2544F32DD93}"/>
              </a:ext>
            </a:extLst>
          </p:cNvPr>
          <p:cNvSpPr/>
          <p:nvPr/>
        </p:nvSpPr>
        <p:spPr>
          <a:xfrm>
            <a:off x="1637606" y="6982300"/>
            <a:ext cx="9289032" cy="383823"/>
          </a:xfrm>
          <a:prstGeom prst="rect">
            <a:avLst/>
          </a:prstGeom>
        </p:spPr>
        <p:txBody>
          <a:bodyPr wrap="square">
            <a:spAutoFit/>
          </a:bodyPr>
          <a:lstStyle/>
          <a:p>
            <a:pPr marL="457200" algn="just">
              <a:lnSpc>
                <a:spcPct val="115000"/>
              </a:lnSpc>
              <a:spcAft>
                <a:spcPts val="1000"/>
              </a:spcAft>
            </a:pPr>
            <a:r>
              <a:rPr lang="es-HN" b="1" dirty="0">
                <a:latin typeface="+mj-lt"/>
                <a:ea typeface="Calibri" panose="020F0502020204030204" pitchFamily="34" charset="0"/>
                <a:cs typeface="Times New Roman" panose="02020603050405020304" pitchFamily="18" charset="0"/>
              </a:rPr>
              <a:t>No existe voluntarios en las opciones de educación inicial y alfabetización. </a:t>
            </a:r>
            <a:endParaRPr lang="es-HN" sz="1800" b="1" dirty="0">
              <a:effectLst/>
              <a:latin typeface="+mj-lt"/>
              <a:ea typeface="Calibri" panose="020F0502020204030204" pitchFamily="34" charset="0"/>
              <a:cs typeface="Times New Roman" panose="02020603050405020304" pitchFamily="18" charset="0"/>
            </a:endParaRPr>
          </a:p>
        </p:txBody>
      </p:sp>
      <p:graphicFrame>
        <p:nvGraphicFramePr>
          <p:cNvPr id="6" name="Objeto 4">
            <a:extLst>
              <a:ext uri="{FF2B5EF4-FFF2-40B4-BE49-F238E27FC236}">
                <a16:creationId xmlns:a16="http://schemas.microsoft.com/office/drawing/2014/main" id="{0585373A-D9A7-4FBD-9C21-D59792B820B6}"/>
              </a:ext>
            </a:extLst>
          </p:cNvPr>
          <p:cNvGraphicFramePr>
            <a:graphicFrameLocks/>
          </p:cNvGraphicFramePr>
          <p:nvPr>
            <p:extLst>
              <p:ext uri="{D42A27DB-BD31-4B8C-83A1-F6EECF244321}">
                <p14:modId xmlns:p14="http://schemas.microsoft.com/office/powerpoint/2010/main" val="1118501956"/>
              </p:ext>
            </p:extLst>
          </p:nvPr>
        </p:nvGraphicFramePr>
        <p:xfrm>
          <a:off x="366862" y="467569"/>
          <a:ext cx="12334576" cy="6357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6621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4EF47B94-5861-4DEE-994D-2DF1787104DC}"/>
              </a:ext>
            </a:extLst>
          </p:cNvPr>
          <p:cNvGraphicFramePr>
            <a:graphicFrameLocks/>
          </p:cNvGraphicFramePr>
          <p:nvPr>
            <p:extLst>
              <p:ext uri="{D42A27DB-BD31-4B8C-83A1-F6EECF244321}">
                <p14:modId xmlns:p14="http://schemas.microsoft.com/office/powerpoint/2010/main" val="591413124"/>
              </p:ext>
            </p:extLst>
          </p:nvPr>
        </p:nvGraphicFramePr>
        <p:xfrm>
          <a:off x="1256358" y="878409"/>
          <a:ext cx="11059640" cy="6019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4243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3C37AA-3CF8-4E36-9BD8-94D364E813AA}"/>
              </a:ext>
            </a:extLst>
          </p:cNvPr>
          <p:cNvSpPr/>
          <p:nvPr/>
        </p:nvSpPr>
        <p:spPr>
          <a:xfrm>
            <a:off x="1781622" y="7182759"/>
            <a:ext cx="9505056" cy="646331"/>
          </a:xfrm>
          <a:prstGeom prst="rect">
            <a:avLst/>
          </a:prstGeom>
        </p:spPr>
        <p:txBody>
          <a:bodyPr wrap="square">
            <a:spAutoFit/>
          </a:bodyPr>
          <a:lstStyle/>
          <a:p>
            <a:pPr algn="ctr"/>
            <a:r>
              <a:rPr lang="es-ES_tradnl" b="1" dirty="0">
                <a:latin typeface="+mj-lt"/>
                <a:ea typeface="MS Mincho" panose="020B0400000000000000" pitchFamily="49" charset="-128"/>
                <a:cs typeface="Times New Roman" panose="02020603050405020304" pitchFamily="18" charset="0"/>
              </a:rPr>
              <a:t>De las instituciones que capacitan a su personal técnico la mayoría son capacitadas en organismos internacionales.</a:t>
            </a:r>
            <a:endParaRPr lang="es-HN" b="1" dirty="0">
              <a:latin typeface="+mj-lt"/>
            </a:endParaRPr>
          </a:p>
        </p:txBody>
      </p:sp>
      <p:graphicFrame>
        <p:nvGraphicFramePr>
          <p:cNvPr id="6" name="Objeto 4">
            <a:extLst>
              <a:ext uri="{FF2B5EF4-FFF2-40B4-BE49-F238E27FC236}">
                <a16:creationId xmlns:a16="http://schemas.microsoft.com/office/drawing/2014/main" id="{DCDA8EF5-7E50-4697-A10D-63CDFBD29008}"/>
              </a:ext>
            </a:extLst>
          </p:cNvPr>
          <p:cNvGraphicFramePr>
            <a:graphicFrameLocks/>
          </p:cNvGraphicFramePr>
          <p:nvPr>
            <p:extLst>
              <p:ext uri="{D42A27DB-BD31-4B8C-83A1-F6EECF244321}">
                <p14:modId xmlns:p14="http://schemas.microsoft.com/office/powerpoint/2010/main" val="2084519631"/>
              </p:ext>
            </p:extLst>
          </p:nvPr>
        </p:nvGraphicFramePr>
        <p:xfrm>
          <a:off x="680294" y="662385"/>
          <a:ext cx="11707712" cy="6451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5817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254BAF2-E5CF-4E69-AFB4-7A59C73B1935}"/>
              </a:ext>
            </a:extLst>
          </p:cNvPr>
          <p:cNvSpPr/>
          <p:nvPr/>
        </p:nvSpPr>
        <p:spPr>
          <a:xfrm>
            <a:off x="2285678" y="7443056"/>
            <a:ext cx="9073008" cy="400110"/>
          </a:xfrm>
          <a:prstGeom prst="rect">
            <a:avLst/>
          </a:prstGeom>
        </p:spPr>
        <p:txBody>
          <a:bodyPr wrap="square">
            <a:spAutoFit/>
          </a:bodyPr>
          <a:lstStyle/>
          <a:p>
            <a:pPr algn="just">
              <a:spcAft>
                <a:spcPts val="0"/>
              </a:spcAft>
            </a:pPr>
            <a:r>
              <a:rPr lang="es-ES_tradnl" b="1" dirty="0">
                <a:latin typeface="+mj-lt"/>
                <a:ea typeface="Calibri" panose="020F0502020204030204" pitchFamily="34" charset="0"/>
                <a:cs typeface="Times New Roman" panose="02020603050405020304" pitchFamily="18" charset="0"/>
              </a:rPr>
              <a:t>*Existen más instituciones en menor porcentaje que realizan capacitaciones.</a:t>
            </a:r>
            <a:endParaRPr lang="es-HN" sz="2000" b="1" dirty="0">
              <a:effectLst/>
              <a:latin typeface="+mj-lt"/>
              <a:ea typeface="MS Mincho" panose="020B0400000000000000"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1CD95B3C-38E2-4BA8-A7F0-7B57F0E6290C}"/>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7" name="Objeto 4">
            <a:extLst>
              <a:ext uri="{FF2B5EF4-FFF2-40B4-BE49-F238E27FC236}">
                <a16:creationId xmlns:a16="http://schemas.microsoft.com/office/drawing/2014/main" id="{5D6803F8-E782-45F8-AFD5-CBA702EE2863}"/>
              </a:ext>
            </a:extLst>
          </p:cNvPr>
          <p:cNvGraphicFramePr>
            <a:graphicFrameLocks/>
          </p:cNvGraphicFramePr>
          <p:nvPr>
            <p:extLst>
              <p:ext uri="{D42A27DB-BD31-4B8C-83A1-F6EECF244321}">
                <p14:modId xmlns:p14="http://schemas.microsoft.com/office/powerpoint/2010/main" val="1122404570"/>
              </p:ext>
            </p:extLst>
          </p:nvPr>
        </p:nvGraphicFramePr>
        <p:xfrm>
          <a:off x="536278" y="683593"/>
          <a:ext cx="11995744" cy="649830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032DC716-5B3B-4561-ACAD-998B6A74D0CC}"/>
              </a:ext>
            </a:extLst>
          </p:cNvPr>
          <p:cNvSpPr>
            <a:spLocks noChangeArrowheads="1"/>
          </p:cNvSpPr>
          <p:nvPr/>
        </p:nvSpPr>
        <p:spPr bwMode="auto">
          <a:xfrm>
            <a:off x="0" y="274320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Tree>
    <p:extLst>
      <p:ext uri="{BB962C8B-B14F-4D97-AF65-F5344CB8AC3E}">
        <p14:creationId xmlns:p14="http://schemas.microsoft.com/office/powerpoint/2010/main" val="4509925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2E218C9-1C51-471C-9840-98733F5DA8E0}"/>
              </a:ext>
            </a:extLst>
          </p:cNvPr>
          <p:cNvGraphicFramePr>
            <a:graphicFrameLocks noGrp="1"/>
          </p:cNvGraphicFramePr>
          <p:nvPr>
            <p:ph idx="1"/>
            <p:extLst>
              <p:ext uri="{D42A27DB-BD31-4B8C-83A1-F6EECF244321}">
                <p14:modId xmlns:p14="http://schemas.microsoft.com/office/powerpoint/2010/main" val="2876288597"/>
              </p:ext>
            </p:extLst>
          </p:nvPr>
        </p:nvGraphicFramePr>
        <p:xfrm>
          <a:off x="2357686" y="395561"/>
          <a:ext cx="5935209" cy="7604528"/>
        </p:xfrm>
        <a:graphic>
          <a:graphicData uri="http://schemas.openxmlformats.org/drawingml/2006/table">
            <a:tbl>
              <a:tblPr firstRow="1" firstCol="1" bandRow="1">
                <a:tableStyleId>{5C22544A-7EE6-4342-B048-85BDC9FD1C3A}</a:tableStyleId>
              </a:tblPr>
              <a:tblGrid>
                <a:gridCol w="410232">
                  <a:extLst>
                    <a:ext uri="{9D8B030D-6E8A-4147-A177-3AD203B41FA5}">
                      <a16:colId xmlns:a16="http://schemas.microsoft.com/office/drawing/2014/main" val="266402279"/>
                    </a:ext>
                  </a:extLst>
                </a:gridCol>
                <a:gridCol w="5524977">
                  <a:extLst>
                    <a:ext uri="{9D8B030D-6E8A-4147-A177-3AD203B41FA5}">
                      <a16:colId xmlns:a16="http://schemas.microsoft.com/office/drawing/2014/main" val="481080800"/>
                    </a:ext>
                  </a:extLst>
                </a:gridCol>
              </a:tblGrid>
              <a:tr h="317270">
                <a:tc>
                  <a:txBody>
                    <a:bodyPr/>
                    <a:lstStyle/>
                    <a:p>
                      <a:pPr algn="ctr">
                        <a:spcAft>
                          <a:spcPts val="0"/>
                        </a:spcAft>
                      </a:pPr>
                      <a:r>
                        <a:rPr lang="es-HN" sz="1100" dirty="0">
                          <a:effectLst/>
                        </a:rPr>
                        <a:t>No.</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lgn="ctr">
                        <a:spcAft>
                          <a:spcPts val="0"/>
                        </a:spcAft>
                      </a:pPr>
                      <a:r>
                        <a:rPr lang="es-HN" sz="1100" dirty="0">
                          <a:effectLst/>
                        </a:rPr>
                        <a:t>Nombre de la Institución</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4000890476"/>
                  </a:ext>
                </a:extLst>
              </a:tr>
              <a:tr h="177738">
                <a:tc>
                  <a:txBody>
                    <a:bodyPr/>
                    <a:lstStyle/>
                    <a:p>
                      <a:pPr algn="r">
                        <a:spcAft>
                          <a:spcPts val="0"/>
                        </a:spcAft>
                      </a:pPr>
                      <a:r>
                        <a:rPr lang="es-HN" sz="1100">
                          <a:effectLst/>
                        </a:rPr>
                        <a:t>1</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Agencia de Desarrollo Económico Local de Intibucá</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391735343"/>
                  </a:ext>
                </a:extLst>
              </a:tr>
              <a:tr h="177738">
                <a:tc>
                  <a:txBody>
                    <a:bodyPr/>
                    <a:lstStyle/>
                    <a:p>
                      <a:pPr algn="r">
                        <a:spcAft>
                          <a:spcPts val="0"/>
                        </a:spcAft>
                      </a:pPr>
                      <a:r>
                        <a:rPr lang="es-HN" sz="1100">
                          <a:effectLst/>
                        </a:rPr>
                        <a:t>2</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Asociación Cristiana de Jóvenes de Honduras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240645984"/>
                  </a:ext>
                </a:extLst>
              </a:tr>
              <a:tr h="177738">
                <a:tc>
                  <a:txBody>
                    <a:bodyPr/>
                    <a:lstStyle/>
                    <a:p>
                      <a:pPr algn="r">
                        <a:spcAft>
                          <a:spcPts val="0"/>
                        </a:spcAft>
                      </a:pPr>
                      <a:r>
                        <a:rPr lang="es-HN" sz="1100">
                          <a:effectLst/>
                        </a:rPr>
                        <a:t>3</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Asociación de Organismos No Gubernamentales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977554680"/>
                  </a:ext>
                </a:extLst>
              </a:tr>
              <a:tr h="177738">
                <a:tc>
                  <a:txBody>
                    <a:bodyPr/>
                    <a:lstStyle/>
                    <a:p>
                      <a:pPr algn="r">
                        <a:spcAft>
                          <a:spcPts val="0"/>
                        </a:spcAft>
                      </a:pPr>
                      <a:r>
                        <a:rPr lang="es-HN" sz="1100">
                          <a:effectLst/>
                        </a:rPr>
                        <a:t>4</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Asociación Hondureña de Planificación de Familia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705325753"/>
                  </a:ext>
                </a:extLst>
              </a:tr>
              <a:tr h="177738">
                <a:tc>
                  <a:txBody>
                    <a:bodyPr/>
                    <a:lstStyle/>
                    <a:p>
                      <a:pPr algn="r">
                        <a:spcAft>
                          <a:spcPts val="0"/>
                        </a:spcAft>
                      </a:pPr>
                      <a:r>
                        <a:rPr lang="es-HN" sz="1100">
                          <a:effectLst/>
                        </a:rPr>
                        <a:t>5</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Asociación para el Desarrollo de Honduras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701579516"/>
                  </a:ext>
                </a:extLst>
              </a:tr>
              <a:tr h="177738">
                <a:tc>
                  <a:txBody>
                    <a:bodyPr/>
                    <a:lstStyle/>
                    <a:p>
                      <a:pPr algn="r">
                        <a:spcAft>
                          <a:spcPts val="0"/>
                        </a:spcAft>
                      </a:pPr>
                      <a:r>
                        <a:rPr lang="es-HN" sz="1100">
                          <a:effectLst/>
                        </a:rPr>
                        <a:t>6</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Asociación Teatro Taller Tegucigalpa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567524336"/>
                  </a:ext>
                </a:extLst>
              </a:tr>
              <a:tr h="177738">
                <a:tc>
                  <a:txBody>
                    <a:bodyPr/>
                    <a:lstStyle/>
                    <a:p>
                      <a:pPr algn="r">
                        <a:spcAft>
                          <a:spcPts val="0"/>
                        </a:spcAft>
                      </a:pPr>
                      <a:r>
                        <a:rPr lang="es-HN" sz="1100">
                          <a:effectLst/>
                        </a:rPr>
                        <a:t>7</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Café Orgánico Marcala S.A.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4223979567"/>
                  </a:ext>
                </a:extLst>
              </a:tr>
              <a:tr h="177738">
                <a:tc>
                  <a:txBody>
                    <a:bodyPr/>
                    <a:lstStyle/>
                    <a:p>
                      <a:pPr algn="r">
                        <a:spcAft>
                          <a:spcPts val="0"/>
                        </a:spcAft>
                      </a:pPr>
                      <a:r>
                        <a:rPr lang="es-HN" sz="1100">
                          <a:effectLst/>
                        </a:rPr>
                        <a:t>8</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Casa de la Cultura La Esperanza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268669772"/>
                  </a:ext>
                </a:extLst>
              </a:tr>
              <a:tr h="177738">
                <a:tc>
                  <a:txBody>
                    <a:bodyPr/>
                    <a:lstStyle/>
                    <a:p>
                      <a:pPr algn="r">
                        <a:spcAft>
                          <a:spcPts val="0"/>
                        </a:spcAft>
                      </a:pPr>
                      <a:r>
                        <a:rPr lang="es-HN" sz="1100">
                          <a:effectLst/>
                        </a:rPr>
                        <a:t>9</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n-US" sz="1100" dirty="0">
                          <a:effectLst/>
                        </a:rPr>
                        <a:t>Center for English Tutoring and Intensive English Courses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023380425"/>
                  </a:ext>
                </a:extLst>
              </a:tr>
              <a:tr h="177738">
                <a:tc>
                  <a:txBody>
                    <a:bodyPr/>
                    <a:lstStyle/>
                    <a:p>
                      <a:pPr algn="r">
                        <a:spcAft>
                          <a:spcPts val="0"/>
                        </a:spcAft>
                      </a:pPr>
                      <a:r>
                        <a:rPr lang="es-HN" sz="1100">
                          <a:effectLst/>
                        </a:rPr>
                        <a:t>10</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Centro de Atención Integral de la Niñez La Esperanza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241919905"/>
                  </a:ext>
                </a:extLst>
              </a:tr>
              <a:tr h="177738">
                <a:tc>
                  <a:txBody>
                    <a:bodyPr/>
                    <a:lstStyle/>
                    <a:p>
                      <a:pPr algn="r">
                        <a:spcAft>
                          <a:spcPts val="0"/>
                        </a:spcAft>
                      </a:pPr>
                      <a:r>
                        <a:rPr lang="es-HN" sz="1100">
                          <a:effectLst/>
                        </a:rPr>
                        <a:t>11</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Centro de Crecimiento de Recursos Humanos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853869716"/>
                  </a:ext>
                </a:extLst>
              </a:tr>
              <a:tr h="177738">
                <a:tc>
                  <a:txBody>
                    <a:bodyPr/>
                    <a:lstStyle/>
                    <a:p>
                      <a:pPr algn="r">
                        <a:spcAft>
                          <a:spcPts val="0"/>
                        </a:spcAft>
                      </a:pPr>
                      <a:r>
                        <a:rPr lang="es-HN" sz="1100">
                          <a:effectLst/>
                        </a:rPr>
                        <a:t>12</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Centro de Desarrollo Empresarial para la MIPYME del Valle de Comayagua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652950597"/>
                  </a:ext>
                </a:extLst>
              </a:tr>
              <a:tr h="177738">
                <a:tc>
                  <a:txBody>
                    <a:bodyPr/>
                    <a:lstStyle/>
                    <a:p>
                      <a:pPr algn="r">
                        <a:spcAft>
                          <a:spcPts val="0"/>
                        </a:spcAft>
                      </a:pPr>
                      <a:r>
                        <a:rPr lang="es-HN" sz="1100">
                          <a:effectLst/>
                        </a:rPr>
                        <a:t>13</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Centro de Rehabilitación Integral de Intibucá</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478932415"/>
                  </a:ext>
                </a:extLst>
              </a:tr>
              <a:tr h="177738">
                <a:tc>
                  <a:txBody>
                    <a:bodyPr/>
                    <a:lstStyle/>
                    <a:p>
                      <a:pPr algn="r">
                        <a:spcAft>
                          <a:spcPts val="0"/>
                        </a:spcAft>
                      </a:pPr>
                      <a:r>
                        <a:rPr lang="es-HN" sz="1100">
                          <a:effectLst/>
                        </a:rPr>
                        <a:t>14</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Centro Integrado Dios de Amor</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500398332"/>
                  </a:ext>
                </a:extLst>
              </a:tr>
              <a:tr h="177738">
                <a:tc>
                  <a:txBody>
                    <a:bodyPr/>
                    <a:lstStyle/>
                    <a:p>
                      <a:pPr algn="r">
                        <a:spcAft>
                          <a:spcPts val="0"/>
                        </a:spcAft>
                      </a:pPr>
                      <a:r>
                        <a:rPr lang="es-HN" sz="1100">
                          <a:effectLst/>
                        </a:rPr>
                        <a:t>15</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Comisionado Nacional de los Derechos Humanos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217173910"/>
                  </a:ext>
                </a:extLst>
              </a:tr>
              <a:tr h="177738">
                <a:tc>
                  <a:txBody>
                    <a:bodyPr/>
                    <a:lstStyle/>
                    <a:p>
                      <a:pPr algn="r">
                        <a:spcAft>
                          <a:spcPts val="0"/>
                        </a:spcAft>
                      </a:pPr>
                      <a:r>
                        <a:rPr lang="es-HN" sz="1100">
                          <a:effectLst/>
                        </a:rPr>
                        <a:t>16</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Confederación Hondureña de Cooperativas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741608651"/>
                  </a:ext>
                </a:extLst>
              </a:tr>
              <a:tr h="177738">
                <a:tc>
                  <a:txBody>
                    <a:bodyPr/>
                    <a:lstStyle/>
                    <a:p>
                      <a:pPr algn="r">
                        <a:spcAft>
                          <a:spcPts val="0"/>
                        </a:spcAft>
                      </a:pPr>
                      <a:r>
                        <a:rPr lang="es-HN" sz="1100">
                          <a:effectLst/>
                        </a:rPr>
                        <a:t>17</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Consejo de Desarrollo del Sector Social de la Economía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786767921"/>
                  </a:ext>
                </a:extLst>
              </a:tr>
              <a:tr h="177738">
                <a:tc>
                  <a:txBody>
                    <a:bodyPr/>
                    <a:lstStyle/>
                    <a:p>
                      <a:pPr algn="r">
                        <a:spcAft>
                          <a:spcPts val="0"/>
                        </a:spcAft>
                      </a:pPr>
                      <a:r>
                        <a:rPr lang="es-HN" sz="1100">
                          <a:effectLst/>
                        </a:rPr>
                        <a:t>18</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Cooperativa de Ahorro y Crédito Intibucana Limitada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335081528"/>
                  </a:ext>
                </a:extLst>
              </a:tr>
              <a:tr h="177738">
                <a:tc>
                  <a:txBody>
                    <a:bodyPr/>
                    <a:lstStyle/>
                    <a:p>
                      <a:pPr algn="r">
                        <a:spcAft>
                          <a:spcPts val="0"/>
                        </a:spcAft>
                      </a:pPr>
                      <a:r>
                        <a:rPr lang="es-HN" sz="1100">
                          <a:effectLst/>
                        </a:rPr>
                        <a:t>19</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Cooperativa Mixta de Productores del Norte de Intibucá Limitada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683598697"/>
                  </a:ext>
                </a:extLst>
              </a:tr>
              <a:tr h="177738">
                <a:tc>
                  <a:txBody>
                    <a:bodyPr/>
                    <a:lstStyle/>
                    <a:p>
                      <a:pPr algn="r">
                        <a:spcAft>
                          <a:spcPts val="0"/>
                        </a:spcAft>
                      </a:pPr>
                      <a:r>
                        <a:rPr lang="es-HN" sz="1100">
                          <a:effectLst/>
                        </a:rPr>
                        <a:t>20</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Cooperativa Mixta Intibucana Limitada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658420172"/>
                  </a:ext>
                </a:extLst>
              </a:tr>
              <a:tr h="177738">
                <a:tc>
                  <a:txBody>
                    <a:bodyPr/>
                    <a:lstStyle/>
                    <a:p>
                      <a:pPr algn="r">
                        <a:spcAft>
                          <a:spcPts val="0"/>
                        </a:spcAft>
                      </a:pPr>
                      <a:r>
                        <a:rPr lang="es-HN" sz="1100">
                          <a:effectLst/>
                        </a:rPr>
                        <a:t>21</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Cooperativa Mixta Mujeres Unidas Limitada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991975841"/>
                  </a:ext>
                </a:extLst>
              </a:tr>
              <a:tr h="177738">
                <a:tc>
                  <a:txBody>
                    <a:bodyPr/>
                    <a:lstStyle/>
                    <a:p>
                      <a:pPr algn="r">
                        <a:spcAft>
                          <a:spcPts val="0"/>
                        </a:spcAft>
                      </a:pPr>
                      <a:r>
                        <a:rPr lang="es-HN" sz="1100">
                          <a:effectLst/>
                        </a:rPr>
                        <a:t>22</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Cooperativa Mixta Unidas para Progresar</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985684607"/>
                  </a:ext>
                </a:extLst>
              </a:tr>
              <a:tr h="177738">
                <a:tc>
                  <a:txBody>
                    <a:bodyPr/>
                    <a:lstStyle/>
                    <a:p>
                      <a:pPr algn="r">
                        <a:spcAft>
                          <a:spcPts val="0"/>
                        </a:spcAft>
                      </a:pPr>
                      <a:r>
                        <a:rPr lang="es-HN" sz="1100">
                          <a:effectLst/>
                        </a:rPr>
                        <a:t>23</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Cruz Roja Hondureña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575506735"/>
                  </a:ext>
                </a:extLst>
              </a:tr>
              <a:tr h="177738">
                <a:tc>
                  <a:txBody>
                    <a:bodyPr/>
                    <a:lstStyle/>
                    <a:p>
                      <a:pPr algn="r">
                        <a:spcAft>
                          <a:spcPts val="0"/>
                        </a:spcAft>
                      </a:pPr>
                      <a:r>
                        <a:rPr lang="es-HN" sz="1100">
                          <a:effectLst/>
                        </a:rPr>
                        <a:t>24</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Foro Nacional de Sida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214624128"/>
                  </a:ext>
                </a:extLst>
              </a:tr>
              <a:tr h="177738">
                <a:tc>
                  <a:txBody>
                    <a:bodyPr/>
                    <a:lstStyle/>
                    <a:p>
                      <a:pPr algn="r">
                        <a:spcAft>
                          <a:spcPts val="0"/>
                        </a:spcAft>
                      </a:pPr>
                      <a:r>
                        <a:rPr lang="es-HN" sz="1100">
                          <a:effectLst/>
                        </a:rPr>
                        <a:t>25</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Fundación Hondureña de Investigación Agrícola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4172318901"/>
                  </a:ext>
                </a:extLst>
              </a:tr>
              <a:tr h="177738">
                <a:tc>
                  <a:txBody>
                    <a:bodyPr/>
                    <a:lstStyle/>
                    <a:p>
                      <a:pPr algn="r">
                        <a:spcAft>
                          <a:spcPts val="0"/>
                        </a:spcAft>
                      </a:pPr>
                      <a:r>
                        <a:rPr lang="es-HN" sz="1100">
                          <a:effectLst/>
                        </a:rPr>
                        <a:t>26</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Fundación Intibucana de Desarrollo</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689486926"/>
                  </a:ext>
                </a:extLst>
              </a:tr>
              <a:tr h="177738">
                <a:tc>
                  <a:txBody>
                    <a:bodyPr/>
                    <a:lstStyle/>
                    <a:p>
                      <a:pPr algn="r">
                        <a:spcAft>
                          <a:spcPts val="0"/>
                        </a:spcAft>
                      </a:pPr>
                      <a:r>
                        <a:rPr lang="es-HN" sz="1100">
                          <a:effectLst/>
                        </a:rPr>
                        <a:t>27</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HEIFER Internacional</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4044257621"/>
                  </a:ext>
                </a:extLst>
              </a:tr>
              <a:tr h="177738">
                <a:tc>
                  <a:txBody>
                    <a:bodyPr/>
                    <a:lstStyle/>
                    <a:p>
                      <a:pPr algn="r">
                        <a:spcAft>
                          <a:spcPts val="0"/>
                        </a:spcAft>
                      </a:pPr>
                      <a:r>
                        <a:rPr lang="es-HN" sz="1100">
                          <a:effectLst/>
                        </a:rPr>
                        <a:t>28</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Instituto Ecuménico Hondureño Servicios en la Comunidad</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756609519"/>
                  </a:ext>
                </a:extLst>
              </a:tr>
              <a:tr h="177738">
                <a:tc>
                  <a:txBody>
                    <a:bodyPr/>
                    <a:lstStyle/>
                    <a:p>
                      <a:pPr algn="r">
                        <a:spcAft>
                          <a:spcPts val="0"/>
                        </a:spcAft>
                      </a:pPr>
                      <a:r>
                        <a:rPr lang="es-HN" sz="1100">
                          <a:effectLst/>
                        </a:rPr>
                        <a:t>29</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Instituto Nacional de Formación Profesional</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04572880"/>
                  </a:ext>
                </a:extLst>
              </a:tr>
              <a:tr h="177738">
                <a:tc>
                  <a:txBody>
                    <a:bodyPr/>
                    <a:lstStyle/>
                    <a:p>
                      <a:pPr algn="r">
                        <a:spcAft>
                          <a:spcPts val="0"/>
                        </a:spcAft>
                      </a:pPr>
                      <a:r>
                        <a:rPr lang="es-HN" sz="1100">
                          <a:effectLst/>
                        </a:rPr>
                        <a:t>30</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Instituto Psicopedagógico Juana Leclerc</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529242690"/>
                  </a:ext>
                </a:extLst>
              </a:tr>
              <a:tr h="177738">
                <a:tc>
                  <a:txBody>
                    <a:bodyPr/>
                    <a:lstStyle/>
                    <a:p>
                      <a:pPr algn="r">
                        <a:spcAft>
                          <a:spcPts val="0"/>
                        </a:spcAft>
                      </a:pPr>
                      <a:r>
                        <a:rPr lang="es-HN" sz="1100">
                          <a:effectLst/>
                        </a:rPr>
                        <a:t>31</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Oficina Municipal de la Mujer Intibucá</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912759583"/>
                  </a:ext>
                </a:extLst>
              </a:tr>
              <a:tr h="177738">
                <a:tc>
                  <a:txBody>
                    <a:bodyPr/>
                    <a:lstStyle/>
                    <a:p>
                      <a:pPr algn="r">
                        <a:spcAft>
                          <a:spcPts val="0"/>
                        </a:spcAft>
                      </a:pPr>
                      <a:r>
                        <a:rPr lang="es-HN" sz="1100">
                          <a:effectLst/>
                        </a:rPr>
                        <a:t>32</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Oficina Municipal de la Mujer La Esperanza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687708314"/>
                  </a:ext>
                </a:extLst>
              </a:tr>
              <a:tr h="177738">
                <a:tc>
                  <a:txBody>
                    <a:bodyPr/>
                    <a:lstStyle/>
                    <a:p>
                      <a:pPr algn="r">
                        <a:spcAft>
                          <a:spcPts val="0"/>
                        </a:spcAft>
                      </a:pPr>
                      <a:r>
                        <a:rPr lang="es-HN" sz="1100">
                          <a:effectLst/>
                        </a:rPr>
                        <a:t>33</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Organización Intibucana de Mujeres Las Hormigas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509834501"/>
                  </a:ext>
                </a:extLst>
              </a:tr>
              <a:tr h="177738">
                <a:tc>
                  <a:txBody>
                    <a:bodyPr/>
                    <a:lstStyle/>
                    <a:p>
                      <a:pPr algn="r">
                        <a:spcAft>
                          <a:spcPts val="0"/>
                        </a:spcAft>
                      </a:pPr>
                      <a:r>
                        <a:rPr lang="es-HN" sz="1100">
                          <a:effectLst/>
                        </a:rPr>
                        <a:t>34</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Plan Honduras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23124880"/>
                  </a:ext>
                </a:extLst>
              </a:tr>
              <a:tr h="177738">
                <a:tc>
                  <a:txBody>
                    <a:bodyPr/>
                    <a:lstStyle/>
                    <a:p>
                      <a:pPr algn="r">
                        <a:spcAft>
                          <a:spcPts val="0"/>
                        </a:spcAft>
                      </a:pPr>
                      <a:r>
                        <a:rPr lang="es-HN" sz="1100">
                          <a:effectLst/>
                        </a:rPr>
                        <a:t>35</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Programa Conjunto Ruta Lenca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45785442"/>
                  </a:ext>
                </a:extLst>
              </a:tr>
              <a:tr h="177738">
                <a:tc>
                  <a:txBody>
                    <a:bodyPr/>
                    <a:lstStyle/>
                    <a:p>
                      <a:pPr algn="r">
                        <a:spcAft>
                          <a:spcPts val="0"/>
                        </a:spcAft>
                      </a:pPr>
                      <a:r>
                        <a:rPr lang="es-HN" sz="1100">
                          <a:effectLst/>
                        </a:rPr>
                        <a:t>36</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Red de Productores Artesanales de Semillas de Honduras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2714711"/>
                  </a:ext>
                </a:extLst>
              </a:tr>
              <a:tr h="177738">
                <a:tc>
                  <a:txBody>
                    <a:bodyPr/>
                    <a:lstStyle/>
                    <a:p>
                      <a:pPr algn="r">
                        <a:spcAft>
                          <a:spcPts val="0"/>
                        </a:spcAft>
                      </a:pPr>
                      <a:r>
                        <a:rPr lang="es-HN" sz="1100">
                          <a:effectLst/>
                        </a:rPr>
                        <a:t>37</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Save </a:t>
                      </a:r>
                      <a:r>
                        <a:rPr lang="es-HN" sz="1100" dirty="0" err="1">
                          <a:effectLst/>
                        </a:rPr>
                        <a:t>the</a:t>
                      </a:r>
                      <a:r>
                        <a:rPr lang="es-HN" sz="1100" dirty="0">
                          <a:effectLst/>
                        </a:rPr>
                        <a:t> Children Honduras</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3674435757"/>
                  </a:ext>
                </a:extLst>
              </a:tr>
              <a:tr h="177738">
                <a:tc>
                  <a:txBody>
                    <a:bodyPr/>
                    <a:lstStyle/>
                    <a:p>
                      <a:pPr algn="r">
                        <a:spcAft>
                          <a:spcPts val="0"/>
                        </a:spcAft>
                      </a:pPr>
                      <a:r>
                        <a:rPr lang="es-HN" sz="1100">
                          <a:effectLst/>
                        </a:rPr>
                        <a:t>38</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Tribunal Supremo Electoral</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641181492"/>
                  </a:ext>
                </a:extLst>
              </a:tr>
              <a:tr h="177738">
                <a:tc>
                  <a:txBody>
                    <a:bodyPr/>
                    <a:lstStyle/>
                    <a:p>
                      <a:pPr algn="r">
                        <a:spcAft>
                          <a:spcPts val="0"/>
                        </a:spcAft>
                      </a:pPr>
                      <a:r>
                        <a:rPr lang="es-HN" sz="1100">
                          <a:effectLst/>
                        </a:rPr>
                        <a:t>39</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Unidad Municipal Ambiental Intibucá</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013388376"/>
                  </a:ext>
                </a:extLst>
              </a:tr>
              <a:tr h="177738">
                <a:tc>
                  <a:txBody>
                    <a:bodyPr/>
                    <a:lstStyle/>
                    <a:p>
                      <a:pPr algn="r">
                        <a:spcAft>
                          <a:spcPts val="0"/>
                        </a:spcAft>
                      </a:pPr>
                      <a:r>
                        <a:rPr lang="es-HN" sz="1100">
                          <a:effectLst/>
                        </a:rPr>
                        <a:t>40</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Unidad Municipal Ambiental La Esperanza</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2902598246"/>
                  </a:ext>
                </a:extLst>
              </a:tr>
              <a:tr h="177738">
                <a:tc>
                  <a:txBody>
                    <a:bodyPr/>
                    <a:lstStyle/>
                    <a:p>
                      <a:pPr algn="r">
                        <a:spcAft>
                          <a:spcPts val="0"/>
                        </a:spcAft>
                      </a:pPr>
                      <a:r>
                        <a:rPr lang="es-HN" sz="1100">
                          <a:effectLst/>
                        </a:rPr>
                        <a:t>41</a:t>
                      </a:r>
                      <a:endParaRPr lang="es-HN" sz="110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tc>
                  <a:txBody>
                    <a:bodyPr/>
                    <a:lstStyle/>
                    <a:p>
                      <a:pPr>
                        <a:spcAft>
                          <a:spcPts val="0"/>
                        </a:spcAft>
                      </a:pPr>
                      <a:r>
                        <a:rPr lang="es-HN" sz="1100" dirty="0">
                          <a:effectLst/>
                        </a:rPr>
                        <a:t>Unidad Técnica Municipal Intibucá</a:t>
                      </a:r>
                      <a:endParaRPr lang="es-HN"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9" marR="62369" marT="0" marB="0"/>
                </a:tc>
                <a:extLst>
                  <a:ext uri="{0D108BD9-81ED-4DB2-BD59-A6C34878D82A}">
                    <a16:rowId xmlns:a16="http://schemas.microsoft.com/office/drawing/2014/main" val="1275252832"/>
                  </a:ext>
                </a:extLst>
              </a:tr>
            </a:tbl>
          </a:graphicData>
        </a:graphic>
      </p:graphicFrame>
    </p:spTree>
    <p:extLst>
      <p:ext uri="{BB962C8B-B14F-4D97-AF65-F5344CB8AC3E}">
        <p14:creationId xmlns:p14="http://schemas.microsoft.com/office/powerpoint/2010/main" val="40447909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E32E43-1E6D-4A7A-AAAA-D8B830A73453}"/>
              </a:ext>
            </a:extLst>
          </p:cNvPr>
          <p:cNvSpPr/>
          <p:nvPr/>
        </p:nvSpPr>
        <p:spPr>
          <a:xfrm>
            <a:off x="2411692" y="6948289"/>
            <a:ext cx="8856984" cy="646331"/>
          </a:xfrm>
          <a:prstGeom prst="rect">
            <a:avLst/>
          </a:prstGeom>
        </p:spPr>
        <p:txBody>
          <a:bodyPr wrap="square">
            <a:spAutoFit/>
          </a:bodyPr>
          <a:lstStyle/>
          <a:p>
            <a:pPr algn="ctr"/>
            <a:r>
              <a:rPr lang="es-ES_tradnl" b="1" dirty="0">
                <a:latin typeface="+mj-lt"/>
                <a:ea typeface="MS Mincho" panose="020B0400000000000000" pitchFamily="49" charset="-128"/>
                <a:cs typeface="Calibri" panose="020F0502020204030204" pitchFamily="34" charset="0"/>
              </a:rPr>
              <a:t>De las 41 instituciones entrevistadas con cobertura en el departamento de Intibucá se registraron 75 temas diferentes. </a:t>
            </a:r>
            <a:endParaRPr lang="es-HN" b="1" dirty="0">
              <a:latin typeface="+mj-lt"/>
            </a:endParaRPr>
          </a:p>
        </p:txBody>
      </p:sp>
      <p:sp>
        <p:nvSpPr>
          <p:cNvPr id="4" name="Rectangle 2">
            <a:extLst>
              <a:ext uri="{FF2B5EF4-FFF2-40B4-BE49-F238E27FC236}">
                <a16:creationId xmlns:a16="http://schemas.microsoft.com/office/drawing/2014/main" id="{B655386B-E469-44DB-A1E2-361A0703E074}"/>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7" name="Objeto 4">
            <a:extLst>
              <a:ext uri="{FF2B5EF4-FFF2-40B4-BE49-F238E27FC236}">
                <a16:creationId xmlns:a16="http://schemas.microsoft.com/office/drawing/2014/main" id="{A46BDE5A-0268-4F04-B66D-ADEA4BD1F839}"/>
              </a:ext>
            </a:extLst>
          </p:cNvPr>
          <p:cNvGraphicFramePr>
            <a:graphicFrameLocks/>
          </p:cNvGraphicFramePr>
          <p:nvPr>
            <p:extLst>
              <p:ext uri="{D42A27DB-BD31-4B8C-83A1-F6EECF244321}">
                <p14:modId xmlns:p14="http://schemas.microsoft.com/office/powerpoint/2010/main" val="2268074222"/>
              </p:ext>
            </p:extLst>
          </p:nvPr>
        </p:nvGraphicFramePr>
        <p:xfrm>
          <a:off x="176238" y="806401"/>
          <a:ext cx="12355784" cy="59132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876CC8DB-2E3B-42CB-96ED-8C5B25D727F3}"/>
              </a:ext>
            </a:extLst>
          </p:cNvPr>
          <p:cNvSpPr>
            <a:spLocks noChangeArrowheads="1"/>
          </p:cNvSpPr>
          <p:nvPr/>
        </p:nvSpPr>
        <p:spPr bwMode="auto">
          <a:xfrm>
            <a:off x="0" y="186690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Tree>
    <p:extLst>
      <p:ext uri="{BB962C8B-B14F-4D97-AF65-F5344CB8AC3E}">
        <p14:creationId xmlns:p14="http://schemas.microsoft.com/office/powerpoint/2010/main" val="33601983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F9D067-171A-4D6C-9079-B6153E84AAB1}"/>
              </a:ext>
            </a:extLst>
          </p:cNvPr>
          <p:cNvSpPr/>
          <p:nvPr/>
        </p:nvSpPr>
        <p:spPr>
          <a:xfrm>
            <a:off x="1925638" y="6976469"/>
            <a:ext cx="9001000" cy="646331"/>
          </a:xfrm>
          <a:prstGeom prst="rect">
            <a:avLst/>
          </a:prstGeom>
        </p:spPr>
        <p:txBody>
          <a:bodyPr wrap="square">
            <a:spAutoFit/>
          </a:bodyPr>
          <a:lstStyle/>
          <a:p>
            <a:pPr algn="ctr"/>
            <a:r>
              <a:rPr lang="es-ES_tradnl" b="1" dirty="0">
                <a:latin typeface="+mj-lt"/>
                <a:ea typeface="MS Mincho" panose="020B0400000000000000" pitchFamily="49" charset="-128"/>
                <a:cs typeface="Calibri" panose="020F0502020204030204" pitchFamily="34" charset="0"/>
              </a:rPr>
              <a:t>De las 41 instituciones entrevistadas se registraron 67 temas diferentes que los voluntarios recibieron capacitación durante el año 2017.</a:t>
            </a:r>
            <a:endParaRPr lang="es-HN" b="1" dirty="0">
              <a:latin typeface="+mj-lt"/>
            </a:endParaRPr>
          </a:p>
        </p:txBody>
      </p:sp>
      <p:sp>
        <p:nvSpPr>
          <p:cNvPr id="4" name="Rectangle 2">
            <a:extLst>
              <a:ext uri="{FF2B5EF4-FFF2-40B4-BE49-F238E27FC236}">
                <a16:creationId xmlns:a16="http://schemas.microsoft.com/office/drawing/2014/main" id="{C9CF6489-EAF5-4895-88B7-BF6A5AC3AFE1}"/>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6" name="Objeto 4">
            <a:extLst>
              <a:ext uri="{FF2B5EF4-FFF2-40B4-BE49-F238E27FC236}">
                <a16:creationId xmlns:a16="http://schemas.microsoft.com/office/drawing/2014/main" id="{E8C83ECC-D1B8-4721-B240-FA0B157606C7}"/>
              </a:ext>
            </a:extLst>
          </p:cNvPr>
          <p:cNvGraphicFramePr>
            <a:graphicFrameLocks/>
          </p:cNvGraphicFramePr>
          <p:nvPr>
            <p:extLst>
              <p:ext uri="{D42A27DB-BD31-4B8C-83A1-F6EECF244321}">
                <p14:modId xmlns:p14="http://schemas.microsoft.com/office/powerpoint/2010/main" val="1308077291"/>
              </p:ext>
            </p:extLst>
          </p:nvPr>
        </p:nvGraphicFramePr>
        <p:xfrm>
          <a:off x="320254" y="513138"/>
          <a:ext cx="12355784" cy="6242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40156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3E931CAE-8F0C-440C-8C69-1A85E401A5F6}"/>
              </a:ext>
            </a:extLst>
          </p:cNvPr>
          <p:cNvGraphicFramePr>
            <a:graphicFrameLocks/>
          </p:cNvGraphicFramePr>
          <p:nvPr>
            <p:extLst>
              <p:ext uri="{D42A27DB-BD31-4B8C-83A1-F6EECF244321}">
                <p14:modId xmlns:p14="http://schemas.microsoft.com/office/powerpoint/2010/main" val="1029694685"/>
              </p:ext>
            </p:extLst>
          </p:nvPr>
        </p:nvGraphicFramePr>
        <p:xfrm>
          <a:off x="125438" y="1115641"/>
          <a:ext cx="12745416" cy="640871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FCD0AD01-459D-48EE-9672-D039CE2425D1}"/>
              </a:ext>
            </a:extLst>
          </p:cNvPr>
          <p:cNvSpPr txBox="1"/>
          <p:nvPr/>
        </p:nvSpPr>
        <p:spPr>
          <a:xfrm>
            <a:off x="485478" y="539577"/>
            <a:ext cx="5976664" cy="461665"/>
          </a:xfrm>
          <a:prstGeom prst="rect">
            <a:avLst/>
          </a:prstGeom>
          <a:noFill/>
        </p:spPr>
        <p:txBody>
          <a:bodyPr wrap="square" rtlCol="0">
            <a:spAutoFit/>
          </a:bodyPr>
          <a:lstStyle/>
          <a:p>
            <a:r>
              <a:rPr lang="es-ES" sz="2400" b="1" u="sng" dirty="0"/>
              <a:t>PASOS DEL DISEÑO CURRICULAR</a:t>
            </a:r>
            <a:endParaRPr lang="es-HN" sz="2400" b="1" u="sng" dirty="0"/>
          </a:p>
        </p:txBody>
      </p:sp>
    </p:spTree>
    <p:extLst>
      <p:ext uri="{BB962C8B-B14F-4D97-AF65-F5344CB8AC3E}">
        <p14:creationId xmlns:p14="http://schemas.microsoft.com/office/powerpoint/2010/main" val="2081294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958AAA8A-18A7-4E9C-9C9D-9DC87DBA66B8}"/>
              </a:ext>
            </a:extLst>
          </p:cNvPr>
          <p:cNvGraphicFramePr>
            <a:graphicFrameLocks/>
          </p:cNvGraphicFramePr>
          <p:nvPr>
            <p:extLst>
              <p:ext uri="{D42A27DB-BD31-4B8C-83A1-F6EECF244321}">
                <p14:modId xmlns:p14="http://schemas.microsoft.com/office/powerpoint/2010/main" val="1406838605"/>
              </p:ext>
            </p:extLst>
          </p:nvPr>
        </p:nvGraphicFramePr>
        <p:xfrm>
          <a:off x="320254" y="1187649"/>
          <a:ext cx="12139760"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6222BC67-7DC9-4E1B-BAEC-385B264CA882}"/>
              </a:ext>
            </a:extLst>
          </p:cNvPr>
          <p:cNvSpPr txBox="1"/>
          <p:nvPr/>
        </p:nvSpPr>
        <p:spPr>
          <a:xfrm>
            <a:off x="629494" y="539577"/>
            <a:ext cx="6552728" cy="523220"/>
          </a:xfrm>
          <a:prstGeom prst="rect">
            <a:avLst/>
          </a:prstGeom>
          <a:noFill/>
        </p:spPr>
        <p:txBody>
          <a:bodyPr wrap="square" rtlCol="0">
            <a:spAutoFit/>
          </a:bodyPr>
          <a:lstStyle/>
          <a:p>
            <a:r>
              <a:rPr lang="es-ES" sz="2800" b="1" u="sng" dirty="0"/>
              <a:t>ACREDITACIÓN </a:t>
            </a:r>
            <a:endParaRPr lang="es-HN" sz="2800" b="1" u="sng" dirty="0"/>
          </a:p>
        </p:txBody>
      </p:sp>
    </p:spTree>
    <p:extLst>
      <p:ext uri="{BB962C8B-B14F-4D97-AF65-F5344CB8AC3E}">
        <p14:creationId xmlns:p14="http://schemas.microsoft.com/office/powerpoint/2010/main" val="13084373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9DDD6E71-0383-4E76-A8AA-E1F06848BEDB}"/>
              </a:ext>
            </a:extLst>
          </p:cNvPr>
          <p:cNvGraphicFramePr>
            <a:graphicFrameLocks/>
          </p:cNvGraphicFramePr>
          <p:nvPr>
            <p:extLst>
              <p:ext uri="{D42A27DB-BD31-4B8C-83A1-F6EECF244321}">
                <p14:modId xmlns:p14="http://schemas.microsoft.com/office/powerpoint/2010/main" val="535232884"/>
              </p:ext>
            </p:extLst>
          </p:nvPr>
        </p:nvGraphicFramePr>
        <p:xfrm>
          <a:off x="536278" y="801490"/>
          <a:ext cx="11995744" cy="601908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746C2458-7FD1-4F19-855E-7326662040FA}"/>
              </a:ext>
            </a:extLst>
          </p:cNvPr>
          <p:cNvSpPr txBox="1"/>
          <p:nvPr/>
        </p:nvSpPr>
        <p:spPr>
          <a:xfrm>
            <a:off x="1133550" y="7020297"/>
            <a:ext cx="10441160" cy="369332"/>
          </a:xfrm>
          <a:prstGeom prst="rect">
            <a:avLst/>
          </a:prstGeom>
          <a:noFill/>
        </p:spPr>
        <p:txBody>
          <a:bodyPr wrap="square" rtlCol="0">
            <a:spAutoFit/>
          </a:bodyPr>
          <a:lstStyle/>
          <a:p>
            <a:r>
              <a:rPr lang="es-ES_tradnl" dirty="0"/>
              <a:t>En las 41 instituciones se registra un total de 21 procesos de formación acreditados.</a:t>
            </a:r>
            <a:endParaRPr lang="es-HN" dirty="0"/>
          </a:p>
        </p:txBody>
      </p:sp>
    </p:spTree>
    <p:extLst>
      <p:ext uri="{BB962C8B-B14F-4D97-AF65-F5344CB8AC3E}">
        <p14:creationId xmlns:p14="http://schemas.microsoft.com/office/powerpoint/2010/main" val="4294147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DE3CE2E-DE07-455B-AFE2-B2A5DCB00F15}"/>
              </a:ext>
            </a:extLst>
          </p:cNvPr>
          <p:cNvSpPr/>
          <p:nvPr/>
        </p:nvSpPr>
        <p:spPr>
          <a:xfrm>
            <a:off x="2141662" y="7218160"/>
            <a:ext cx="9145016" cy="383823"/>
          </a:xfrm>
          <a:prstGeom prst="rect">
            <a:avLst/>
          </a:prstGeom>
        </p:spPr>
        <p:txBody>
          <a:bodyPr wrap="square">
            <a:spAutoFit/>
          </a:bodyPr>
          <a:lstStyle/>
          <a:p>
            <a:pPr marL="457200" algn="just">
              <a:lnSpc>
                <a:spcPct val="115000"/>
              </a:lnSpc>
              <a:spcAft>
                <a:spcPts val="1000"/>
              </a:spcAft>
            </a:pPr>
            <a:r>
              <a:rPr lang="es-HN" b="1" dirty="0">
                <a:latin typeface="+mj-lt"/>
                <a:ea typeface="Calibri" panose="020F0502020204030204" pitchFamily="34" charset="0"/>
                <a:cs typeface="Calibri" panose="020F0502020204030204" pitchFamily="34" charset="0"/>
              </a:rPr>
              <a:t>* 25 instituciones acreditan. </a:t>
            </a:r>
            <a:endParaRPr lang="es-HN" sz="1800" b="1" dirty="0">
              <a:effectLst/>
              <a:latin typeface="+mj-lt"/>
              <a:ea typeface="Calibri" panose="020F0502020204030204" pitchFamily="34" charset="0"/>
              <a:cs typeface="Times New Roman" panose="02020603050405020304" pitchFamily="18" charset="0"/>
            </a:endParaRPr>
          </a:p>
        </p:txBody>
      </p:sp>
      <p:graphicFrame>
        <p:nvGraphicFramePr>
          <p:cNvPr id="6" name="Objeto 4">
            <a:extLst>
              <a:ext uri="{FF2B5EF4-FFF2-40B4-BE49-F238E27FC236}">
                <a16:creationId xmlns:a16="http://schemas.microsoft.com/office/drawing/2014/main" id="{51E319A0-E393-4BF2-B5C9-93A3BA44F91E}"/>
              </a:ext>
            </a:extLst>
          </p:cNvPr>
          <p:cNvGraphicFramePr>
            <a:graphicFrameLocks/>
          </p:cNvGraphicFramePr>
          <p:nvPr>
            <p:extLst>
              <p:ext uri="{D42A27DB-BD31-4B8C-83A1-F6EECF244321}">
                <p14:modId xmlns:p14="http://schemas.microsoft.com/office/powerpoint/2010/main" val="1885006338"/>
              </p:ext>
            </p:extLst>
          </p:nvPr>
        </p:nvGraphicFramePr>
        <p:xfrm>
          <a:off x="320254" y="590377"/>
          <a:ext cx="12355784" cy="6523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79301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7B46E-EE07-4640-9333-D86A2A9145C0}"/>
              </a:ext>
            </a:extLst>
          </p:cNvPr>
          <p:cNvSpPr/>
          <p:nvPr/>
        </p:nvSpPr>
        <p:spPr>
          <a:xfrm>
            <a:off x="2321682" y="7339687"/>
            <a:ext cx="8424936" cy="369332"/>
          </a:xfrm>
          <a:prstGeom prst="rect">
            <a:avLst/>
          </a:prstGeom>
        </p:spPr>
        <p:txBody>
          <a:bodyPr wrap="square">
            <a:spAutoFit/>
          </a:bodyPr>
          <a:lstStyle/>
          <a:p>
            <a:r>
              <a:rPr lang="es-ES_tradnl" b="1" dirty="0">
                <a:latin typeface="+mj-lt"/>
                <a:ea typeface="MS Mincho" panose="020B0400000000000000" pitchFamily="49" charset="-128"/>
                <a:cs typeface="Calibri" panose="020F0502020204030204" pitchFamily="34" charset="0"/>
              </a:rPr>
              <a:t>*25 instituciones certifican. </a:t>
            </a:r>
            <a:endParaRPr lang="es-HN" b="1" dirty="0">
              <a:latin typeface="+mj-lt"/>
            </a:endParaRPr>
          </a:p>
        </p:txBody>
      </p:sp>
      <p:graphicFrame>
        <p:nvGraphicFramePr>
          <p:cNvPr id="6" name="Objeto 4">
            <a:extLst>
              <a:ext uri="{FF2B5EF4-FFF2-40B4-BE49-F238E27FC236}">
                <a16:creationId xmlns:a16="http://schemas.microsoft.com/office/drawing/2014/main" id="{85B171BD-98E1-4C66-894C-41D373A44DEF}"/>
              </a:ext>
            </a:extLst>
          </p:cNvPr>
          <p:cNvGraphicFramePr>
            <a:graphicFrameLocks/>
          </p:cNvGraphicFramePr>
          <p:nvPr>
            <p:extLst>
              <p:ext uri="{D42A27DB-BD31-4B8C-83A1-F6EECF244321}">
                <p14:modId xmlns:p14="http://schemas.microsoft.com/office/powerpoint/2010/main" val="911340570"/>
              </p:ext>
            </p:extLst>
          </p:nvPr>
        </p:nvGraphicFramePr>
        <p:xfrm>
          <a:off x="81718" y="1259657"/>
          <a:ext cx="12522312" cy="608003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6177D911-7371-4801-9F1C-22B053B77C6E}"/>
              </a:ext>
            </a:extLst>
          </p:cNvPr>
          <p:cNvSpPr txBox="1"/>
          <p:nvPr/>
        </p:nvSpPr>
        <p:spPr>
          <a:xfrm>
            <a:off x="557486" y="539577"/>
            <a:ext cx="5400600" cy="523220"/>
          </a:xfrm>
          <a:prstGeom prst="rect">
            <a:avLst/>
          </a:prstGeom>
          <a:noFill/>
        </p:spPr>
        <p:txBody>
          <a:bodyPr wrap="square" rtlCol="0">
            <a:spAutoFit/>
          </a:bodyPr>
          <a:lstStyle/>
          <a:p>
            <a:r>
              <a:rPr lang="es-ES" sz="2800" b="1" u="sng" dirty="0"/>
              <a:t>CERTIFICACIÓN</a:t>
            </a:r>
            <a:endParaRPr lang="es-HN" sz="2800" b="1" u="sng" dirty="0"/>
          </a:p>
        </p:txBody>
      </p:sp>
    </p:spTree>
    <p:extLst>
      <p:ext uri="{BB962C8B-B14F-4D97-AF65-F5344CB8AC3E}">
        <p14:creationId xmlns:p14="http://schemas.microsoft.com/office/powerpoint/2010/main" val="3863434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B3CCFB7-3098-4994-8C12-00FDBF7A9041}"/>
              </a:ext>
            </a:extLst>
          </p:cNvPr>
          <p:cNvSpPr/>
          <p:nvPr/>
        </p:nvSpPr>
        <p:spPr>
          <a:xfrm>
            <a:off x="2717726" y="7380337"/>
            <a:ext cx="7992888" cy="392159"/>
          </a:xfrm>
          <a:prstGeom prst="rect">
            <a:avLst/>
          </a:prstGeom>
        </p:spPr>
        <p:txBody>
          <a:bodyPr wrap="square">
            <a:spAutoFit/>
          </a:bodyPr>
          <a:lstStyle/>
          <a:p>
            <a:pPr marL="457200" algn="just">
              <a:lnSpc>
                <a:spcPct val="115000"/>
              </a:lnSpc>
              <a:spcAft>
                <a:spcPts val="1000"/>
              </a:spcAft>
            </a:pPr>
            <a:r>
              <a:rPr lang="es-HN" b="1" dirty="0">
                <a:latin typeface="+mj-lt"/>
                <a:ea typeface="Calibri" panose="020F0502020204030204" pitchFamily="34" charset="0"/>
                <a:cs typeface="Calibri" panose="020F0502020204030204" pitchFamily="34" charset="0"/>
              </a:rPr>
              <a:t> </a:t>
            </a:r>
            <a:endParaRPr lang="es-HN" sz="1800" b="1" dirty="0">
              <a:effectLst/>
              <a:latin typeface="+mj-lt"/>
              <a:ea typeface="Calibri" panose="020F0502020204030204" pitchFamily="34" charset="0"/>
              <a:cs typeface="Times New Roman" panose="02020603050405020304" pitchFamily="18" charset="0"/>
            </a:endParaRPr>
          </a:p>
        </p:txBody>
      </p:sp>
      <p:graphicFrame>
        <p:nvGraphicFramePr>
          <p:cNvPr id="6" name="Objeto 4">
            <a:extLst>
              <a:ext uri="{FF2B5EF4-FFF2-40B4-BE49-F238E27FC236}">
                <a16:creationId xmlns:a16="http://schemas.microsoft.com/office/drawing/2014/main" id="{41F832DE-F04C-48AD-A4BD-C7B314304B1B}"/>
              </a:ext>
            </a:extLst>
          </p:cNvPr>
          <p:cNvGraphicFramePr>
            <a:graphicFrameLocks/>
          </p:cNvGraphicFramePr>
          <p:nvPr>
            <p:extLst>
              <p:ext uri="{D42A27DB-BD31-4B8C-83A1-F6EECF244321}">
                <p14:modId xmlns:p14="http://schemas.microsoft.com/office/powerpoint/2010/main" val="316665825"/>
              </p:ext>
            </p:extLst>
          </p:nvPr>
        </p:nvGraphicFramePr>
        <p:xfrm>
          <a:off x="399008" y="743558"/>
          <a:ext cx="12270283" cy="6555255"/>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71370F34-E249-4088-9923-7AC324C4EC14}"/>
              </a:ext>
            </a:extLst>
          </p:cNvPr>
          <p:cNvSpPr txBox="1"/>
          <p:nvPr/>
        </p:nvSpPr>
        <p:spPr>
          <a:xfrm>
            <a:off x="1133550" y="7459485"/>
            <a:ext cx="8712968" cy="369332"/>
          </a:xfrm>
          <a:prstGeom prst="rect">
            <a:avLst/>
          </a:prstGeom>
          <a:noFill/>
        </p:spPr>
        <p:txBody>
          <a:bodyPr wrap="square" rtlCol="0">
            <a:spAutoFit/>
          </a:bodyPr>
          <a:lstStyle/>
          <a:p>
            <a:r>
              <a:rPr lang="es-ES_tradnl" dirty="0"/>
              <a:t>En las 41 instituciones se identificaron 27 temas que fueron certificados.</a:t>
            </a:r>
            <a:endParaRPr lang="es-HN" dirty="0"/>
          </a:p>
        </p:txBody>
      </p:sp>
    </p:spTree>
    <p:extLst>
      <p:ext uri="{BB962C8B-B14F-4D97-AF65-F5344CB8AC3E}">
        <p14:creationId xmlns:p14="http://schemas.microsoft.com/office/powerpoint/2010/main" val="3037393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28F6881F-0863-4587-9C9B-754B2D8179B2}"/>
              </a:ext>
            </a:extLst>
          </p:cNvPr>
          <p:cNvGraphicFramePr>
            <a:graphicFrameLocks/>
          </p:cNvGraphicFramePr>
          <p:nvPr>
            <p:extLst>
              <p:ext uri="{D42A27DB-BD31-4B8C-83A1-F6EECF244321}">
                <p14:modId xmlns:p14="http://schemas.microsoft.com/office/powerpoint/2010/main" val="4219077073"/>
              </p:ext>
            </p:extLst>
          </p:nvPr>
        </p:nvGraphicFramePr>
        <p:xfrm>
          <a:off x="374260" y="990789"/>
          <a:ext cx="12424586" cy="674958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1C2E0122-CD0C-4585-A3B9-1F55D4FCC6CA}"/>
              </a:ext>
            </a:extLst>
          </p:cNvPr>
          <p:cNvSpPr txBox="1"/>
          <p:nvPr/>
        </p:nvSpPr>
        <p:spPr>
          <a:xfrm>
            <a:off x="374260" y="467569"/>
            <a:ext cx="6159890" cy="523220"/>
          </a:xfrm>
          <a:prstGeom prst="rect">
            <a:avLst/>
          </a:prstGeom>
          <a:noFill/>
        </p:spPr>
        <p:txBody>
          <a:bodyPr wrap="square" rtlCol="0">
            <a:spAutoFit/>
          </a:bodyPr>
          <a:lstStyle/>
          <a:p>
            <a:r>
              <a:rPr lang="es-ES" sz="2800" b="1" u="sng" dirty="0"/>
              <a:t>DESARROLLO DE CAPACIDADES</a:t>
            </a:r>
            <a:endParaRPr lang="es-HN" sz="2800" b="1" u="sng" dirty="0"/>
          </a:p>
        </p:txBody>
      </p:sp>
    </p:spTree>
    <p:extLst>
      <p:ext uri="{BB962C8B-B14F-4D97-AF65-F5344CB8AC3E}">
        <p14:creationId xmlns:p14="http://schemas.microsoft.com/office/powerpoint/2010/main" val="20358044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528CC907-D906-4984-AFDB-1DA873335BEC}"/>
              </a:ext>
            </a:extLst>
          </p:cNvPr>
          <p:cNvGraphicFramePr>
            <a:graphicFrameLocks/>
          </p:cNvGraphicFramePr>
          <p:nvPr>
            <p:extLst>
              <p:ext uri="{D42A27DB-BD31-4B8C-83A1-F6EECF244321}">
                <p14:modId xmlns:p14="http://schemas.microsoft.com/office/powerpoint/2010/main" val="2889478001"/>
              </p:ext>
            </p:extLst>
          </p:nvPr>
        </p:nvGraphicFramePr>
        <p:xfrm>
          <a:off x="320254" y="859601"/>
          <a:ext cx="12283776" cy="6253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20071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74F04E3-CCF0-498B-83E4-068A105CEADB}"/>
              </a:ext>
            </a:extLst>
          </p:cNvPr>
          <p:cNvSpPr>
            <a:spLocks noChangeArrowheads="1"/>
          </p:cNvSpPr>
          <p:nvPr/>
        </p:nvSpPr>
        <p:spPr bwMode="auto">
          <a:xfrm>
            <a:off x="350750" y="737840"/>
            <a:ext cx="277696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HN"/>
          </a:p>
        </p:txBody>
      </p:sp>
      <p:graphicFrame>
        <p:nvGraphicFramePr>
          <p:cNvPr id="7" name="Objeto 5">
            <a:extLst>
              <a:ext uri="{FF2B5EF4-FFF2-40B4-BE49-F238E27FC236}">
                <a16:creationId xmlns:a16="http://schemas.microsoft.com/office/drawing/2014/main" id="{994FE754-4382-4467-AD13-B1E5F6ACF596}"/>
              </a:ext>
            </a:extLst>
          </p:cNvPr>
          <p:cNvGraphicFramePr>
            <a:graphicFrameLocks/>
          </p:cNvGraphicFramePr>
          <p:nvPr>
            <p:extLst>
              <p:ext uri="{D42A27DB-BD31-4B8C-83A1-F6EECF244321}">
                <p14:modId xmlns:p14="http://schemas.microsoft.com/office/powerpoint/2010/main" val="4135194293"/>
              </p:ext>
            </p:extLst>
          </p:nvPr>
        </p:nvGraphicFramePr>
        <p:xfrm>
          <a:off x="1544390" y="976824"/>
          <a:ext cx="10699600" cy="618229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B52D05C6-5C11-4883-9187-9A6228F6B7BE}"/>
              </a:ext>
            </a:extLst>
          </p:cNvPr>
          <p:cNvSpPr txBox="1"/>
          <p:nvPr/>
        </p:nvSpPr>
        <p:spPr>
          <a:xfrm>
            <a:off x="1853630" y="611585"/>
            <a:ext cx="3888432" cy="523220"/>
          </a:xfrm>
          <a:prstGeom prst="rect">
            <a:avLst/>
          </a:prstGeom>
          <a:noFill/>
        </p:spPr>
        <p:txBody>
          <a:bodyPr wrap="square" rtlCol="0">
            <a:spAutoFit/>
          </a:bodyPr>
          <a:lstStyle/>
          <a:p>
            <a:r>
              <a:rPr lang="es-ES" sz="2800" b="1" u="sng" dirty="0"/>
              <a:t>DATOS GENERALES</a:t>
            </a:r>
            <a:endParaRPr lang="es-HN" sz="2800" b="1" u="sng" dirty="0"/>
          </a:p>
        </p:txBody>
      </p:sp>
    </p:spTree>
    <p:extLst>
      <p:ext uri="{BB962C8B-B14F-4D97-AF65-F5344CB8AC3E}">
        <p14:creationId xmlns:p14="http://schemas.microsoft.com/office/powerpoint/2010/main" val="2409444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3">
            <a:extLst>
              <a:ext uri="{FF2B5EF4-FFF2-40B4-BE49-F238E27FC236}">
                <a16:creationId xmlns:a16="http://schemas.microsoft.com/office/drawing/2014/main" id="{97C145E6-6F40-4B35-AC8E-197C411EBD53}"/>
              </a:ext>
            </a:extLst>
          </p:cNvPr>
          <p:cNvGraphicFramePr>
            <a:graphicFrameLocks/>
          </p:cNvGraphicFramePr>
          <p:nvPr>
            <p:extLst>
              <p:ext uri="{D42A27DB-BD31-4B8C-83A1-F6EECF244321}">
                <p14:modId xmlns:p14="http://schemas.microsoft.com/office/powerpoint/2010/main" val="936531911"/>
              </p:ext>
            </p:extLst>
          </p:nvPr>
        </p:nvGraphicFramePr>
        <p:xfrm>
          <a:off x="464270" y="1187649"/>
          <a:ext cx="12118552" cy="650192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3B77CA34-C75B-479B-8335-094523C06176}"/>
              </a:ext>
            </a:extLst>
          </p:cNvPr>
          <p:cNvSpPr txBox="1"/>
          <p:nvPr/>
        </p:nvSpPr>
        <p:spPr>
          <a:xfrm>
            <a:off x="701502" y="539577"/>
            <a:ext cx="7200800" cy="523220"/>
          </a:xfrm>
          <a:prstGeom prst="rect">
            <a:avLst/>
          </a:prstGeom>
          <a:noFill/>
        </p:spPr>
        <p:txBody>
          <a:bodyPr wrap="square" rtlCol="0">
            <a:spAutoFit/>
          </a:bodyPr>
          <a:lstStyle/>
          <a:p>
            <a:r>
              <a:rPr lang="es-ES" sz="2800" b="1" u="sng" dirty="0"/>
              <a:t>GENERACIÓN DE CONOCIMIENTO</a:t>
            </a:r>
            <a:endParaRPr lang="es-HN" sz="2800" b="1" u="sng" dirty="0"/>
          </a:p>
        </p:txBody>
      </p:sp>
    </p:spTree>
    <p:extLst>
      <p:ext uri="{BB962C8B-B14F-4D97-AF65-F5344CB8AC3E}">
        <p14:creationId xmlns:p14="http://schemas.microsoft.com/office/powerpoint/2010/main" val="2065994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16E0EBA-0B26-4CA7-A4DF-080A6B7C1ACC}"/>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6" name="Objeto 4">
            <a:extLst>
              <a:ext uri="{FF2B5EF4-FFF2-40B4-BE49-F238E27FC236}">
                <a16:creationId xmlns:a16="http://schemas.microsoft.com/office/drawing/2014/main" id="{BEA7F925-25D5-4267-93AF-105D350BE4E0}"/>
              </a:ext>
            </a:extLst>
          </p:cNvPr>
          <p:cNvGraphicFramePr>
            <a:graphicFrameLocks/>
          </p:cNvGraphicFramePr>
          <p:nvPr>
            <p:extLst>
              <p:ext uri="{D42A27DB-BD31-4B8C-83A1-F6EECF244321}">
                <p14:modId xmlns:p14="http://schemas.microsoft.com/office/powerpoint/2010/main" val="2776096385"/>
              </p:ext>
            </p:extLst>
          </p:nvPr>
        </p:nvGraphicFramePr>
        <p:xfrm>
          <a:off x="1040334" y="612863"/>
          <a:ext cx="11419680" cy="6559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947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C0ED7-B885-4B73-9BF2-A14FC5A40181}"/>
              </a:ext>
            </a:extLst>
          </p:cNvPr>
          <p:cNvSpPr>
            <a:spLocks noChangeArrowheads="1"/>
          </p:cNvSpPr>
          <p:nvPr/>
        </p:nvSpPr>
        <p:spPr bwMode="auto">
          <a:xfrm>
            <a:off x="-24647" y="1907729"/>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5" name="Objeto 3">
            <a:extLst>
              <a:ext uri="{FF2B5EF4-FFF2-40B4-BE49-F238E27FC236}">
                <a16:creationId xmlns:a16="http://schemas.microsoft.com/office/drawing/2014/main" id="{04BDBB26-F252-4F26-B5EB-71EB67A7CF13}"/>
              </a:ext>
            </a:extLst>
          </p:cNvPr>
          <p:cNvGraphicFramePr>
            <a:graphicFrameLocks/>
          </p:cNvGraphicFramePr>
          <p:nvPr>
            <p:extLst>
              <p:ext uri="{D42A27DB-BD31-4B8C-83A1-F6EECF244321}">
                <p14:modId xmlns:p14="http://schemas.microsoft.com/office/powerpoint/2010/main" val="960011480"/>
              </p:ext>
            </p:extLst>
          </p:nvPr>
        </p:nvGraphicFramePr>
        <p:xfrm>
          <a:off x="788306" y="698393"/>
          <a:ext cx="11491688" cy="610588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96A054B7-CBD3-499A-96A3-59F4B8F9CD02}"/>
              </a:ext>
            </a:extLst>
          </p:cNvPr>
          <p:cNvSpPr txBox="1"/>
          <p:nvPr/>
        </p:nvSpPr>
        <p:spPr>
          <a:xfrm>
            <a:off x="1853630" y="7164313"/>
            <a:ext cx="9001000" cy="369332"/>
          </a:xfrm>
          <a:prstGeom prst="rect">
            <a:avLst/>
          </a:prstGeom>
          <a:noFill/>
        </p:spPr>
        <p:txBody>
          <a:bodyPr wrap="square" rtlCol="0">
            <a:spAutoFit/>
          </a:bodyPr>
          <a:lstStyle/>
          <a:p>
            <a:r>
              <a:rPr lang="es-ES_tradnl" dirty="0"/>
              <a:t>*En las 41 instituciones se identificaron 25 diferentes sistemas de monitoreo. </a:t>
            </a:r>
            <a:endParaRPr lang="es-HN" dirty="0"/>
          </a:p>
        </p:txBody>
      </p:sp>
    </p:spTree>
    <p:extLst>
      <p:ext uri="{BB962C8B-B14F-4D97-AF65-F5344CB8AC3E}">
        <p14:creationId xmlns:p14="http://schemas.microsoft.com/office/powerpoint/2010/main" val="3918998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7F387DC-EE36-448A-AE95-EDC3A0AB9035}"/>
              </a:ext>
            </a:extLst>
          </p:cNvPr>
          <p:cNvSpPr/>
          <p:nvPr/>
        </p:nvSpPr>
        <p:spPr>
          <a:xfrm>
            <a:off x="1999957" y="7415142"/>
            <a:ext cx="9001000" cy="369332"/>
          </a:xfrm>
          <a:prstGeom prst="rect">
            <a:avLst/>
          </a:prstGeom>
        </p:spPr>
        <p:txBody>
          <a:bodyPr wrap="square">
            <a:spAutoFit/>
          </a:bodyPr>
          <a:lstStyle/>
          <a:p>
            <a:pPr algn="ctr"/>
            <a:r>
              <a:rPr lang="es-ES_tradnl" b="1" dirty="0">
                <a:latin typeface="+mj-lt"/>
                <a:ea typeface="MS Mincho" panose="020B0400000000000000" pitchFamily="49" charset="-128"/>
                <a:cs typeface="Times New Roman" panose="02020603050405020304" pitchFamily="18" charset="0"/>
              </a:rPr>
              <a:t>*De las 41 instituciones se identificó si manejan o no información estadística. </a:t>
            </a:r>
            <a:endParaRPr lang="es-HN" b="1" dirty="0">
              <a:latin typeface="+mj-lt"/>
            </a:endParaRPr>
          </a:p>
        </p:txBody>
      </p:sp>
      <p:sp>
        <p:nvSpPr>
          <p:cNvPr id="4" name="Rectangle 2">
            <a:extLst>
              <a:ext uri="{FF2B5EF4-FFF2-40B4-BE49-F238E27FC236}">
                <a16:creationId xmlns:a16="http://schemas.microsoft.com/office/drawing/2014/main" id="{147AE95B-0AB5-4621-BF56-D32F3BF42FAD}"/>
              </a:ext>
            </a:extLst>
          </p:cNvPr>
          <p:cNvSpPr>
            <a:spLocks noChangeArrowheads="1"/>
          </p:cNvSpPr>
          <p:nvPr/>
        </p:nvSpPr>
        <p:spPr bwMode="auto">
          <a:xfrm>
            <a:off x="-33693" y="2051745"/>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6" name="Objeto 4">
            <a:extLst>
              <a:ext uri="{FF2B5EF4-FFF2-40B4-BE49-F238E27FC236}">
                <a16:creationId xmlns:a16="http://schemas.microsoft.com/office/drawing/2014/main" id="{AD516193-18BD-435C-87D5-DA41BC288244}"/>
              </a:ext>
            </a:extLst>
          </p:cNvPr>
          <p:cNvGraphicFramePr>
            <a:graphicFrameLocks/>
          </p:cNvGraphicFramePr>
          <p:nvPr>
            <p:extLst>
              <p:ext uri="{D42A27DB-BD31-4B8C-83A1-F6EECF244321}">
                <p14:modId xmlns:p14="http://schemas.microsoft.com/office/powerpoint/2010/main" val="2791080816"/>
              </p:ext>
            </p:extLst>
          </p:nvPr>
        </p:nvGraphicFramePr>
        <p:xfrm>
          <a:off x="538589" y="611585"/>
          <a:ext cx="11923736" cy="65985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3935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47AE95B-0AB5-4621-BF56-D32F3BF42FAD}"/>
              </a:ext>
            </a:extLst>
          </p:cNvPr>
          <p:cNvSpPr>
            <a:spLocks noChangeArrowheads="1"/>
          </p:cNvSpPr>
          <p:nvPr/>
        </p:nvSpPr>
        <p:spPr bwMode="auto">
          <a:xfrm>
            <a:off x="-33693" y="2051745"/>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
        <p:nvSpPr>
          <p:cNvPr id="2" name="Rectangle 2">
            <a:extLst>
              <a:ext uri="{FF2B5EF4-FFF2-40B4-BE49-F238E27FC236}">
                <a16:creationId xmlns:a16="http://schemas.microsoft.com/office/drawing/2014/main" id="{95BEB6E7-4ED3-4B92-A0A7-F0A7091040B4}"/>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7" name="Objeto 4">
            <a:extLst>
              <a:ext uri="{FF2B5EF4-FFF2-40B4-BE49-F238E27FC236}">
                <a16:creationId xmlns:a16="http://schemas.microsoft.com/office/drawing/2014/main" id="{9C6A825A-EAE8-4D00-9C3B-04E2C0BAAACC}"/>
              </a:ext>
            </a:extLst>
          </p:cNvPr>
          <p:cNvGraphicFramePr>
            <a:graphicFrameLocks/>
          </p:cNvGraphicFramePr>
          <p:nvPr>
            <p:extLst>
              <p:ext uri="{D42A27DB-BD31-4B8C-83A1-F6EECF244321}">
                <p14:modId xmlns:p14="http://schemas.microsoft.com/office/powerpoint/2010/main" val="723766681"/>
              </p:ext>
            </p:extLst>
          </p:nvPr>
        </p:nvGraphicFramePr>
        <p:xfrm>
          <a:off x="1400374" y="590377"/>
          <a:ext cx="10627592" cy="6523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8360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5BE074-BDE9-4989-AB68-BAA4AF8E16FC}"/>
              </a:ext>
            </a:extLst>
          </p:cNvPr>
          <p:cNvSpPr>
            <a:spLocks noChangeArrowheads="1"/>
          </p:cNvSpPr>
          <p:nvPr/>
        </p:nvSpPr>
        <p:spPr bwMode="auto">
          <a:xfrm>
            <a:off x="0" y="0"/>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sp>
        <p:nvSpPr>
          <p:cNvPr id="6" name="Rectangle 4">
            <a:extLst>
              <a:ext uri="{FF2B5EF4-FFF2-40B4-BE49-F238E27FC236}">
                <a16:creationId xmlns:a16="http://schemas.microsoft.com/office/drawing/2014/main" id="{B8AEBAAF-BC8F-4C6E-A2C2-18B5389DEB49}"/>
              </a:ext>
            </a:extLst>
          </p:cNvPr>
          <p:cNvSpPr>
            <a:spLocks noChangeArrowheads="1"/>
          </p:cNvSpPr>
          <p:nvPr/>
        </p:nvSpPr>
        <p:spPr bwMode="auto">
          <a:xfrm>
            <a:off x="341462" y="395561"/>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8" name="Objeto 6">
            <a:extLst>
              <a:ext uri="{FF2B5EF4-FFF2-40B4-BE49-F238E27FC236}">
                <a16:creationId xmlns:a16="http://schemas.microsoft.com/office/drawing/2014/main" id="{5E51B53A-2F8B-411A-B41B-75BEE91B0280}"/>
              </a:ext>
            </a:extLst>
          </p:cNvPr>
          <p:cNvGraphicFramePr>
            <a:graphicFrameLocks/>
          </p:cNvGraphicFramePr>
          <p:nvPr>
            <p:extLst>
              <p:ext uri="{D42A27DB-BD31-4B8C-83A1-F6EECF244321}">
                <p14:modId xmlns:p14="http://schemas.microsoft.com/office/powerpoint/2010/main" val="1821643858"/>
              </p:ext>
            </p:extLst>
          </p:nvPr>
        </p:nvGraphicFramePr>
        <p:xfrm>
          <a:off x="1400374" y="1145257"/>
          <a:ext cx="10267552" cy="621717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37200597-5DF0-4E1D-9DCE-415395AF463A}"/>
              </a:ext>
            </a:extLst>
          </p:cNvPr>
          <p:cNvSpPr txBox="1"/>
          <p:nvPr/>
        </p:nvSpPr>
        <p:spPr>
          <a:xfrm>
            <a:off x="1400374" y="539577"/>
            <a:ext cx="4197672" cy="461665"/>
          </a:xfrm>
          <a:prstGeom prst="rect">
            <a:avLst/>
          </a:prstGeom>
          <a:noFill/>
        </p:spPr>
        <p:txBody>
          <a:bodyPr wrap="square" rtlCol="0">
            <a:spAutoFit/>
          </a:bodyPr>
          <a:lstStyle/>
          <a:p>
            <a:r>
              <a:rPr lang="es-ES" sz="2400" b="1" u="sng" dirty="0"/>
              <a:t>NECESIDADES DE APOYO</a:t>
            </a:r>
            <a:endParaRPr lang="es-HN" sz="2400" b="1" u="sng" dirty="0"/>
          </a:p>
        </p:txBody>
      </p:sp>
    </p:spTree>
    <p:extLst>
      <p:ext uri="{BB962C8B-B14F-4D97-AF65-F5344CB8AC3E}">
        <p14:creationId xmlns:p14="http://schemas.microsoft.com/office/powerpoint/2010/main" val="1535496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D989091-303E-436A-A1C4-A6BA0E6DDABD}"/>
              </a:ext>
            </a:extLst>
          </p:cNvPr>
          <p:cNvSpPr/>
          <p:nvPr/>
        </p:nvSpPr>
        <p:spPr>
          <a:xfrm>
            <a:off x="3221785" y="3131868"/>
            <a:ext cx="7109639" cy="1200329"/>
          </a:xfrm>
          <a:prstGeom prst="rect">
            <a:avLst/>
          </a:prstGeom>
          <a:noFill/>
        </p:spPr>
        <p:txBody>
          <a:bodyPr wrap="none" lIns="91440" tIns="45720" rIns="91440" bIns="45720">
            <a:spAutoFit/>
          </a:bodyPr>
          <a:lstStyle/>
          <a:p>
            <a:pPr algn="ctr"/>
            <a:r>
              <a:rPr lang="es-E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Muchas Gracias </a:t>
            </a:r>
          </a:p>
        </p:txBody>
      </p:sp>
    </p:spTree>
    <p:extLst>
      <p:ext uri="{BB962C8B-B14F-4D97-AF65-F5344CB8AC3E}">
        <p14:creationId xmlns:p14="http://schemas.microsoft.com/office/powerpoint/2010/main" val="946945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F2A9BFB7-42A3-4858-A3F8-E23C3B73F8D0}"/>
              </a:ext>
            </a:extLst>
          </p:cNvPr>
          <p:cNvSpPr>
            <a:spLocks noChangeArrowheads="1"/>
          </p:cNvSpPr>
          <p:nvPr/>
        </p:nvSpPr>
        <p:spPr bwMode="auto">
          <a:xfrm>
            <a:off x="773510" y="1763713"/>
            <a:ext cx="13068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graphicFrame>
        <p:nvGraphicFramePr>
          <p:cNvPr id="8" name="Objeto 6">
            <a:extLst>
              <a:ext uri="{FF2B5EF4-FFF2-40B4-BE49-F238E27FC236}">
                <a16:creationId xmlns:a16="http://schemas.microsoft.com/office/drawing/2014/main" id="{E63D3301-51DC-4E46-8E30-3C8DC52C4786}"/>
              </a:ext>
            </a:extLst>
          </p:cNvPr>
          <p:cNvGraphicFramePr>
            <a:graphicFrameLocks/>
          </p:cNvGraphicFramePr>
          <p:nvPr>
            <p:extLst>
              <p:ext uri="{D42A27DB-BD31-4B8C-83A1-F6EECF244321}">
                <p14:modId xmlns:p14="http://schemas.microsoft.com/office/powerpoint/2010/main" val="2701362570"/>
              </p:ext>
            </p:extLst>
          </p:nvPr>
        </p:nvGraphicFramePr>
        <p:xfrm>
          <a:off x="1709614" y="971625"/>
          <a:ext cx="9577064" cy="5957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3054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4">
            <a:extLst>
              <a:ext uri="{FF2B5EF4-FFF2-40B4-BE49-F238E27FC236}">
                <a16:creationId xmlns:a16="http://schemas.microsoft.com/office/drawing/2014/main" id="{1C6E1677-A2C7-41E3-8FAF-05383E6B71B4}"/>
              </a:ext>
            </a:extLst>
          </p:cNvPr>
          <p:cNvGraphicFramePr>
            <a:graphicFrameLocks/>
          </p:cNvGraphicFramePr>
          <p:nvPr>
            <p:extLst>
              <p:ext uri="{D42A27DB-BD31-4B8C-83A1-F6EECF244321}">
                <p14:modId xmlns:p14="http://schemas.microsoft.com/office/powerpoint/2010/main" val="598073023"/>
              </p:ext>
            </p:extLst>
          </p:nvPr>
        </p:nvGraphicFramePr>
        <p:xfrm>
          <a:off x="773510" y="1321885"/>
          <a:ext cx="11347672" cy="613046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FD8428A1-05A6-446E-A13A-E6FC25FE173A}"/>
              </a:ext>
            </a:extLst>
          </p:cNvPr>
          <p:cNvSpPr txBox="1"/>
          <p:nvPr/>
        </p:nvSpPr>
        <p:spPr>
          <a:xfrm>
            <a:off x="1133550" y="683593"/>
            <a:ext cx="8928992" cy="523220"/>
          </a:xfrm>
          <a:prstGeom prst="rect">
            <a:avLst/>
          </a:prstGeom>
          <a:noFill/>
        </p:spPr>
        <p:txBody>
          <a:bodyPr wrap="square" rtlCol="0">
            <a:spAutoFit/>
          </a:bodyPr>
          <a:lstStyle/>
          <a:p>
            <a:r>
              <a:rPr lang="es-ES" sz="2800" b="1" u="sng" dirty="0"/>
              <a:t>COBERTURA POR OPCIONES EDUCATIVAS</a:t>
            </a:r>
            <a:endParaRPr lang="es-HN" sz="2800" b="1" u="sng" dirty="0"/>
          </a:p>
        </p:txBody>
      </p:sp>
    </p:spTree>
    <p:extLst>
      <p:ext uri="{BB962C8B-B14F-4D97-AF65-F5344CB8AC3E}">
        <p14:creationId xmlns:p14="http://schemas.microsoft.com/office/powerpoint/2010/main" val="2427677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EB0EE5-1181-475B-9B4F-6B3B2B4B8FFD}"/>
              </a:ext>
            </a:extLst>
          </p:cNvPr>
          <p:cNvSpPr/>
          <p:nvPr/>
        </p:nvSpPr>
        <p:spPr>
          <a:xfrm>
            <a:off x="1400374" y="7101159"/>
            <a:ext cx="10441160" cy="702372"/>
          </a:xfrm>
          <a:prstGeom prst="rect">
            <a:avLst/>
          </a:prstGeom>
        </p:spPr>
        <p:txBody>
          <a:bodyPr wrap="square">
            <a:spAutoFit/>
          </a:bodyPr>
          <a:lstStyle/>
          <a:p>
            <a:pPr marL="457200" algn="ctr">
              <a:lnSpc>
                <a:spcPct val="115000"/>
              </a:lnSpc>
              <a:spcAft>
                <a:spcPts val="0"/>
              </a:spcAft>
            </a:pPr>
            <a:r>
              <a:rPr lang="es-HN" b="1" dirty="0">
                <a:latin typeface="+mj-lt"/>
                <a:ea typeface="Calibri" panose="020F0502020204030204" pitchFamily="34" charset="0"/>
                <a:cs typeface="Times New Roman" panose="02020603050405020304" pitchFamily="18" charset="0"/>
              </a:rPr>
              <a:t>Porcentaje sobre las 20 instituciones que realizan procesos en esta opción educativa.	</a:t>
            </a:r>
          </a:p>
          <a:p>
            <a:pPr marL="457200" algn="ctr">
              <a:lnSpc>
                <a:spcPct val="115000"/>
              </a:lnSpc>
              <a:spcAft>
                <a:spcPts val="0"/>
              </a:spcAft>
            </a:pPr>
            <a:r>
              <a:rPr lang="es-HN" b="1" dirty="0">
                <a:latin typeface="+mj-lt"/>
                <a:ea typeface="Calibri" panose="020F0502020204030204" pitchFamily="34" charset="0"/>
                <a:cs typeface="Times New Roman" panose="02020603050405020304" pitchFamily="18" charset="0"/>
              </a:rPr>
              <a:t> </a:t>
            </a:r>
            <a:endParaRPr lang="es-HN" sz="1800" b="1" dirty="0">
              <a:effectLst/>
              <a:latin typeface="+mj-lt"/>
              <a:ea typeface="Calibri" panose="020F0502020204030204" pitchFamily="34" charset="0"/>
              <a:cs typeface="Times New Roman" panose="02020603050405020304" pitchFamily="18" charset="0"/>
            </a:endParaRPr>
          </a:p>
        </p:txBody>
      </p:sp>
      <p:graphicFrame>
        <p:nvGraphicFramePr>
          <p:cNvPr id="6" name="Objeto 4">
            <a:extLst>
              <a:ext uri="{FF2B5EF4-FFF2-40B4-BE49-F238E27FC236}">
                <a16:creationId xmlns:a16="http://schemas.microsoft.com/office/drawing/2014/main" id="{B831CE79-D620-41AE-992F-2F6B32A666AC}"/>
              </a:ext>
            </a:extLst>
          </p:cNvPr>
          <p:cNvGraphicFramePr>
            <a:graphicFrameLocks/>
          </p:cNvGraphicFramePr>
          <p:nvPr>
            <p:extLst>
              <p:ext uri="{D42A27DB-BD31-4B8C-83A1-F6EECF244321}">
                <p14:modId xmlns:p14="http://schemas.microsoft.com/office/powerpoint/2010/main" val="197542310"/>
              </p:ext>
            </p:extLst>
          </p:nvPr>
        </p:nvGraphicFramePr>
        <p:xfrm>
          <a:off x="1400374" y="1331665"/>
          <a:ext cx="10991237" cy="5769494"/>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9533F47B-69CF-4A73-B352-134CD1902CA1}"/>
              </a:ext>
            </a:extLst>
          </p:cNvPr>
          <p:cNvSpPr txBox="1"/>
          <p:nvPr/>
        </p:nvSpPr>
        <p:spPr>
          <a:xfrm>
            <a:off x="1205558" y="683593"/>
            <a:ext cx="9865096" cy="461665"/>
          </a:xfrm>
          <a:prstGeom prst="rect">
            <a:avLst/>
          </a:prstGeom>
          <a:noFill/>
        </p:spPr>
        <p:txBody>
          <a:bodyPr wrap="square" rtlCol="0">
            <a:spAutoFit/>
          </a:bodyPr>
          <a:lstStyle/>
          <a:p>
            <a:r>
              <a:rPr lang="es-ES" sz="2400" b="1" u="sng" dirty="0"/>
              <a:t>EDUCACIÓN INSERCIÓN AL MUNDO DEL TRABAJO</a:t>
            </a:r>
            <a:endParaRPr lang="es-HN" sz="2400" b="1" u="sng" dirty="0"/>
          </a:p>
        </p:txBody>
      </p:sp>
    </p:spTree>
    <p:extLst>
      <p:ext uri="{BB962C8B-B14F-4D97-AF65-F5344CB8AC3E}">
        <p14:creationId xmlns:p14="http://schemas.microsoft.com/office/powerpoint/2010/main" val="37846461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6944EE7-EC7C-4812-A674-1017B43700E4}"/>
              </a:ext>
            </a:extLst>
          </p:cNvPr>
          <p:cNvSpPr/>
          <p:nvPr/>
        </p:nvSpPr>
        <p:spPr>
          <a:xfrm>
            <a:off x="845518" y="6876281"/>
            <a:ext cx="9937104" cy="923330"/>
          </a:xfrm>
          <a:prstGeom prst="rect">
            <a:avLst/>
          </a:prstGeom>
        </p:spPr>
        <p:txBody>
          <a:bodyPr wrap="square">
            <a:spAutoFit/>
          </a:bodyPr>
          <a:lstStyle/>
          <a:p>
            <a:pPr algn="ctr"/>
            <a:r>
              <a:rPr lang="es-ES_tradnl" b="1" dirty="0">
                <a:latin typeface="+mj-lt"/>
                <a:ea typeface="MS Mincho" panose="020B0400000000000000" pitchFamily="49" charset="-128"/>
                <a:cs typeface="Times New Roman" panose="02020603050405020304" pitchFamily="18" charset="0"/>
              </a:rPr>
              <a:t>9 instituciones que atienden una población sin especificar edad de la opción de educación para la inserción al mundo del trabajo, en el sector de agropecuario el tema que predomina es medio ambiente con el (22.2%).</a:t>
            </a:r>
            <a:endParaRPr lang="es-HN" b="1" dirty="0">
              <a:latin typeface="+mj-lt"/>
            </a:endParaRPr>
          </a:p>
        </p:txBody>
      </p:sp>
      <p:graphicFrame>
        <p:nvGraphicFramePr>
          <p:cNvPr id="6" name="Objeto 4">
            <a:extLst>
              <a:ext uri="{FF2B5EF4-FFF2-40B4-BE49-F238E27FC236}">
                <a16:creationId xmlns:a16="http://schemas.microsoft.com/office/drawing/2014/main" id="{CC6A41EC-9F8A-4133-968E-9444D120C5A9}"/>
              </a:ext>
            </a:extLst>
          </p:cNvPr>
          <p:cNvGraphicFramePr>
            <a:graphicFrameLocks/>
          </p:cNvGraphicFramePr>
          <p:nvPr>
            <p:extLst>
              <p:ext uri="{D42A27DB-BD31-4B8C-83A1-F6EECF244321}">
                <p14:modId xmlns:p14="http://schemas.microsoft.com/office/powerpoint/2010/main" val="1728080930"/>
              </p:ext>
            </p:extLst>
          </p:nvPr>
        </p:nvGraphicFramePr>
        <p:xfrm>
          <a:off x="680294" y="590377"/>
          <a:ext cx="11707712" cy="5985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5853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124ED71-A472-4105-A237-5CC33E940519}"/>
              </a:ext>
            </a:extLst>
          </p:cNvPr>
          <p:cNvSpPr/>
          <p:nvPr/>
        </p:nvSpPr>
        <p:spPr>
          <a:xfrm>
            <a:off x="2141662" y="7241201"/>
            <a:ext cx="8424936" cy="369332"/>
          </a:xfrm>
          <a:prstGeom prst="rect">
            <a:avLst/>
          </a:prstGeom>
        </p:spPr>
        <p:txBody>
          <a:bodyPr wrap="square">
            <a:spAutoFit/>
          </a:bodyPr>
          <a:lstStyle/>
          <a:p>
            <a:r>
              <a:rPr lang="es-ES_tradnl" b="1" dirty="0">
                <a:latin typeface="+mj-lt"/>
                <a:ea typeface="MS Mincho" panose="020B0400000000000000" pitchFamily="49" charset="-128"/>
                <a:cs typeface="Times New Roman" panose="02020603050405020304" pitchFamily="18" charset="0"/>
              </a:rPr>
              <a:t>De 9 Instituciones que atendieron a la población sin edades específicas.</a:t>
            </a:r>
            <a:endParaRPr lang="es-HN" b="1" dirty="0">
              <a:latin typeface="+mj-lt"/>
            </a:endParaRPr>
          </a:p>
        </p:txBody>
      </p:sp>
      <p:graphicFrame>
        <p:nvGraphicFramePr>
          <p:cNvPr id="6" name="Objeto 4">
            <a:extLst>
              <a:ext uri="{FF2B5EF4-FFF2-40B4-BE49-F238E27FC236}">
                <a16:creationId xmlns:a16="http://schemas.microsoft.com/office/drawing/2014/main" id="{A5D1D13B-F678-40D3-8CE5-EAD8C1FEB431}"/>
              </a:ext>
            </a:extLst>
          </p:cNvPr>
          <p:cNvGraphicFramePr>
            <a:graphicFrameLocks/>
          </p:cNvGraphicFramePr>
          <p:nvPr>
            <p:extLst>
              <p:ext uri="{D42A27DB-BD31-4B8C-83A1-F6EECF244321}">
                <p14:modId xmlns:p14="http://schemas.microsoft.com/office/powerpoint/2010/main" val="576897919"/>
              </p:ext>
            </p:extLst>
          </p:nvPr>
        </p:nvGraphicFramePr>
        <p:xfrm>
          <a:off x="1409663" y="518369"/>
          <a:ext cx="10248974" cy="6451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48264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Tema de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3733</TotalTime>
  <Words>1197</Words>
  <Application>Microsoft Office PowerPoint</Application>
  <PresentationFormat>Personalizado</PresentationFormat>
  <Paragraphs>258</Paragraphs>
  <Slides>46</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52" baseType="lpstr">
      <vt:lpstr>Arial</vt:lpstr>
      <vt:lpstr>Calibri</vt:lpstr>
      <vt:lpstr>Cambria</vt:lpstr>
      <vt:lpstr>Times New Roman</vt:lpstr>
      <vt:lpstr>Tema de Office</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ATENCIÓN POR GRUPO DE EDADES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Comunicación e Información</dc:creator>
  <cp:lastModifiedBy>Ruth Lorena Rodriguez</cp:lastModifiedBy>
  <cp:revision>308</cp:revision>
  <dcterms:created xsi:type="dcterms:W3CDTF">2009-03-20T21:28:11Z</dcterms:created>
  <dcterms:modified xsi:type="dcterms:W3CDTF">2018-12-05T21:45:41Z</dcterms:modified>
</cp:coreProperties>
</file>